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9" r:id="rId2"/>
    <p:sldId id="260" r:id="rId3"/>
    <p:sldId id="261" r:id="rId4"/>
    <p:sldId id="266" r:id="rId5"/>
    <p:sldId id="267" r:id="rId6"/>
    <p:sldId id="257" r:id="rId7"/>
    <p:sldId id="258" r:id="rId8"/>
    <p:sldId id="262" r:id="rId9"/>
    <p:sldId id="263" r:id="rId10"/>
    <p:sldId id="264" r:id="rId11"/>
    <p:sldId id="269" r:id="rId12"/>
    <p:sldId id="271" r:id="rId13"/>
    <p:sldId id="272" r:id="rId14"/>
    <p:sldId id="273" r:id="rId15"/>
    <p:sldId id="275" r:id="rId16"/>
    <p:sldId id="294" r:id="rId17"/>
    <p:sldId id="295" r:id="rId18"/>
    <p:sldId id="290" r:id="rId19"/>
    <p:sldId id="284" r:id="rId20"/>
    <p:sldId id="285" r:id="rId21"/>
    <p:sldId id="282" r:id="rId22"/>
    <p:sldId id="280" r:id="rId23"/>
    <p:sldId id="286" r:id="rId24"/>
    <p:sldId id="281" r:id="rId25"/>
    <p:sldId id="288" r:id="rId26"/>
    <p:sldId id="289" r:id="rId27"/>
    <p:sldId id="300" r:id="rId28"/>
    <p:sldId id="301" r:id="rId29"/>
    <p:sldId id="302" r:id="rId30"/>
    <p:sldId id="303" r:id="rId31"/>
    <p:sldId id="304" r:id="rId32"/>
    <p:sldId id="306" r:id="rId33"/>
    <p:sldId id="308" r:id="rId34"/>
    <p:sldId id="307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8" r:id="rId57"/>
    <p:sldId id="339" r:id="rId58"/>
    <p:sldId id="347" r:id="rId59"/>
    <p:sldId id="341" r:id="rId60"/>
    <p:sldId id="351" r:id="rId61"/>
    <p:sldId id="352" r:id="rId62"/>
    <p:sldId id="349" r:id="rId63"/>
    <p:sldId id="344" r:id="rId64"/>
    <p:sldId id="345" r:id="rId65"/>
    <p:sldId id="346" r:id="rId66"/>
    <p:sldId id="353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sova_EV" initials="K" lastIdx="20" clrIdx="0">
    <p:extLst>
      <p:ext uri="{19B8F6BF-5375-455C-9EA6-DF929625EA0E}">
        <p15:presenceInfo xmlns:p15="http://schemas.microsoft.com/office/powerpoint/2012/main" userId="Kossova_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16" y="48"/>
      </p:cViewPr>
      <p:guideLst>
        <p:guide orient="horz" pos="2137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18:47:05.307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2T15:05:56.800" idx="15">
    <p:pos x="10" y="10"/>
    <p:text>Во всех свойствах предполагается, что рассматриваемые м.о. существуют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2T15:05:56.800" idx="15">
    <p:pos x="10" y="10"/>
    <p:text>Во всех свойствах предполагается, что рассматриваемые м.о. существуют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9:58:41.227" idx="16">
    <p:pos x="6986" y="848"/>
    <p:text>Свойств 1-4 не достаточно для того, чтобы функция была функцией распределения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1:02:06.910" idx="17">
    <p:pos x="430" y="3222"/>
    <p:text>Обратное неверно. Пример (кси, кси)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2:11:35.783" idx="19">
    <p:pos x="455" y="3436"/>
    <p:text>Сумма абсолютн непрерывной и дискретной абс. непрерывна. Доказать.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2:11:35.783" idx="19">
    <p:pos x="4626" y="3568"/>
    <p:text>необходимые и достаточные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6T23:12:41.850" idx="20">
    <p:pos x="1829" y="3506"/>
    <p:text>Если существует момент к, то существую и моменты низших порядков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18:47:05.307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18:47:05.307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2T15:26:51.218" idx="12">
    <p:pos x="10" y="10"/>
    <p:text>Результаты многих экспериментов нельзя описать дискретным множеством исходов</p:text>
    <p:extLst>
      <p:ext uri="{C676402C-5697-4E1C-873F-D02D1690AC5C}">
        <p15:threadingInfo xmlns:p15="http://schemas.microsoft.com/office/powerpoint/2012/main" timeZoneBias="-180"/>
      </p:ext>
    </p:extLst>
  </p:cm>
  <p:cm authorId="1" dt="2019-09-22T15:41:14.401" idx="13">
    <p:pos x="4484" y="1603"/>
    <p:text>аналог классического определения вероятности в дискретном случае</p:text>
    <p:extLst>
      <p:ext uri="{C676402C-5697-4E1C-873F-D02D1690AC5C}">
        <p15:threadingInfo xmlns:p15="http://schemas.microsoft.com/office/powerpoint/2012/main" timeZoneBias="-180"/>
      </p:ext>
    </p:extLst>
  </p:cm>
  <p:cm authorId="1" dt="2019-09-22T15:49:55.365" idx="14">
    <p:pos x="437" y="3345"/>
    <p:text>Примеры: точка на отрезке, в полусфере, задача о встрече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19:47:38.882" idx="7">
    <p:pos x="494" y="59"/>
    <p:text>Если пространство элементарных событий конечно, то совокупность всех его подмножеств всегда является сигма-алгеброй!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20:06:53.018" idx="8">
    <p:pos x="7315" y="2962"/>
    <p:text>Все привычные множества в неё входят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2T13:16:34.184" idx="9">
    <p:pos x="10" y="10"/>
    <p:text>Слушатель, не желающий забивать себе голову абстракциями, связанными с s-алгебрами событий и с измеримостью, может смело считать, что любое множество элементарных исходов есть событие, и, следовательно, случайная величина есть произвольная функция из  в R.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2T15:05:56.800" idx="15">
    <p:pos x="10" y="10"/>
    <p:text>Во всех свойствах предполагается, что рассматриваемые м.о. существуют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2T15:05:56.800" idx="15">
    <p:pos x="10" y="10"/>
    <p:text>Во всех свойствах предполагается, что рассматриваемые м.о. существуют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1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3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3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68.wmf"/><Relationship Id="rId4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68.wmf"/><Relationship Id="rId4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22.wmf"/><Relationship Id="rId1" Type="http://schemas.openxmlformats.org/officeDocument/2006/relationships/image" Target="../media/image13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18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1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22.wmf"/><Relationship Id="rId4" Type="http://schemas.openxmlformats.org/officeDocument/2006/relationships/image" Target="../media/image14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2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2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76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4.wmf"/><Relationship Id="rId1" Type="http://schemas.openxmlformats.org/officeDocument/2006/relationships/image" Target="../media/image19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3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77E4A-AAE5-486E-A628-7EABBC305F6D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05A28-D683-4567-82D2-848C582A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192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C4CD-E0AA-4092-A65C-E3BBC5F0EFDD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6BDC-41FB-4C8E-A56F-7CCFC4FB0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159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66BDC-41FB-4C8E-A56F-7CCFC4FB0AD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2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885-4230-4996-BA88-F278289F8B51}" type="datetime1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6C76-95EE-45E6-9EFB-B10DB0C0492D}" type="datetime1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FA3B-E200-4A28-BA7B-F6BBB6A5E2A7}" type="datetime1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A7A8-FB7C-4378-8BC5-F7C198B55F28}" type="datetime1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BFC5-ED1E-44D8-8F10-9B7C2DAF8479}" type="datetime1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0C86-EA92-4675-A99B-41BD9FE4FE9C}" type="datetime1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6FBE-E542-43A3-B68D-292AC9E26708}" type="datetime1">
              <a:rPr lang="ru-RU" smtClean="0"/>
              <a:t>19.03.2020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28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1A85-BC8F-4705-8CDF-C9F06A3592F8}" type="datetime1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1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754-FAC1-4A15-93C2-0D9F15FBC953}" type="datetime1">
              <a:rPr lang="ru-RU" smtClean="0"/>
              <a:t>19.03.2020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0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725A-837F-4E14-8C17-B76FC0315427}" type="datetime1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5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874B-3C84-46EE-96BF-B7EACE409E9E}" type="datetime1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EFCC-5444-498D-8C5C-F32F57E849C2}" type="datetime1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2B89-D0B1-4969-AF57-8AD0E0E1B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42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9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comments" Target="../comments/comment4.xml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3.wmf"/><Relationship Id="rId19" Type="http://schemas.openxmlformats.org/officeDocument/2006/relationships/image" Target="../media/image5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comments" Target="../comments/comment5.xml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6.wmf"/><Relationship Id="rId18" Type="http://schemas.openxmlformats.org/officeDocument/2006/relationships/comments" Target="../comments/comment7.xml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67.wmf"/><Relationship Id="rId10" Type="http://schemas.openxmlformats.org/officeDocument/2006/relationships/image" Target="../media/image6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71.wmf"/><Relationship Id="rId9" Type="http://schemas.openxmlformats.org/officeDocument/2006/relationships/image" Target="../media/image7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wmf"/><Relationship Id="rId11" Type="http://schemas.openxmlformats.org/officeDocument/2006/relationships/image" Target="../media/image79.wmf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82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68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8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1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21.bin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93.wmf"/><Relationship Id="rId9" Type="http://schemas.openxmlformats.org/officeDocument/2006/relationships/image" Target="../media/image9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image" Target="../media/image102.wmf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29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comments" Target="../comments/comment8.xml"/><Relationship Id="rId4" Type="http://schemas.openxmlformats.org/officeDocument/2006/relationships/image" Target="../media/image10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comments" Target="../comments/comment9.xml"/><Relationship Id="rId4" Type="http://schemas.openxmlformats.org/officeDocument/2006/relationships/image" Target="../media/image10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comments" Target="../comments/comment10.xml"/><Relationship Id="rId4" Type="http://schemas.openxmlformats.org/officeDocument/2006/relationships/image" Target="../media/image10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oleObject" Target="../embeddings/oleObject135.bin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0.png"/><Relationship Id="rId11" Type="http://schemas.openxmlformats.org/officeDocument/2006/relationships/comments" Target="../comments/comment11.xml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wmf"/><Relationship Id="rId9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99.wmf"/><Relationship Id="rId9" Type="http://schemas.openxmlformats.org/officeDocument/2006/relationships/image" Target="../media/image11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1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4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comments" Target="../comments/comment12.xml"/><Relationship Id="rId4" Type="http://schemas.openxmlformats.org/officeDocument/2006/relationships/image" Target="../media/image12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2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2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58.bin"/><Relationship Id="rId10" Type="http://schemas.openxmlformats.org/officeDocument/2006/relationships/comments" Target="../comments/comment13.xml"/><Relationship Id="rId4" Type="http://schemas.openxmlformats.org/officeDocument/2006/relationships/image" Target="../media/image130.wmf"/><Relationship Id="rId9" Type="http://schemas.openxmlformats.org/officeDocument/2006/relationships/image" Target="../media/image13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5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2.wmf"/><Relationship Id="rId11" Type="http://schemas.openxmlformats.org/officeDocument/2006/relationships/image" Target="../media/image134.wmf"/><Relationship Id="rId5" Type="http://schemas.openxmlformats.org/officeDocument/2006/relationships/oleObject" Target="../embeddings/oleObject162.bin"/><Relationship Id="rId10" Type="http://schemas.openxmlformats.org/officeDocument/2006/relationships/oleObject" Target="../embeddings/oleObject165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6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1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40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7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7" Type="http://schemas.openxmlformats.org/officeDocument/2006/relationships/comments" Target="../comments/comment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2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7" Type="http://schemas.openxmlformats.org/officeDocument/2006/relationships/comments" Target="../comments/comment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4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20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4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4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5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comments" Target="../comments/comment16.xml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5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9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6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208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7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image" Target="../media/image170.wmf"/><Relationship Id="rId10" Type="http://schemas.openxmlformats.org/officeDocument/2006/relationships/image" Target="../media/image168.wmf"/><Relationship Id="rId19" Type="http://schemas.openxmlformats.org/officeDocument/2006/relationships/image" Target="../media/image172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7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84.wmf"/><Relationship Id="rId17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2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image" Target="../media/image185.wmf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218.bin"/><Relationship Id="rId14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2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91.wmf"/><Relationship Id="rId9" Type="http://schemas.openxmlformats.org/officeDocument/2006/relationships/image" Target="../media/image19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191.wmf"/><Relationship Id="rId9" Type="http://schemas.openxmlformats.org/officeDocument/2006/relationships/image" Target="../media/image19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19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00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6035" y="73890"/>
            <a:ext cx="495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Обозначения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964711"/>
                  </p:ext>
                </p:extLst>
              </p:nvPr>
            </p:nvGraphicFramePr>
            <p:xfrm>
              <a:off x="1491673" y="757382"/>
              <a:ext cx="9208653" cy="51484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6982"/>
                    <a:gridCol w="3722254"/>
                    <a:gridCol w="2849417"/>
                  </a:tblGrid>
                  <a:tr h="8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Обозначение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вероятностей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множеств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112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Пространство элементарных событий </a:t>
                          </a:r>
                        </a:p>
                        <a:p>
                          <a:r>
                            <a:rPr lang="ru-RU" sz="2400" dirty="0" smtClean="0"/>
                            <a:t>(</a:t>
                          </a:r>
                          <a:r>
                            <a:rPr lang="ru-RU" sz="1800" dirty="0" smtClean="0"/>
                            <a:t>множество возможных исходов случайного эксперимента</a:t>
                          </a:r>
                          <a:r>
                            <a:rPr lang="ru-RU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Универсальное</a:t>
                          </a:r>
                          <a:r>
                            <a:rPr lang="ru-RU" sz="2400" baseline="0" dirty="0" smtClean="0"/>
                            <a:t> множество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816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Элементарное событие</a:t>
                          </a:r>
                        </a:p>
                        <a:p>
                          <a:r>
                            <a:rPr lang="ru-RU" dirty="0" smtClean="0"/>
                            <a:t>(исход вероятностного эксперимента)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Элемент множества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ru-RU" sz="2400" dirty="0"/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726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  <a:p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Случайное</a:t>
                          </a:r>
                          <a:r>
                            <a:rPr lang="ru-RU" sz="2400" baseline="0" dirty="0" smtClean="0"/>
                            <a:t> событие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Подмножество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множества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ru-RU" sz="24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800" dirty="0" smtClean="0"/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964711"/>
                  </p:ext>
                </p:extLst>
              </p:nvPr>
            </p:nvGraphicFramePr>
            <p:xfrm>
              <a:off x="1491673" y="757382"/>
              <a:ext cx="9208653" cy="51484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6982"/>
                    <a:gridCol w="3722254"/>
                    <a:gridCol w="2849417"/>
                  </a:tblGrid>
                  <a:tr h="8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Обозначение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вероятностей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множеств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1128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50336" r="-249423" b="-136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Пространство элементарных событий </a:t>
                          </a:r>
                        </a:p>
                        <a:p>
                          <a:r>
                            <a:rPr lang="ru-RU" sz="2400" dirty="0" smtClean="0"/>
                            <a:t>(</a:t>
                          </a:r>
                          <a:r>
                            <a:rPr lang="ru-RU" sz="1800" dirty="0" smtClean="0"/>
                            <a:t>множество возможных исходов случайного эксперимента</a:t>
                          </a:r>
                          <a:r>
                            <a:rPr lang="ru-RU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Универсальное</a:t>
                          </a:r>
                          <a:r>
                            <a:rPr lang="ru-RU" sz="2400" baseline="0" dirty="0" smtClean="0"/>
                            <a:t> множество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248889" r="-249423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Элементарное событие</a:t>
                          </a:r>
                        </a:p>
                        <a:p>
                          <a:r>
                            <a:rPr lang="ru-RU" dirty="0" smtClean="0"/>
                            <a:t>(исход вероятностного эксперимента)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3077" t="-248889" r="-214" b="-125556"/>
                          </a:stretch>
                        </a:blipFill>
                      </a:tcPr>
                    </a:tc>
                  </a:tr>
                  <a:tr h="13726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279111" r="-249423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Случайное</a:t>
                          </a:r>
                          <a:r>
                            <a:rPr lang="ru-RU" sz="2400" baseline="0" dirty="0" smtClean="0"/>
                            <a:t> событие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23077" t="-279111" r="-214" b="-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514128" y="1362074"/>
            <a:ext cx="4276128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805006"/>
              </p:ext>
            </p:extLst>
          </p:nvPr>
        </p:nvGraphicFramePr>
        <p:xfrm>
          <a:off x="2874963" y="4530170"/>
          <a:ext cx="6132470" cy="1707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" name="Equation" r:id="rId3" imgW="1917360" imgH="533160" progId="Equation.DSMT4">
                  <p:embed/>
                </p:oleObj>
              </mc:Choice>
              <mc:Fallback>
                <p:oleObj name="Equation" r:id="rId3" imgW="1917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4530170"/>
                        <a:ext cx="6132470" cy="1707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1999" y="1159684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           полная группа несовместных событий</a:t>
            </a:r>
            <a:endParaRPr lang="en-US" sz="3200" dirty="0" smtClean="0"/>
          </a:p>
          <a:p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ru-RU" sz="3200" dirty="0" smtClean="0"/>
              <a:t>Тогда для любого события </a:t>
            </a:r>
            <a:r>
              <a:rPr lang="en-US" sz="3200" i="1" dirty="0" smtClean="0"/>
              <a:t>A</a:t>
            </a:r>
            <a:r>
              <a:rPr lang="ru-RU" sz="3200" dirty="0" smtClean="0"/>
              <a:t>, такого что</a:t>
            </a:r>
            <a:r>
              <a:rPr lang="en-US" sz="3200" dirty="0" smtClean="0"/>
              <a:t>     </a:t>
            </a:r>
            <a:r>
              <a:rPr lang="ru-RU" sz="3200" dirty="0" smtClean="0"/>
              <a:t>  </a:t>
            </a:r>
            <a:r>
              <a:rPr lang="en-US" sz="3200" dirty="0" smtClean="0"/>
              <a:t>         </a:t>
            </a:r>
            <a:r>
              <a:rPr lang="ru-RU" sz="3200" dirty="0" smtClean="0"/>
              <a:t>, условная вероятность того, что имело место событие</a:t>
            </a:r>
            <a:r>
              <a:rPr lang="en-US" sz="3200" dirty="0" smtClean="0"/>
              <a:t>                         , </a:t>
            </a:r>
            <a:r>
              <a:rPr lang="ru-RU" sz="3200" dirty="0" smtClean="0"/>
              <a:t>если в результате эксперимента наблюдалось событие </a:t>
            </a:r>
            <a:r>
              <a:rPr lang="en-US" sz="3200" i="1" dirty="0" smtClean="0"/>
              <a:t>A</a:t>
            </a:r>
            <a:r>
              <a:rPr lang="ru-RU" sz="3200" i="1" dirty="0" smtClean="0"/>
              <a:t>, </a:t>
            </a:r>
            <a:r>
              <a:rPr lang="ru-RU" sz="3200" dirty="0" smtClean="0"/>
              <a:t>может быть вычислена по формуле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9" y="420032"/>
            <a:ext cx="7781925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Формула Байеса</a:t>
            </a:r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744981"/>
              </p:ext>
            </p:extLst>
          </p:nvPr>
        </p:nvGraphicFramePr>
        <p:xfrm>
          <a:off x="1876424" y="1235885"/>
          <a:ext cx="15097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4" y="1235885"/>
                        <a:ext cx="15097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460"/>
              </p:ext>
            </p:extLst>
          </p:nvPr>
        </p:nvGraphicFramePr>
        <p:xfrm>
          <a:off x="878682" y="1802622"/>
          <a:ext cx="8210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" name="Equation" r:id="rId7" imgW="3314520" imgH="241200" progId="Equation.DSMT4">
                  <p:embed/>
                </p:oleObj>
              </mc:Choice>
              <mc:Fallback>
                <p:oleObj name="Equation" r:id="rId7" imgW="331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682" y="1802622"/>
                        <a:ext cx="8210550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5592"/>
              </p:ext>
            </p:extLst>
          </p:nvPr>
        </p:nvGraphicFramePr>
        <p:xfrm>
          <a:off x="7727950" y="2430765"/>
          <a:ext cx="14462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2430765"/>
                        <a:ext cx="144621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44345"/>
              </p:ext>
            </p:extLst>
          </p:nvPr>
        </p:nvGraphicFramePr>
        <p:xfrm>
          <a:off x="8451056" y="2935590"/>
          <a:ext cx="22971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9" name="Equation" r:id="rId11" imgW="927000" imgH="228600" progId="Equation.DSMT4">
                  <p:embed/>
                </p:oleObj>
              </mc:Choice>
              <mc:Fallback>
                <p:oleObj name="Equation" r:id="rId11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056" y="2935590"/>
                        <a:ext cx="22971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9318" y="5383753"/>
            <a:ext cx="418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апостериорная вероятность</a:t>
            </a:r>
            <a:endParaRPr lang="ru-RU" i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61999" y="420032"/>
            <a:ext cx="778192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Бернулли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090" y="1067018"/>
            <a:ext cx="10695710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2800" dirty="0" smtClean="0"/>
              <a:t>Последовательность независимых в совокупности испытаний, в каждом из которых возможны лишь два исхода – «успех» и «неудача», при этом успех в одном испытании происходит с вероятностью</a:t>
            </a:r>
            <a:r>
              <a:rPr lang="en-US" sz="2800" dirty="0" smtClean="0"/>
              <a:t>  </a:t>
            </a:r>
            <a:r>
              <a:rPr lang="ru-RU" sz="2800" dirty="0" smtClean="0"/>
              <a:t>   , а неудача с вероятностью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     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661380"/>
              </p:ext>
            </p:extLst>
          </p:nvPr>
        </p:nvGraphicFramePr>
        <p:xfrm>
          <a:off x="2870643" y="2748800"/>
          <a:ext cx="382865" cy="41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0643" y="2748800"/>
                        <a:ext cx="382865" cy="41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49673"/>
              </p:ext>
            </p:extLst>
          </p:nvPr>
        </p:nvGraphicFramePr>
        <p:xfrm>
          <a:off x="7526409" y="2653983"/>
          <a:ext cx="14017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6409" y="2653983"/>
                        <a:ext cx="1401763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2949" y="3422588"/>
            <a:ext cx="7867651" cy="646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Формула Бернулли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2949" y="4144483"/>
            <a:ext cx="1000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любом   </a:t>
            </a:r>
            <a:r>
              <a:rPr lang="en-US" sz="2800" i="1" dirty="0" smtClean="0"/>
              <a:t>k=0,1,…,n</a:t>
            </a:r>
            <a:r>
              <a:rPr lang="en-US" sz="2800" dirty="0" smtClean="0"/>
              <a:t> </a:t>
            </a:r>
            <a:r>
              <a:rPr lang="ru-RU" sz="2800" dirty="0" smtClean="0"/>
              <a:t>  имеет место равенство</a:t>
            </a:r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38761"/>
              </p:ext>
            </p:extLst>
          </p:nvPr>
        </p:nvGraphicFramePr>
        <p:xfrm>
          <a:off x="3546250" y="4827240"/>
          <a:ext cx="4919390" cy="70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" name="Equation" r:id="rId7" imgW="1676160" imgH="241200" progId="Equation.DSMT4">
                  <p:embed/>
                </p:oleObj>
              </mc:Choice>
              <mc:Fallback>
                <p:oleObj name="Equation" r:id="rId7" imgW="1676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6250" y="4827240"/>
                        <a:ext cx="4919390" cy="70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4078" y="5616192"/>
            <a:ext cx="82192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</a:t>
            </a:r>
            <a:r>
              <a:rPr lang="ru-RU" sz="2800" dirty="0" smtClean="0"/>
              <a:t>де        –  число </a:t>
            </a:r>
            <a:r>
              <a:rPr lang="ru-RU" sz="2800" dirty="0"/>
              <a:t>успехов в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ru-RU" sz="2800" dirty="0"/>
              <a:t> испытаниях Бернулли</a:t>
            </a:r>
          </a:p>
          <a:p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59707"/>
              </p:ext>
            </p:extLst>
          </p:nvPr>
        </p:nvGraphicFramePr>
        <p:xfrm>
          <a:off x="1489560" y="5582675"/>
          <a:ext cx="477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4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9560" y="5582675"/>
                        <a:ext cx="47783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9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61999" y="420032"/>
            <a:ext cx="8345057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Биномиальное распределение вероятностей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365" y="1014173"/>
            <a:ext cx="10695710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2800" dirty="0" smtClean="0"/>
              <a:t>Распределение числа успехов в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ru-RU" sz="2800" dirty="0" smtClean="0"/>
              <a:t>испытаниях Бернулли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    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42949" y="2220792"/>
            <a:ext cx="8364107" cy="646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Теорема о вероятности первого успеха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9365" y="2928173"/>
            <a:ext cx="10793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Пусть </a:t>
            </a:r>
            <a:r>
              <a:rPr lang="el-GR" sz="2800" dirty="0"/>
              <a:t>τ</a:t>
            </a:r>
            <a:r>
              <a:rPr lang="ru-RU" sz="2800" dirty="0" smtClean="0"/>
              <a:t> –  номер первого успешного испытания  в схеме Бернулли, тогда</a:t>
            </a:r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34860"/>
              </p:ext>
            </p:extLst>
          </p:nvPr>
        </p:nvGraphicFramePr>
        <p:xfrm>
          <a:off x="4396220" y="3541766"/>
          <a:ext cx="3399559" cy="5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6220" y="3541766"/>
                        <a:ext cx="3399559" cy="57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2844"/>
              </p:ext>
            </p:extLst>
          </p:nvPr>
        </p:nvGraphicFramePr>
        <p:xfrm>
          <a:off x="3657599" y="1517160"/>
          <a:ext cx="4429927" cy="58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599" y="1517160"/>
                        <a:ext cx="4429927" cy="58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2950" y="4408476"/>
            <a:ext cx="8364106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Геометрическое распределение вероятностей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090" y="5055462"/>
            <a:ext cx="1069571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2800" dirty="0" smtClean="0"/>
              <a:t>Распределение числа неудач, предшествующих первому успеху</a:t>
            </a:r>
            <a:endParaRPr lang="en-US" sz="2800" dirty="0" smtClean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89165"/>
              </p:ext>
            </p:extLst>
          </p:nvPr>
        </p:nvGraphicFramePr>
        <p:xfrm>
          <a:off x="4347368" y="5709382"/>
          <a:ext cx="3497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7368" y="5709382"/>
                        <a:ext cx="349726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42949" y="268538"/>
            <a:ext cx="778192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серий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949" y="881534"/>
            <a:ext cx="1069571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2800" dirty="0" smtClean="0"/>
              <a:t>Серии испытаний Бернулли. Внутри серии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вероятность успеха</a:t>
            </a:r>
            <a:r>
              <a:rPr lang="en-US" sz="2800" dirty="0" smtClean="0"/>
              <a:t>     </a:t>
            </a:r>
            <a:r>
              <a:rPr lang="en-US" sz="2800" dirty="0"/>
              <a:t> </a:t>
            </a:r>
            <a:r>
              <a:rPr lang="ru-RU" sz="2800" dirty="0" smtClean="0"/>
              <a:t>, 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=1,2,….    </a:t>
            </a:r>
            <a:endParaRPr lang="ru-RU" sz="2800" i="1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59429"/>
              </p:ext>
            </p:extLst>
          </p:nvPr>
        </p:nvGraphicFramePr>
        <p:xfrm>
          <a:off x="10448925" y="897052"/>
          <a:ext cx="4143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8925" y="897052"/>
                        <a:ext cx="414338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2949" y="2156106"/>
            <a:ext cx="7867651" cy="646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Теорема Пуассона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2949" y="2863231"/>
            <a:ext cx="10820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ru-RU" sz="2800" dirty="0" smtClean="0"/>
              <a:t>Пусть в схеме серий                                 , так что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                       .  </a:t>
            </a:r>
            <a:r>
              <a:rPr lang="ru-RU" sz="2800" dirty="0" smtClean="0"/>
              <a:t>Тогда для любого</a:t>
            </a:r>
            <a:r>
              <a:rPr lang="en-US" sz="2800" dirty="0" smtClean="0"/>
              <a:t>             </a:t>
            </a:r>
            <a:r>
              <a:rPr lang="ru-RU" sz="2800" dirty="0" smtClean="0"/>
              <a:t>вероятность получить </a:t>
            </a:r>
            <a:r>
              <a:rPr lang="en-US" sz="2800" i="1" dirty="0" smtClean="0"/>
              <a:t>k</a:t>
            </a:r>
            <a:r>
              <a:rPr lang="ru-RU" sz="2800" dirty="0" smtClean="0"/>
              <a:t> успехов в </a:t>
            </a:r>
            <a:r>
              <a:rPr lang="en-US" sz="2800" i="1" dirty="0" smtClean="0"/>
              <a:t>n </a:t>
            </a:r>
            <a:r>
              <a:rPr lang="ru-RU" sz="2800" dirty="0" smtClean="0"/>
              <a:t>испытаниях схемы Бернулли с вероятностью успеха</a:t>
            </a:r>
            <a:r>
              <a:rPr lang="en-US" sz="2800" dirty="0" smtClean="0"/>
              <a:t>    </a:t>
            </a:r>
            <a:r>
              <a:rPr lang="ru-RU" sz="2800" dirty="0" smtClean="0"/>
              <a:t>   стремится к величине 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91338"/>
              </p:ext>
            </p:extLst>
          </p:nvPr>
        </p:nvGraphicFramePr>
        <p:xfrm>
          <a:off x="2978727" y="4861967"/>
          <a:ext cx="6234545" cy="113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4" name="Equation" r:id="rId5" imgW="2311200" imgH="419040" progId="Equation.DSMT4">
                  <p:embed/>
                </p:oleObj>
              </mc:Choice>
              <mc:Fallback>
                <p:oleObj name="Equation" r:id="rId5" imgW="2311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8727" y="4861967"/>
                        <a:ext cx="6234545" cy="1130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14291"/>
              </p:ext>
            </p:extLst>
          </p:nvPr>
        </p:nvGraphicFramePr>
        <p:xfrm>
          <a:off x="3955473" y="3003007"/>
          <a:ext cx="2564719" cy="54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5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473" y="3003007"/>
                        <a:ext cx="2564719" cy="54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635904"/>
              </p:ext>
            </p:extLst>
          </p:nvPr>
        </p:nvGraphicFramePr>
        <p:xfrm>
          <a:off x="7905751" y="3009517"/>
          <a:ext cx="1901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6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5751" y="3009517"/>
                        <a:ext cx="1901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57483"/>
              </p:ext>
            </p:extLst>
          </p:nvPr>
        </p:nvGraphicFramePr>
        <p:xfrm>
          <a:off x="2065479" y="3666534"/>
          <a:ext cx="844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7" name="Equation" r:id="rId11" imgW="355320" imgH="177480" progId="Equation.DSMT4">
                  <p:embed/>
                </p:oleObj>
              </mc:Choice>
              <mc:Fallback>
                <p:oleObj name="Equation" r:id="rId11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5479" y="3666534"/>
                        <a:ext cx="8445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43998"/>
              </p:ext>
            </p:extLst>
          </p:nvPr>
        </p:nvGraphicFramePr>
        <p:xfrm>
          <a:off x="5869781" y="4192074"/>
          <a:ext cx="452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9781" y="4192074"/>
                        <a:ext cx="4524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39590"/>
              </p:ext>
            </p:extLst>
          </p:nvPr>
        </p:nvGraphicFramePr>
        <p:xfrm>
          <a:off x="9807576" y="3939757"/>
          <a:ext cx="10556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9" name="Equation" r:id="rId15" imgW="444240" imgH="419040" progId="Equation.DSMT4">
                  <p:embed/>
                </p:oleObj>
              </mc:Choice>
              <mc:Fallback>
                <p:oleObj name="Equation" r:id="rId15" imgW="444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07576" y="3939757"/>
                        <a:ext cx="1055687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7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14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1349" y="250975"/>
            <a:ext cx="7867651" cy="646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Уточнённая теорема Пуассона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513" y="936384"/>
            <a:ext cx="108209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ru-RU" sz="2800" dirty="0" smtClean="0"/>
              <a:t>Пусть      – произвольное множество целых неотрицательных чисел,</a:t>
            </a:r>
          </a:p>
          <a:p>
            <a:pPr>
              <a:lnSpc>
                <a:spcPts val="4800"/>
              </a:lnSpc>
            </a:pPr>
            <a:r>
              <a:rPr lang="ru-RU" sz="2800" dirty="0" smtClean="0"/>
              <a:t>      – число </a:t>
            </a:r>
            <a:r>
              <a:rPr lang="ru-RU" sz="2800" dirty="0"/>
              <a:t>успехов в </a:t>
            </a:r>
            <a:r>
              <a:rPr lang="en-US" sz="2800" i="1" dirty="0"/>
              <a:t>n </a:t>
            </a:r>
            <a:r>
              <a:rPr lang="ru-RU" sz="2800" dirty="0"/>
              <a:t>испытаниях схемы Бернулли с вероятностью </a:t>
            </a:r>
            <a:r>
              <a:rPr lang="ru-RU" sz="2800" dirty="0" smtClean="0"/>
              <a:t>успеха</a:t>
            </a:r>
            <a:r>
              <a:rPr lang="en-US" sz="2800" dirty="0" smtClean="0"/>
              <a:t>                   .  </a:t>
            </a:r>
            <a:r>
              <a:rPr lang="ru-RU" sz="2800" dirty="0" smtClean="0"/>
              <a:t>Тогда</a:t>
            </a:r>
            <a:r>
              <a:rPr lang="en-US" sz="2800" dirty="0" smtClean="0"/>
              <a:t> </a:t>
            </a:r>
            <a:r>
              <a:rPr lang="ru-RU" sz="2800" dirty="0" smtClean="0"/>
              <a:t>справедливо равенство</a:t>
            </a:r>
          </a:p>
          <a:p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45019"/>
              </p:ext>
            </p:extLst>
          </p:nvPr>
        </p:nvGraphicFramePr>
        <p:xfrm>
          <a:off x="2597150" y="3048991"/>
          <a:ext cx="685958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Equation" r:id="rId3" imgW="2755800" imgH="965160" progId="Equation.DSMT4">
                  <p:embed/>
                </p:oleObj>
              </mc:Choice>
              <mc:Fallback>
                <p:oleObj name="Equation" r:id="rId3" imgW="27558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150" y="3048991"/>
                        <a:ext cx="685958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14061"/>
              </p:ext>
            </p:extLst>
          </p:nvPr>
        </p:nvGraphicFramePr>
        <p:xfrm>
          <a:off x="1757642" y="2314865"/>
          <a:ext cx="1568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2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7642" y="2314865"/>
                        <a:ext cx="15684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17815"/>
              </p:ext>
            </p:extLst>
          </p:nvPr>
        </p:nvGraphicFramePr>
        <p:xfrm>
          <a:off x="1624013" y="1114576"/>
          <a:ext cx="3651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4013" y="1114576"/>
                        <a:ext cx="36512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08652"/>
              </p:ext>
            </p:extLst>
          </p:nvPr>
        </p:nvGraphicFramePr>
        <p:xfrm>
          <a:off x="736022" y="1627160"/>
          <a:ext cx="477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022" y="1627160"/>
                        <a:ext cx="47783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2041" y="427603"/>
            <a:ext cx="6415232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Распределение Пуассона</a:t>
            </a:r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10581"/>
              </p:ext>
            </p:extLst>
          </p:nvPr>
        </p:nvGraphicFramePr>
        <p:xfrm>
          <a:off x="3412980" y="3253573"/>
          <a:ext cx="50704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3" imgW="1879560" imgH="419040" progId="Equation.DSMT4">
                  <p:embed/>
                </p:oleObj>
              </mc:Choice>
              <mc:Fallback>
                <p:oleObj name="Equation" r:id="rId3" imgW="1879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2980" y="3253573"/>
                        <a:ext cx="5070475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12041" y="1074589"/>
            <a:ext cx="11033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ru-RU" sz="2800" dirty="0" smtClean="0"/>
              <a:t>Распределение числа событий, </a:t>
            </a:r>
            <a:r>
              <a:rPr lang="ru-RU" sz="2800" dirty="0"/>
              <a:t>произошедших за фиксированное </a:t>
            </a:r>
            <a:r>
              <a:rPr lang="ru-RU" sz="2800" dirty="0" smtClean="0"/>
              <a:t>время, </a:t>
            </a:r>
            <a:r>
              <a:rPr lang="ru-RU" sz="2800" dirty="0"/>
              <a:t>при условии, что данные события происходят с некоторой фиксированной средней интенсивностью </a:t>
            </a:r>
            <a:r>
              <a:rPr lang="el-GR" sz="2800" dirty="0" smtClean="0"/>
              <a:t>λ</a:t>
            </a:r>
            <a:r>
              <a:rPr lang="ru-RU" sz="2800" dirty="0" smtClean="0"/>
              <a:t> и независимы </a:t>
            </a:r>
            <a:r>
              <a:rPr lang="ru-RU" sz="2800" dirty="0"/>
              <a:t>друг от друга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51947" y="5150304"/>
            <a:ext cx="11162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«Исследования </a:t>
            </a:r>
            <a:r>
              <a:rPr lang="ru-RU" sz="2000" i="1" dirty="0"/>
              <a:t>о вероятности приговоров в уголовных и гражданских </a:t>
            </a:r>
            <a:r>
              <a:rPr lang="ru-RU" sz="2000" i="1" dirty="0" smtClean="0"/>
              <a:t>делах»</a:t>
            </a:r>
            <a:r>
              <a:rPr lang="en-US" sz="2000" i="1" dirty="0" smtClean="0"/>
              <a:t>,</a:t>
            </a:r>
            <a:r>
              <a:rPr lang="ru-RU" sz="2000" i="1" dirty="0"/>
              <a:t> </a:t>
            </a:r>
            <a:r>
              <a:rPr lang="ru-RU" sz="2000" i="1" dirty="0" smtClean="0"/>
              <a:t>1837</a:t>
            </a:r>
            <a:r>
              <a:rPr lang="ru-RU" sz="2000" i="1" dirty="0"/>
              <a:t> </a:t>
            </a:r>
            <a:r>
              <a:rPr lang="ru-RU" sz="2000" i="1" dirty="0" smtClean="0"/>
              <a:t>год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7893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8090" y="415240"/>
            <a:ext cx="1069571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2800" dirty="0" smtClean="0"/>
              <a:t>Серии испытаний Бернулли. Внутри серии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вероятность успеха</a:t>
            </a:r>
            <a:r>
              <a:rPr lang="en-US" sz="2800" dirty="0" smtClean="0"/>
              <a:t>     </a:t>
            </a:r>
            <a:r>
              <a:rPr lang="en-US" sz="2800" dirty="0"/>
              <a:t> </a:t>
            </a:r>
            <a:r>
              <a:rPr lang="ru-RU" sz="2800" dirty="0" smtClean="0"/>
              <a:t>, 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=1,2,….    </a:t>
            </a:r>
            <a:endParaRPr lang="ru-RU" sz="2800" i="1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84005"/>
              </p:ext>
            </p:extLst>
          </p:nvPr>
        </p:nvGraphicFramePr>
        <p:xfrm>
          <a:off x="10335419" y="415240"/>
          <a:ext cx="4143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0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5419" y="415240"/>
                        <a:ext cx="414338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090" y="1674103"/>
            <a:ext cx="7867651" cy="646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Теорема Пуассона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8090" y="2578622"/>
            <a:ext cx="10820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ru-RU" sz="2800" dirty="0" smtClean="0"/>
              <a:t>Пусть в схеме серий                                 , так что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                       .  </a:t>
            </a:r>
            <a:r>
              <a:rPr lang="ru-RU" sz="2800" dirty="0" smtClean="0"/>
              <a:t>Тогда для любого</a:t>
            </a:r>
            <a:r>
              <a:rPr lang="en-US" sz="2800" dirty="0" smtClean="0"/>
              <a:t>             </a:t>
            </a:r>
            <a:r>
              <a:rPr lang="ru-RU" sz="2800" dirty="0" smtClean="0"/>
              <a:t>вероятность «получить </a:t>
            </a:r>
            <a:r>
              <a:rPr lang="en-US" sz="2800" i="1" dirty="0" smtClean="0"/>
              <a:t>k</a:t>
            </a:r>
            <a:r>
              <a:rPr lang="ru-RU" sz="2800" dirty="0" smtClean="0"/>
              <a:t> успехов в </a:t>
            </a:r>
            <a:r>
              <a:rPr lang="en-US" sz="2800" i="1" dirty="0" smtClean="0"/>
              <a:t>n </a:t>
            </a:r>
            <a:r>
              <a:rPr lang="ru-RU" sz="2800" dirty="0" smtClean="0"/>
              <a:t>испытаниях схемы Бернулли с вероятностью успеха     »</a:t>
            </a:r>
            <a:r>
              <a:rPr lang="en-US" sz="2800" dirty="0" smtClean="0"/>
              <a:t> </a:t>
            </a:r>
            <a:r>
              <a:rPr lang="ru-RU" sz="2800" dirty="0" smtClean="0"/>
              <a:t> стремится к величине 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04091"/>
              </p:ext>
            </p:extLst>
          </p:nvPr>
        </p:nvGraphicFramePr>
        <p:xfrm>
          <a:off x="3114890" y="4710828"/>
          <a:ext cx="6234545" cy="113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1" name="Equation" r:id="rId5" imgW="2311200" imgH="419040" progId="Equation.DSMT4">
                  <p:embed/>
                </p:oleObj>
              </mc:Choice>
              <mc:Fallback>
                <p:oleObj name="Equation" r:id="rId5" imgW="2311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890" y="4710828"/>
                        <a:ext cx="6234545" cy="1130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66158"/>
              </p:ext>
            </p:extLst>
          </p:nvPr>
        </p:nvGraphicFramePr>
        <p:xfrm>
          <a:off x="3918528" y="2737958"/>
          <a:ext cx="2564719" cy="54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2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8528" y="2737958"/>
                        <a:ext cx="2564719" cy="54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89142"/>
              </p:ext>
            </p:extLst>
          </p:nvPr>
        </p:nvGraphicFramePr>
        <p:xfrm>
          <a:off x="7841860" y="2710250"/>
          <a:ext cx="1901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3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1860" y="2710250"/>
                        <a:ext cx="1901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77902"/>
              </p:ext>
            </p:extLst>
          </p:nvPr>
        </p:nvGraphicFramePr>
        <p:xfrm>
          <a:off x="1991588" y="3366216"/>
          <a:ext cx="844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4" name="Equation" r:id="rId11" imgW="355320" imgH="177480" progId="Equation.DSMT4">
                  <p:embed/>
                </p:oleObj>
              </mc:Choice>
              <mc:Fallback>
                <p:oleObj name="Equation" r:id="rId11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1588" y="3366216"/>
                        <a:ext cx="8445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90810"/>
              </p:ext>
            </p:extLst>
          </p:nvPr>
        </p:nvGraphicFramePr>
        <p:xfrm>
          <a:off x="5671198" y="3908286"/>
          <a:ext cx="452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5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71198" y="3908286"/>
                        <a:ext cx="4524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21758"/>
              </p:ext>
            </p:extLst>
          </p:nvPr>
        </p:nvGraphicFramePr>
        <p:xfrm>
          <a:off x="9835283" y="3648212"/>
          <a:ext cx="10556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6" name="Equation" r:id="rId15" imgW="444240" imgH="419040" progId="Equation.DSMT4">
                  <p:embed/>
                </p:oleObj>
              </mc:Choice>
              <mc:Fallback>
                <p:oleObj name="Equation" r:id="rId15" imgW="444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35283" y="3648212"/>
                        <a:ext cx="1055687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1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69636" y="420032"/>
            <a:ext cx="7940964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Распределение Пуассона (с параметром </a:t>
            </a:r>
            <a:r>
              <a:rPr lang="el-GR" sz="3200" dirty="0">
                <a:solidFill>
                  <a:schemeClr val="bg1"/>
                </a:solidFill>
              </a:rPr>
              <a:t>λ</a:t>
            </a:r>
            <a:r>
              <a:rPr lang="ru-RU" sz="3200" dirty="0" smtClean="0">
                <a:solidFill>
                  <a:schemeClr val="bg1"/>
                </a:solidFill>
              </a:rPr>
              <a:t> )</a:t>
            </a:r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72363"/>
              </p:ext>
            </p:extLst>
          </p:nvPr>
        </p:nvGraphicFramePr>
        <p:xfrm>
          <a:off x="4559300" y="1524515"/>
          <a:ext cx="153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300" y="1524515"/>
                        <a:ext cx="1536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62257"/>
              </p:ext>
            </p:extLst>
          </p:nvPr>
        </p:nvGraphicFramePr>
        <p:xfrm>
          <a:off x="761999" y="1200665"/>
          <a:ext cx="3048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tion" r:id="rId5" imgW="1130040" imgH="419040" progId="Equation.DSMT4">
                  <p:embed/>
                </p:oleObj>
              </mc:Choice>
              <mc:Fallback>
                <p:oleObj name="Equation" r:id="rId5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999" y="1200665"/>
                        <a:ext cx="30480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464612"/>
            <a:ext cx="5494051" cy="393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2543" y="1524515"/>
            <a:ext cx="4820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Распределение редких событий </a:t>
            </a:r>
          </a:p>
          <a:p>
            <a:endParaRPr lang="ru-RU" sz="2400" dirty="0" smtClean="0"/>
          </a:p>
          <a:p>
            <a:r>
              <a:rPr lang="el-GR" sz="2400" dirty="0" smtClean="0"/>
              <a:t>λ</a:t>
            </a:r>
            <a:r>
              <a:rPr lang="ru-RU" sz="2400" dirty="0" smtClean="0"/>
              <a:t> – параметр интенсивности (среднее число событий в единицу времени/в заданной области пространства)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50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2041" y="427603"/>
            <a:ext cx="5326899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Геометрическая вероятность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589" y="1330385"/>
            <a:ext cx="111548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</a:t>
            </a:r>
            <a:r>
              <a:rPr lang="el-GR" sz="3200" dirty="0" smtClean="0">
                <a:latin typeface="Calibri" panose="020F0502020204030204" pitchFamily="34" charset="0"/>
              </a:rPr>
              <a:t>Ω</a:t>
            </a:r>
            <a:r>
              <a:rPr lang="ru-RU" sz="3200" dirty="0" smtClean="0">
                <a:latin typeface="Calibri" panose="020F0502020204030204" pitchFamily="34" charset="0"/>
              </a:rPr>
              <a:t> – область в </a:t>
            </a:r>
            <a:r>
              <a:rPr lang="en-US" sz="3200" dirty="0" smtClean="0">
                <a:latin typeface="Calibri" panose="020F0502020204030204" pitchFamily="34" charset="0"/>
              </a:rPr>
              <a:t>      (</a:t>
            </a:r>
            <a:r>
              <a:rPr lang="ru-RU" sz="3200" dirty="0" smtClean="0">
                <a:latin typeface="Calibri" panose="020F0502020204030204" pitchFamily="34" charset="0"/>
              </a:rPr>
              <a:t>прямая, плоскость, пространство)</a:t>
            </a:r>
          </a:p>
          <a:p>
            <a:r>
              <a:rPr lang="ru-RU" sz="3200" dirty="0" smtClean="0">
                <a:latin typeface="Calibri" panose="020F0502020204030204" pitchFamily="34" charset="0"/>
              </a:rPr>
              <a:t>Случайный эксперимент: наудачу бросается точка в </a:t>
            </a:r>
            <a:r>
              <a:rPr lang="el-GR" sz="3200" dirty="0" smtClean="0">
                <a:latin typeface="Calibri" panose="020F0502020204030204" pitchFamily="34" charset="0"/>
              </a:rPr>
              <a:t>Ω</a:t>
            </a:r>
            <a:r>
              <a:rPr lang="ru-RU" sz="3200" dirty="0" smtClean="0">
                <a:latin typeface="Calibri" panose="020F0502020204030204" pitchFamily="34" charset="0"/>
              </a:rPr>
              <a:t>. Тогда</a:t>
            </a:r>
          </a:p>
          <a:p>
            <a:endParaRPr lang="ru-RU" sz="3200" dirty="0">
              <a:latin typeface="Calibri" panose="020F0502020204030204" pitchFamily="34" charset="0"/>
            </a:endParaRPr>
          </a:p>
          <a:p>
            <a:endParaRPr lang="ru-RU" sz="3200" dirty="0" smtClean="0">
              <a:latin typeface="Calibri" panose="020F0502020204030204" pitchFamily="34" charset="0"/>
            </a:endParaRPr>
          </a:p>
          <a:p>
            <a:endParaRPr lang="ru-RU" sz="3200" dirty="0">
              <a:latin typeface="Calibri" panose="020F0502020204030204" pitchFamily="34" charset="0"/>
            </a:endParaRPr>
          </a:p>
          <a:p>
            <a:r>
              <a:rPr lang="ru-RU" sz="3200" dirty="0" smtClean="0">
                <a:latin typeface="Calibri" panose="020F0502020204030204" pitchFamily="34" charset="0"/>
              </a:rPr>
              <a:t>Где            </a:t>
            </a:r>
            <a:r>
              <a:rPr lang="ru-RU" sz="3200" dirty="0"/>
              <a:t>–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ru-RU" sz="3200" dirty="0" smtClean="0">
                <a:latin typeface="Calibri" panose="020F0502020204030204" pitchFamily="34" charset="0"/>
              </a:rPr>
              <a:t>мера множества </a:t>
            </a:r>
            <a:r>
              <a:rPr lang="ru-RU" sz="3200" i="1" dirty="0" smtClean="0">
                <a:latin typeface="Calibri" panose="020F0502020204030204" pitchFamily="34" charset="0"/>
              </a:rPr>
              <a:t>А</a:t>
            </a:r>
            <a:r>
              <a:rPr lang="ru-RU" sz="3200" dirty="0" smtClean="0">
                <a:latin typeface="Calibri" panose="020F0502020204030204" pitchFamily="34" charset="0"/>
              </a:rPr>
              <a:t> (длина, площадь, объём)</a:t>
            </a:r>
          </a:p>
          <a:p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sz="2400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Равномерное распределение координат наудачу брошенной точки</a:t>
            </a:r>
          </a:p>
          <a:p>
            <a:endParaRPr lang="ru-RU" sz="2400" i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47530"/>
              </p:ext>
            </p:extLst>
          </p:nvPr>
        </p:nvGraphicFramePr>
        <p:xfrm>
          <a:off x="4038600" y="1366705"/>
          <a:ext cx="478316" cy="44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" name="Equation" r:id="rId3" imgW="203040" imgH="190440" progId="Equation.DSMT4">
                  <p:embed/>
                </p:oleObj>
              </mc:Choice>
              <mc:Fallback>
                <p:oleObj name="Equation" r:id="rId3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1366705"/>
                        <a:ext cx="478316" cy="448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061791"/>
              </p:ext>
            </p:extLst>
          </p:nvPr>
        </p:nvGraphicFramePr>
        <p:xfrm>
          <a:off x="4516916" y="2495282"/>
          <a:ext cx="2468991" cy="119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6916" y="2495282"/>
                        <a:ext cx="2468991" cy="119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99103"/>
              </p:ext>
            </p:extLst>
          </p:nvPr>
        </p:nvGraphicFramePr>
        <p:xfrm>
          <a:off x="1269249" y="3799691"/>
          <a:ext cx="1023789" cy="58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9249" y="3799691"/>
                        <a:ext cx="1023789" cy="585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5122"/>
              </p:ext>
            </p:extLst>
          </p:nvPr>
        </p:nvGraphicFramePr>
        <p:xfrm>
          <a:off x="1269249" y="5274268"/>
          <a:ext cx="2761963" cy="388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" name="Equation" r:id="rId9" imgW="1625400" imgH="228600" progId="Equation.DSMT4">
                  <p:embed/>
                </p:oleObj>
              </mc:Choice>
              <mc:Fallback>
                <p:oleObj name="Equation" r:id="rId9" imgW="162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9249" y="5274268"/>
                        <a:ext cx="2761963" cy="388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9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272" y="334252"/>
            <a:ext cx="10515600" cy="761711"/>
          </a:xfrm>
        </p:spPr>
        <p:txBody>
          <a:bodyPr/>
          <a:lstStyle/>
          <a:p>
            <a:pPr algn="ctr"/>
            <a:r>
              <a:rPr lang="ru-RU" sz="3600" dirty="0" smtClean="0">
                <a:latin typeface="+mn-lt"/>
              </a:rPr>
              <a:t>Вероятностное пространство          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1272" y="1176805"/>
            <a:ext cx="5157787" cy="1073146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Дискретное </a:t>
            </a:r>
          </a:p>
          <a:p>
            <a:r>
              <a:rPr lang="ru-RU" sz="3200" b="0" dirty="0" smtClean="0"/>
              <a:t>(     </a:t>
            </a:r>
            <a:r>
              <a:rPr lang="ru-RU" sz="3200" dirty="0" smtClean="0"/>
              <a:t>– </a:t>
            </a:r>
            <a:r>
              <a:rPr lang="ru-RU" sz="2800" b="0" dirty="0" smtClean="0"/>
              <a:t>не более чем </a:t>
            </a:r>
            <a:r>
              <a:rPr lang="ru-RU" sz="2800" b="0" dirty="0" err="1" smtClean="0"/>
              <a:t>счётно</a:t>
            </a:r>
            <a:r>
              <a:rPr lang="ru-RU" sz="2800" b="0" dirty="0" smtClean="0"/>
              <a:t>)</a:t>
            </a:r>
            <a:endParaRPr lang="ru-RU" sz="2800" b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4896" y="2522963"/>
            <a:ext cx="5344163" cy="3914781"/>
          </a:xfrm>
        </p:spPr>
        <p:txBody>
          <a:bodyPr>
            <a:normAutofit fontScale="92500"/>
          </a:bodyPr>
          <a:lstStyle/>
          <a:p>
            <a:r>
              <a:rPr lang="ru-RU" sz="3000" dirty="0" smtClean="0"/>
              <a:t>Любое подмножество       является случайным событием</a:t>
            </a:r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endParaRPr lang="ru-RU" sz="3000" dirty="0" smtClean="0"/>
          </a:p>
          <a:p>
            <a:r>
              <a:rPr lang="ru-RU" sz="3000" dirty="0" smtClean="0"/>
              <a:t>Совокупность всех подмножеств       </a:t>
            </a:r>
          </a:p>
          <a:p>
            <a:pPr marL="0" indent="0">
              <a:buNone/>
            </a:pPr>
            <a:r>
              <a:rPr lang="ru-RU" sz="2200" i="1" dirty="0" smtClean="0"/>
              <a:t>Свойства замкнутости относительно счётного объединения подмножеств и дополнения выполняются автоматически </a:t>
            </a:r>
            <a:endParaRPr lang="ru-RU" sz="22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29072" y="1191161"/>
            <a:ext cx="5183188" cy="57611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Непрерывное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2814"/>
              </p:ext>
            </p:extLst>
          </p:nvPr>
        </p:nvGraphicFramePr>
        <p:xfrm>
          <a:off x="8498383" y="313956"/>
          <a:ext cx="2000418" cy="85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" name="Equation" r:id="rId3" imgW="596880" imgH="253800" progId="Equation.DSMT4">
                  <p:embed/>
                </p:oleObj>
              </mc:Choice>
              <mc:Fallback>
                <p:oleObj name="Equation" r:id="rId3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8383" y="313956"/>
                        <a:ext cx="2000418" cy="85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6172200" y="2522964"/>
            <a:ext cx="551878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Не любое </a:t>
            </a:r>
            <a:r>
              <a:rPr lang="ru-RU" dirty="0">
                <a:solidFill>
                  <a:prstClr val="black"/>
                </a:solidFill>
              </a:rPr>
              <a:t>подмножество       является случайным </a:t>
            </a:r>
            <a:r>
              <a:rPr lang="ru-RU" dirty="0" smtClean="0">
                <a:solidFill>
                  <a:prstClr val="black"/>
                </a:solidFill>
              </a:rPr>
              <a:t>событием!</a:t>
            </a:r>
          </a:p>
          <a:p>
            <a:pPr lvl="0"/>
            <a:endParaRPr lang="ru-RU" dirty="0" smtClean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 smtClean="0">
                <a:solidFill>
                  <a:prstClr val="black"/>
                </a:solidFill>
              </a:rPr>
              <a:t>Сигма-алгебра подмножеств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ru-RU" sz="2000" i="1" dirty="0" smtClean="0"/>
              <a:t>Свойства </a:t>
            </a:r>
            <a:r>
              <a:rPr lang="ru-RU" sz="2000" i="1" dirty="0"/>
              <a:t>замкнутости относительно счётного объединения </a:t>
            </a:r>
            <a:r>
              <a:rPr lang="ru-RU" sz="2000" i="1" dirty="0" smtClean="0"/>
              <a:t>подмножеств        и дополнения </a:t>
            </a:r>
            <a:r>
              <a:rPr lang="ru-RU" sz="2000" b="1" i="1" dirty="0" smtClean="0"/>
              <a:t>НЕ</a:t>
            </a:r>
            <a:r>
              <a:rPr lang="ru-RU" sz="2000" i="1" dirty="0" smtClean="0"/>
              <a:t> выполняются </a:t>
            </a:r>
            <a:r>
              <a:rPr lang="ru-RU" sz="2000" i="1" dirty="0"/>
              <a:t>автоматически </a:t>
            </a:r>
            <a:endParaRPr lang="ru-RU" sz="60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58457"/>
              </p:ext>
            </p:extLst>
          </p:nvPr>
        </p:nvGraphicFramePr>
        <p:xfrm>
          <a:off x="1025241" y="1713378"/>
          <a:ext cx="535710" cy="47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241" y="1713378"/>
                        <a:ext cx="535710" cy="471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67787"/>
              </p:ext>
            </p:extLst>
          </p:nvPr>
        </p:nvGraphicFramePr>
        <p:xfrm>
          <a:off x="4391903" y="2466821"/>
          <a:ext cx="535710" cy="47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1903" y="2466821"/>
                        <a:ext cx="535710" cy="471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 flipH="1">
            <a:off x="3812309" y="3545492"/>
            <a:ext cx="471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Сигма-алгебра событий </a:t>
            </a:r>
            <a:r>
              <a:rPr lang="ru-RU" sz="320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3200" dirty="0" smtClean="0">
                <a:solidFill>
                  <a:srgbClr val="0070C0"/>
                </a:solidFill>
              </a:rPr>
              <a:t> </a:t>
            </a:r>
            <a:endParaRPr lang="ru-RU" sz="3200" dirty="0">
              <a:solidFill>
                <a:srgbClr val="0070C0"/>
              </a:solidFill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92011"/>
              </p:ext>
            </p:extLst>
          </p:nvPr>
        </p:nvGraphicFramePr>
        <p:xfrm>
          <a:off x="10851162" y="4377318"/>
          <a:ext cx="535710" cy="47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1162" y="4377318"/>
                        <a:ext cx="535710" cy="471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09212"/>
              </p:ext>
            </p:extLst>
          </p:nvPr>
        </p:nvGraphicFramePr>
        <p:xfrm>
          <a:off x="10460770" y="5536481"/>
          <a:ext cx="362684" cy="31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" name="Equation" r:id="rId9" imgW="164880" imgH="164880" progId="Equation.DSMT4">
                  <p:embed/>
                </p:oleObj>
              </mc:Choice>
              <mc:Fallback>
                <p:oleObj name="Equation" r:id="rId9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0770" y="5536481"/>
                        <a:ext cx="362684" cy="319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9471"/>
              </p:ext>
            </p:extLst>
          </p:nvPr>
        </p:nvGraphicFramePr>
        <p:xfrm>
          <a:off x="3079886" y="4786493"/>
          <a:ext cx="535710" cy="47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9886" y="4786493"/>
                        <a:ext cx="535710" cy="471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9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6035" y="73890"/>
            <a:ext cx="495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Обозначения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441682"/>
                  </p:ext>
                </p:extLst>
              </p:nvPr>
            </p:nvGraphicFramePr>
            <p:xfrm>
              <a:off x="1491673" y="757382"/>
              <a:ext cx="9208653" cy="55797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55454"/>
                    <a:gridCol w="4202546"/>
                    <a:gridCol w="2350653"/>
                  </a:tblGrid>
                  <a:tr h="8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Обозначение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вероятностей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множеств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729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</a:t>
                          </a:r>
                        </a:p>
                        <a:p>
                          <a:r>
                            <a:rPr lang="ru-RU" sz="2400" baseline="0" dirty="0" smtClean="0"/>
                            <a:t>п</a:t>
                          </a:r>
                          <a:r>
                            <a:rPr lang="ru-RU" sz="2400" dirty="0" smtClean="0"/>
                            <a:t>роизошло по крайней мере одно из событий </a:t>
                          </a:r>
                          <a:r>
                            <a:rPr lang="en-US" sz="2400" i="1" dirty="0" smtClean="0"/>
                            <a:t>A</a:t>
                          </a:r>
                          <a:r>
                            <a:rPr lang="en-US" sz="2400" i="1" baseline="0" dirty="0" smtClean="0"/>
                            <a:t> </a:t>
                          </a:r>
                          <a:r>
                            <a:rPr lang="ru-RU" sz="2400" baseline="0" dirty="0" smtClean="0"/>
                            <a:t>или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aseline="0" dirty="0" smtClean="0"/>
                            <a:t>Объединение множеств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4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</a:t>
                          </a:r>
                        </a:p>
                        <a:p>
                          <a:r>
                            <a:rPr lang="ru-RU" sz="2400" baseline="0" dirty="0" smtClean="0"/>
                            <a:t>п</a:t>
                          </a:r>
                          <a:r>
                            <a:rPr lang="ru-RU" sz="2400" dirty="0" smtClean="0"/>
                            <a:t>роизошли оба события </a:t>
                          </a:r>
                          <a:r>
                            <a:rPr lang="en-US" sz="2400" i="1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Пересечение</a:t>
                          </a:r>
                          <a:r>
                            <a:rPr lang="ru-RU" sz="2400" baseline="0" dirty="0" smtClean="0"/>
                            <a:t> множеств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 smtClean="0"/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726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</a:t>
                          </a:r>
                        </a:p>
                        <a:p>
                          <a:r>
                            <a:rPr lang="ru-RU" sz="2400" dirty="0" smtClean="0"/>
                            <a:t>произошло </a:t>
                          </a:r>
                          <a:r>
                            <a:rPr lang="en-US" sz="2400" i="1" dirty="0" smtClean="0"/>
                            <a:t>A</a:t>
                          </a:r>
                          <a:r>
                            <a:rPr lang="ru-RU" sz="2400" dirty="0" smtClean="0"/>
                            <a:t>,</a:t>
                          </a:r>
                          <a:r>
                            <a:rPr lang="ru-RU" sz="2400" baseline="0" dirty="0" smtClean="0"/>
                            <a:t> но не произошло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Разность множеств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800" dirty="0" smtClean="0"/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441682"/>
                  </p:ext>
                </p:extLst>
              </p:nvPr>
            </p:nvGraphicFramePr>
            <p:xfrm>
              <a:off x="1491673" y="757382"/>
              <a:ext cx="9208653" cy="55797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55454"/>
                    <a:gridCol w="4202546"/>
                    <a:gridCol w="2350653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Обозначение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вероятностей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множеств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729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78682" r="-247018" b="-179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</a:t>
                          </a:r>
                        </a:p>
                        <a:p>
                          <a:r>
                            <a:rPr lang="ru-RU" sz="2400" baseline="0" dirty="0" smtClean="0"/>
                            <a:t>п</a:t>
                          </a:r>
                          <a:r>
                            <a:rPr lang="ru-RU" sz="2400" dirty="0" smtClean="0"/>
                            <a:t>роизошло по крайней мере одно из событий </a:t>
                          </a:r>
                          <a:r>
                            <a:rPr lang="en-US" sz="2400" i="1" dirty="0" smtClean="0"/>
                            <a:t>A</a:t>
                          </a:r>
                          <a:r>
                            <a:rPr lang="en-US" sz="2400" i="1" baseline="0" dirty="0" smtClean="0"/>
                            <a:t> </a:t>
                          </a:r>
                          <a:r>
                            <a:rPr lang="ru-RU" sz="2400" baseline="0" dirty="0" smtClean="0"/>
                            <a:t>или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aseline="0" dirty="0" smtClean="0"/>
                            <a:t>Объединение множеств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454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193697" r="-247018" b="-94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</a:t>
                          </a:r>
                        </a:p>
                        <a:p>
                          <a:r>
                            <a:rPr lang="ru-RU" sz="2400" baseline="0" dirty="0" smtClean="0"/>
                            <a:t>п</a:t>
                          </a:r>
                          <a:r>
                            <a:rPr lang="ru-RU" sz="2400" dirty="0" smtClean="0"/>
                            <a:t>роизошли оба события </a:t>
                          </a:r>
                          <a:r>
                            <a:rPr lang="en-US" sz="2400" i="1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Пересечение</a:t>
                          </a:r>
                          <a:r>
                            <a:rPr lang="ru-RU" sz="2400" baseline="0" dirty="0" smtClean="0"/>
                            <a:t> множеств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 smtClean="0"/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726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310667" r="-247018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</a:t>
                          </a:r>
                        </a:p>
                        <a:p>
                          <a:r>
                            <a:rPr lang="ru-RU" sz="2400" dirty="0" smtClean="0"/>
                            <a:t>произошло </a:t>
                          </a:r>
                          <a:r>
                            <a:rPr lang="en-US" sz="2400" i="1" dirty="0" smtClean="0"/>
                            <a:t>A</a:t>
                          </a:r>
                          <a:r>
                            <a:rPr lang="ru-RU" sz="2400" dirty="0" smtClean="0"/>
                            <a:t>,</a:t>
                          </a:r>
                          <a:r>
                            <a:rPr lang="ru-RU" sz="2400" baseline="0" dirty="0" smtClean="0"/>
                            <a:t> но не произошло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Разность множеств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endParaRPr lang="ru-RU" sz="24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800" dirty="0" smtClean="0"/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6120094" y="1855703"/>
            <a:ext cx="5587999" cy="4917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08001" y="1339964"/>
            <a:ext cx="5587999" cy="4917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745" y="334997"/>
            <a:ext cx="10515600" cy="761711"/>
          </a:xfrm>
        </p:spPr>
        <p:txBody>
          <a:bodyPr/>
          <a:lstStyle/>
          <a:p>
            <a:pPr algn="ctr"/>
            <a:r>
              <a:rPr lang="ru-RU" sz="3600" dirty="0" smtClean="0">
                <a:latin typeface="+mn-lt"/>
              </a:rPr>
              <a:t>Вероятностное пространство          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9745" y="1237988"/>
            <a:ext cx="5157787" cy="4815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200" dirty="0" smtClean="0">
                <a:solidFill>
                  <a:srgbClr val="0070C0"/>
                </a:solidFill>
              </a:rPr>
              <a:t>Дискретное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84385" y="3202518"/>
            <a:ext cx="4854855" cy="2851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 smtClean="0"/>
              <a:t>(P1)</a:t>
            </a:r>
            <a:r>
              <a:rPr lang="en-US" sz="3000" dirty="0" smtClean="0"/>
              <a:t> </a:t>
            </a:r>
            <a:endParaRPr lang="ru-RU" sz="3000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spcBef>
                <a:spcPts val="1200"/>
              </a:spcBef>
            </a:pPr>
            <a:r>
              <a:rPr lang="en-US" sz="3000" b="1" dirty="0" smtClean="0"/>
              <a:t>(P2)</a:t>
            </a:r>
          </a:p>
          <a:p>
            <a:pPr>
              <a:spcBef>
                <a:spcPts val="1200"/>
              </a:spcBef>
            </a:pPr>
            <a:endParaRPr lang="en-US" sz="1400" b="1" dirty="0"/>
          </a:p>
          <a:p>
            <a:pPr>
              <a:spcBef>
                <a:spcPts val="1200"/>
              </a:spcBef>
            </a:pPr>
            <a:r>
              <a:rPr lang="en-US" sz="3000" b="1" dirty="0" smtClean="0"/>
              <a:t>P(3) </a:t>
            </a:r>
            <a:r>
              <a:rPr lang="ru-RU" sz="2400" dirty="0" smtClean="0"/>
              <a:t>выполняется автоматически</a:t>
            </a:r>
            <a:endParaRPr lang="en-US" sz="2400" b="1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31663" y="1093992"/>
            <a:ext cx="2759394" cy="5761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3200" dirty="0">
                <a:solidFill>
                  <a:srgbClr val="0070C0"/>
                </a:solidFill>
              </a:rPr>
              <a:t>Непрерывное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59412"/>
              </p:ext>
            </p:extLst>
          </p:nvPr>
        </p:nvGraphicFramePr>
        <p:xfrm>
          <a:off x="8490848" y="322091"/>
          <a:ext cx="2000418" cy="85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2" name="Equation" r:id="rId3" imgW="596880" imgH="253800" progId="Equation.DSMT4">
                  <p:embed/>
                </p:oleObj>
              </mc:Choice>
              <mc:Fallback>
                <p:oleObj name="Equation" r:id="rId3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848" y="322091"/>
                        <a:ext cx="2000418" cy="85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6731663" y="3158648"/>
            <a:ext cx="5518788" cy="5640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(P1)</a:t>
            </a:r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ru-RU" dirty="0" smtClean="0">
                <a:solidFill>
                  <a:prstClr val="black"/>
                </a:solidFill>
              </a:rPr>
              <a:t>         </a:t>
            </a:r>
            <a:r>
              <a:rPr lang="en-US" dirty="0" smtClean="0">
                <a:solidFill>
                  <a:prstClr val="black"/>
                </a:solidFill>
              </a:rPr>
              <a:t>     </a:t>
            </a:r>
            <a:r>
              <a:rPr lang="ru-RU" dirty="0" smtClean="0">
                <a:solidFill>
                  <a:prstClr val="black"/>
                </a:solidFill>
              </a:rPr>
              <a:t>для любого </a:t>
            </a:r>
            <a:r>
              <a:rPr lang="ru-RU" i="1" dirty="0" smtClean="0">
                <a:solidFill>
                  <a:prstClr val="black"/>
                </a:solidFill>
              </a:rPr>
              <a:t>А   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i="1" dirty="0"/>
              <a:t> </a:t>
            </a:r>
            <a:endParaRPr lang="en-US" i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ru-RU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(P2)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(P3)</a:t>
            </a:r>
            <a:endParaRPr lang="ru-RU" b="1" dirty="0" smtClean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endParaRPr lang="ru-RU" dirty="0" smtClean="0">
              <a:solidFill>
                <a:prstClr val="black"/>
              </a:solidFill>
            </a:endParaRPr>
          </a:p>
          <a:p>
            <a:endParaRPr lang="ru-RU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>
              <a:solidFill>
                <a:prstClr val="black"/>
              </a:solidFill>
            </a:endParaRPr>
          </a:p>
          <a:p>
            <a:endParaRPr lang="ru-RU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</a:rPr>
              <a:t>   </a:t>
            </a:r>
            <a:endParaRPr lang="ru-RU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 flipH="1">
            <a:off x="884386" y="1813263"/>
            <a:ext cx="10469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Вероятность </a:t>
            </a:r>
            <a:r>
              <a:rPr lang="en-US" sz="3200" i="1" dirty="0" smtClean="0">
                <a:solidFill>
                  <a:srgbClr val="0070C0"/>
                </a:solidFill>
              </a:rPr>
              <a:t>P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18399"/>
              </p:ext>
            </p:extLst>
          </p:nvPr>
        </p:nvGraphicFramePr>
        <p:xfrm>
          <a:off x="9728382" y="2492763"/>
          <a:ext cx="1441282" cy="43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3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8382" y="2492763"/>
                        <a:ext cx="1441282" cy="434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16466"/>
              </p:ext>
            </p:extLst>
          </p:nvPr>
        </p:nvGraphicFramePr>
        <p:xfrm>
          <a:off x="6152998" y="2436532"/>
          <a:ext cx="572424" cy="45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4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2998" y="2436532"/>
                        <a:ext cx="572424" cy="457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301756"/>
              </p:ext>
            </p:extLst>
          </p:nvPr>
        </p:nvGraphicFramePr>
        <p:xfrm>
          <a:off x="2555199" y="4336152"/>
          <a:ext cx="1131065" cy="40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5" name="Equation" r:id="rId9" imgW="571320" imgH="203040" progId="Equation.DSMT4">
                  <p:embed/>
                </p:oleObj>
              </mc:Choice>
              <mc:Fallback>
                <p:oleObj name="Equation" r:id="rId9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5199" y="4336152"/>
                        <a:ext cx="1131065" cy="40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79871"/>
              </p:ext>
            </p:extLst>
          </p:nvPr>
        </p:nvGraphicFramePr>
        <p:xfrm>
          <a:off x="7711123" y="3225771"/>
          <a:ext cx="1159318" cy="40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6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11123" y="3225771"/>
                        <a:ext cx="1159318" cy="403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21246"/>
              </p:ext>
            </p:extLst>
          </p:nvPr>
        </p:nvGraphicFramePr>
        <p:xfrm>
          <a:off x="1991368" y="3169583"/>
          <a:ext cx="4365274" cy="54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7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1368" y="3169583"/>
                        <a:ext cx="4365274" cy="54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846129"/>
              </p:ext>
            </p:extLst>
          </p:nvPr>
        </p:nvGraphicFramePr>
        <p:xfrm>
          <a:off x="11102975" y="3267075"/>
          <a:ext cx="2508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8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02975" y="3267075"/>
                        <a:ext cx="25082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05663"/>
              </p:ext>
            </p:extLst>
          </p:nvPr>
        </p:nvGraphicFramePr>
        <p:xfrm>
          <a:off x="8610600" y="4245793"/>
          <a:ext cx="1131065" cy="40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9" name="Equation" r:id="rId17" imgW="571320" imgH="203040" progId="Equation.DSMT4">
                  <p:embed/>
                </p:oleObj>
              </mc:Choice>
              <mc:Fallback>
                <p:oleObj name="Equation" r:id="rId17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10600" y="4245793"/>
                        <a:ext cx="1131065" cy="40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66196" y="3627979"/>
            <a:ext cx="625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0070C0"/>
                </a:solidFill>
              </a:rPr>
              <a:t>Аксиома существования вероятности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6197" y="4613918"/>
            <a:ext cx="625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70C0"/>
                </a:solidFill>
              </a:rPr>
              <a:t>Условие нормировки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0121" y="5632119"/>
            <a:ext cx="397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0070C0"/>
                </a:solidFill>
              </a:rPr>
              <a:t>Аксиома </a:t>
            </a:r>
            <a:r>
              <a:rPr lang="ru-RU" sz="2000" i="1" dirty="0" smtClean="0">
                <a:solidFill>
                  <a:srgbClr val="0070C0"/>
                </a:solidFill>
              </a:rPr>
              <a:t>счётной </a:t>
            </a:r>
            <a:r>
              <a:rPr lang="ru-RU" sz="2000" i="1" dirty="0" err="1" smtClean="0">
                <a:solidFill>
                  <a:srgbClr val="0070C0"/>
                </a:solidFill>
              </a:rPr>
              <a:t>аддитивности</a:t>
            </a:r>
            <a:endParaRPr lang="en-US" sz="2000" i="1" dirty="0">
              <a:solidFill>
                <a:srgbClr val="0070C0"/>
              </a:solidFill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73427"/>
              </p:ext>
            </p:extLst>
          </p:nvPr>
        </p:nvGraphicFramePr>
        <p:xfrm>
          <a:off x="7670544" y="5233042"/>
          <a:ext cx="4299569" cy="44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0" name="Equation" r:id="rId18" imgW="2209680" imgH="228600" progId="Equation.DSMT4">
                  <p:embed/>
                </p:oleObj>
              </mc:Choice>
              <mc:Fallback>
                <p:oleObj name="Equation" r:id="rId18" imgW="220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544" y="5233042"/>
                        <a:ext cx="4299569" cy="444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53740" y="2395932"/>
            <a:ext cx="98803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Вероятностная </a:t>
            </a:r>
            <a:r>
              <a:rPr lang="ru-RU" sz="3200" dirty="0"/>
              <a:t>мера на  (     ,</a:t>
            </a:r>
            <a:r>
              <a:rPr lang="ru-RU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3200" dirty="0"/>
              <a:t>   ) – </a:t>
            </a:r>
            <a:r>
              <a:rPr lang="en-US" sz="3200" dirty="0"/>
              <a:t> </a:t>
            </a:r>
            <a:r>
              <a:rPr lang="ru-RU" sz="3200" dirty="0"/>
              <a:t>функция </a:t>
            </a:r>
            <a:r>
              <a:rPr lang="ru-RU" sz="3200" dirty="0" smtClean="0"/>
              <a:t>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        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1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32873" y="2142836"/>
            <a:ext cx="2891427" cy="96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2577" y="1041003"/>
            <a:ext cx="1089890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Множество </a:t>
            </a:r>
            <a:r>
              <a:rPr lang="ru-RU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3200" dirty="0" smtClean="0"/>
              <a:t>, </a:t>
            </a:r>
            <a:r>
              <a:rPr lang="ru-RU" sz="3200" dirty="0"/>
              <a:t>элементами которого являются </a:t>
            </a:r>
            <a:r>
              <a:rPr lang="ru-RU" sz="3200" dirty="0" smtClean="0"/>
              <a:t>подмножества  </a:t>
            </a:r>
            <a:r>
              <a:rPr lang="el-GR" sz="3200" dirty="0" smtClean="0"/>
              <a:t>Ω</a:t>
            </a:r>
            <a:r>
              <a:rPr lang="ru-RU" sz="3200" dirty="0" smtClean="0"/>
              <a:t> называется </a:t>
            </a:r>
            <a:r>
              <a:rPr lang="el-GR" sz="3200" i="1" dirty="0" smtClean="0">
                <a:solidFill>
                  <a:srgbClr val="0070C0"/>
                </a:solidFill>
              </a:rPr>
              <a:t>σ</a:t>
            </a:r>
            <a:r>
              <a:rPr lang="ru-RU" sz="3200" i="1" dirty="0" smtClean="0">
                <a:solidFill>
                  <a:srgbClr val="0070C0"/>
                </a:solidFill>
              </a:rPr>
              <a:t>-алгеброй событий</a:t>
            </a:r>
            <a:r>
              <a:rPr lang="ru-RU" sz="3200" dirty="0" smtClean="0"/>
              <a:t>, если 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ℱ</a:t>
            </a:r>
            <a:r>
              <a:rPr lang="ru-RU" sz="3200" dirty="0" smtClean="0"/>
              <a:t>  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содержит достоверное событие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2. </a:t>
            </a:r>
            <a:r>
              <a:rPr lang="ru-RU" sz="3200" dirty="0" smtClean="0"/>
              <a:t>Если</a:t>
            </a:r>
            <a:r>
              <a:rPr lang="en-US" sz="3200" dirty="0" smtClean="0"/>
              <a:t> 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ℱ, то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ru-RU" sz="3200" dirty="0" smtClean="0"/>
              <a:t> </a:t>
            </a:r>
            <a:endParaRPr lang="ru-RU" sz="3200" dirty="0"/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вместе с любым событием содержит противоположное=замкнута относительно дополнения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/>
              <a:t>3</a:t>
            </a:r>
            <a:r>
              <a:rPr lang="en-US" sz="3200" dirty="0"/>
              <a:t>. </a:t>
            </a:r>
            <a:r>
              <a:rPr lang="ru-RU" sz="3200" dirty="0" smtClean="0"/>
              <a:t>Если            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en-US" sz="3200" dirty="0"/>
              <a:t>, </a:t>
            </a:r>
            <a:r>
              <a:rPr lang="ru-RU" sz="3200" dirty="0" smtClean="0"/>
              <a:t>  то </a:t>
            </a:r>
            <a:endParaRPr lang="ru-RU" sz="3200" dirty="0"/>
          </a:p>
          <a:p>
            <a:pPr>
              <a:spcBef>
                <a:spcPts val="1200"/>
              </a:spcBef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замкнута относительно счётного объединения 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03593" y="4594236"/>
            <a:ext cx="656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ru-RU" sz="6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02959"/>
              </p:ext>
            </p:extLst>
          </p:nvPr>
        </p:nvGraphicFramePr>
        <p:xfrm>
          <a:off x="1346200" y="2411413"/>
          <a:ext cx="7334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7" name="Equation" r:id="rId3" imgW="279360" imgH="164880" progId="Equation.DSMT4">
                  <p:embed/>
                </p:oleObj>
              </mc:Choice>
              <mc:Fallback>
                <p:oleObj name="Equation" r:id="rId3" imgW="2793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200" y="2411413"/>
                        <a:ext cx="733425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81429"/>
              </p:ext>
            </p:extLst>
          </p:nvPr>
        </p:nvGraphicFramePr>
        <p:xfrm>
          <a:off x="2146300" y="3500438"/>
          <a:ext cx="698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8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6300" y="3500438"/>
                        <a:ext cx="6985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74754"/>
              </p:ext>
            </p:extLst>
          </p:nvPr>
        </p:nvGraphicFramePr>
        <p:xfrm>
          <a:off x="4071938" y="3435350"/>
          <a:ext cx="698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9" name="Equation" r:id="rId7" imgW="266400" imgH="190440" progId="Equation.DSMT4">
                  <p:embed/>
                </p:oleObj>
              </mc:Choice>
              <mc:Fallback>
                <p:oleObj name="Equation" r:id="rId7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1938" y="3435350"/>
                        <a:ext cx="69850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78001"/>
              </p:ext>
            </p:extLst>
          </p:nvPr>
        </p:nvGraphicFramePr>
        <p:xfrm>
          <a:off x="2146300" y="4921250"/>
          <a:ext cx="1720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0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921250"/>
                        <a:ext cx="172085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007252"/>
              </p:ext>
            </p:extLst>
          </p:nvPr>
        </p:nvGraphicFramePr>
        <p:xfrm>
          <a:off x="5284788" y="4921250"/>
          <a:ext cx="2286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1" name="Equation" r:id="rId11" imgW="876240" imgH="228600" progId="Equation.DSMT4">
                  <p:embed/>
                </p:oleObj>
              </mc:Choice>
              <mc:Fallback>
                <p:oleObj name="Equation" r:id="rId11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4921250"/>
                        <a:ext cx="22860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803775" y="3147805"/>
            <a:ext cx="656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ru-RU" sz="6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1999" y="466725"/>
            <a:ext cx="783907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σ</a:t>
            </a:r>
            <a:r>
              <a:rPr lang="ru-RU" sz="3200" dirty="0">
                <a:solidFill>
                  <a:schemeClr val="bg1"/>
                </a:solidFill>
              </a:rPr>
              <a:t>-алгебра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6821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32873" y="2142836"/>
            <a:ext cx="2891427" cy="96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3016" y="1407329"/>
            <a:ext cx="10898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Минимальной сигма</a:t>
            </a:r>
            <a:r>
              <a:rPr lang="en-US" sz="3600" dirty="0" smtClean="0"/>
              <a:t>-</a:t>
            </a:r>
            <a:r>
              <a:rPr lang="ru-RU" sz="3600" dirty="0"/>
              <a:t>алгеброй, содержащей </a:t>
            </a:r>
            <a:r>
              <a:rPr lang="ru-RU" sz="3600" dirty="0" smtClean="0"/>
              <a:t>набор множеств </a:t>
            </a:r>
            <a:r>
              <a:rPr lang="ru-RU" sz="3600" i="1" dirty="0" smtClean="0"/>
              <a:t>Ѕ</a:t>
            </a:r>
            <a:r>
              <a:rPr lang="ru-RU" sz="3600" dirty="0" smtClean="0"/>
              <a:t>, </a:t>
            </a:r>
            <a:r>
              <a:rPr lang="ru-RU" sz="3600" dirty="0"/>
              <a:t>называется пересечение всех </a:t>
            </a:r>
            <a:r>
              <a:rPr lang="ru-RU" sz="3600" dirty="0" smtClean="0"/>
              <a:t>сигма-алгебр</a:t>
            </a:r>
            <a:r>
              <a:rPr lang="ru-RU" sz="3600" dirty="0"/>
              <a:t>, содержащих </a:t>
            </a:r>
            <a:r>
              <a:rPr lang="ru-RU" sz="3600" i="1" dirty="0" smtClean="0"/>
              <a:t>Ѕ</a:t>
            </a:r>
            <a:endParaRPr lang="ru-RU" sz="36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3600" dirty="0"/>
              <a:t>Минимальная </a:t>
            </a:r>
            <a:r>
              <a:rPr lang="ru-RU" sz="3600" dirty="0" smtClean="0"/>
              <a:t>сигма</a:t>
            </a:r>
            <a:r>
              <a:rPr lang="en-US" sz="3600" dirty="0" smtClean="0"/>
              <a:t>-</a:t>
            </a:r>
            <a:r>
              <a:rPr lang="ru-RU" sz="3600" dirty="0"/>
              <a:t>алгебра, содержащая </a:t>
            </a:r>
            <a:r>
              <a:rPr lang="ru-RU" sz="3600" dirty="0" smtClean="0"/>
              <a:t>множество всех интервалов </a:t>
            </a:r>
            <a:r>
              <a:rPr lang="ru-RU" sz="3600" dirty="0"/>
              <a:t>на вещественной прямой, называется </a:t>
            </a:r>
            <a:r>
              <a:rPr lang="ru-RU" sz="3600" dirty="0" smtClean="0"/>
              <a:t>борелевской сигма-алгеброй </a:t>
            </a:r>
            <a:r>
              <a:rPr lang="ru-RU" sz="3600" dirty="0"/>
              <a:t>в R и обозначается </a:t>
            </a:r>
            <a:r>
              <a:rPr lang="en-US" sz="3600" dirty="0">
                <a:latin typeface="AR DECODE" panose="02000000000000000000" pitchFamily="2" charset="0"/>
              </a:rPr>
              <a:t>B </a:t>
            </a:r>
            <a:r>
              <a:rPr lang="en-US" sz="3600" i="1" dirty="0"/>
              <a:t>(R</a:t>
            </a:r>
            <a:r>
              <a:rPr lang="en-US" sz="3600" i="1" dirty="0" smtClean="0"/>
              <a:t>)</a:t>
            </a:r>
            <a:endParaRPr lang="ru-RU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50134" y="465693"/>
            <a:ext cx="7839075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Борелевская </a:t>
            </a:r>
            <a:r>
              <a:rPr lang="el-GR" sz="3600" dirty="0" smtClean="0">
                <a:solidFill>
                  <a:schemeClr val="bg1"/>
                </a:solidFill>
              </a:rPr>
              <a:t>σ</a:t>
            </a:r>
            <a:r>
              <a:rPr lang="ru-RU" sz="3600" dirty="0" smtClean="0">
                <a:solidFill>
                  <a:schemeClr val="bg1"/>
                </a:solidFill>
              </a:rPr>
              <a:t>-алгебра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02377"/>
              </p:ext>
            </p:extLst>
          </p:nvPr>
        </p:nvGraphicFramePr>
        <p:xfrm>
          <a:off x="8372820" y="120982"/>
          <a:ext cx="1738515" cy="73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7" name="Equation" r:id="rId3" imgW="596880" imgH="253800" progId="Equation.DSMT4">
                  <p:embed/>
                </p:oleObj>
              </mc:Choice>
              <mc:Fallback>
                <p:oleObj name="Equation" r:id="rId3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2820" y="120982"/>
                        <a:ext cx="1738515" cy="73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6458" y="193725"/>
            <a:ext cx="1116743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задано вероятностное пространство 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endParaRPr lang="ru-RU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u="sng" dirty="0"/>
              <a:t>Определение 1</a:t>
            </a:r>
            <a:r>
              <a:rPr lang="ru-RU" sz="3200" dirty="0"/>
              <a:t> Функция </a:t>
            </a:r>
            <a:r>
              <a:rPr lang="en-US" sz="3200" dirty="0"/>
              <a:t>                     </a:t>
            </a:r>
            <a:r>
              <a:rPr lang="ru-RU" sz="3200" dirty="0"/>
              <a:t>называется </a:t>
            </a:r>
            <a:r>
              <a:rPr lang="ru-RU" sz="3200" i="1" dirty="0">
                <a:solidFill>
                  <a:srgbClr val="0070C0"/>
                </a:solidFill>
              </a:rPr>
              <a:t>случайной величиной</a:t>
            </a:r>
            <a:r>
              <a:rPr lang="ru-RU" sz="3200" dirty="0"/>
              <a:t>, если для любого борелевского множества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B</a:t>
            </a:r>
            <a:r>
              <a:rPr lang="en-US" sz="3200" dirty="0"/>
              <a:t>    </a:t>
            </a:r>
            <a:r>
              <a:rPr lang="en-US" sz="3200" b="1" dirty="0">
                <a:latin typeface="AR DECODE" panose="02000000000000000000" pitchFamily="2" charset="0"/>
              </a:rPr>
              <a:t>B </a:t>
            </a:r>
            <a:r>
              <a:rPr lang="en-US" sz="3200" i="1" dirty="0"/>
              <a:t>(R)  </a:t>
            </a:r>
            <a:r>
              <a:rPr lang="ru-RU" sz="3200" dirty="0"/>
              <a:t>множество</a:t>
            </a:r>
            <a:r>
              <a:rPr lang="en-US" sz="3200" dirty="0"/>
              <a:t>               </a:t>
            </a:r>
            <a:r>
              <a:rPr lang="ru-RU" sz="3200" dirty="0"/>
              <a:t> является событием, т. е. принадлежит</a:t>
            </a:r>
            <a:r>
              <a:rPr lang="en-US" sz="3200" dirty="0"/>
              <a:t> </a:t>
            </a:r>
            <a:r>
              <a:rPr lang="ru-RU" sz="3200" dirty="0"/>
              <a:t>сигма-алгебре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   (   </a:t>
            </a:r>
            <a:r>
              <a:rPr lang="ru-RU" sz="3200" dirty="0" smtClean="0"/>
              <a:t>– </a:t>
            </a:r>
            <a:r>
              <a:rPr lang="ru-RU" sz="3200" dirty="0"/>
              <a:t>измеримая </a:t>
            </a:r>
            <a:r>
              <a:rPr lang="ru-RU" sz="3200" dirty="0" smtClean="0"/>
              <a:t>функция)  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ru-RU" sz="32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1160"/>
              </p:ext>
            </p:extLst>
          </p:nvPr>
        </p:nvGraphicFramePr>
        <p:xfrm>
          <a:off x="1058479" y="2458355"/>
          <a:ext cx="340663" cy="34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8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479" y="2458355"/>
                        <a:ext cx="340663" cy="34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938362"/>
              </p:ext>
            </p:extLst>
          </p:nvPr>
        </p:nvGraphicFramePr>
        <p:xfrm>
          <a:off x="4553699" y="2320998"/>
          <a:ext cx="1224121" cy="6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9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3699" y="2320998"/>
                        <a:ext cx="1224121" cy="62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6512"/>
              </p:ext>
            </p:extLst>
          </p:nvPr>
        </p:nvGraphicFramePr>
        <p:xfrm>
          <a:off x="5290344" y="995339"/>
          <a:ext cx="16113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0" name="Equation" r:id="rId9" imgW="660240" imgH="203040" progId="Equation.DSMT4">
                  <p:embed/>
                </p:oleObj>
              </mc:Choice>
              <mc:Fallback>
                <p:oleObj name="Equation" r:id="rId9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0344" y="995339"/>
                        <a:ext cx="161131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708750" y="3872705"/>
            <a:ext cx="10903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ru-RU" sz="3200" u="sng" dirty="0"/>
              <a:t>Определение </a:t>
            </a:r>
            <a:r>
              <a:rPr lang="ru-RU" sz="3200" u="sng" dirty="0" smtClean="0"/>
              <a:t>2</a:t>
            </a:r>
            <a:r>
              <a:rPr lang="ru-RU" sz="3200" dirty="0" smtClean="0"/>
              <a:t> </a:t>
            </a:r>
            <a:r>
              <a:rPr lang="ru-RU" sz="3200" dirty="0"/>
              <a:t>Функция </a:t>
            </a:r>
            <a:r>
              <a:rPr lang="en-US" sz="3200" dirty="0"/>
              <a:t>                     </a:t>
            </a:r>
            <a:r>
              <a:rPr lang="ru-RU" sz="3200" dirty="0"/>
              <a:t>называется </a:t>
            </a:r>
            <a:r>
              <a:rPr lang="ru-RU" sz="3200" i="1" dirty="0">
                <a:solidFill>
                  <a:srgbClr val="0070C0"/>
                </a:solidFill>
              </a:rPr>
              <a:t>случайной величиной</a:t>
            </a:r>
            <a:r>
              <a:rPr lang="ru-RU" sz="3200" dirty="0"/>
              <a:t>, если для </a:t>
            </a:r>
            <a:r>
              <a:rPr lang="ru-RU" sz="3200" dirty="0" smtClean="0"/>
              <a:t>любого</a:t>
            </a:r>
            <a:r>
              <a:rPr lang="en-US" sz="3200" dirty="0" smtClean="0"/>
              <a:t>           </a:t>
            </a:r>
            <a:r>
              <a:rPr lang="ru-RU" sz="3200" dirty="0" smtClean="0"/>
              <a:t>,</a:t>
            </a:r>
            <a:r>
              <a:rPr lang="en-US" sz="3200" i="1" dirty="0" smtClean="0"/>
              <a:t>  </a:t>
            </a:r>
            <a:r>
              <a:rPr lang="ru-RU" sz="3200" dirty="0"/>
              <a:t>множество</a:t>
            </a:r>
            <a:r>
              <a:rPr lang="en-US" sz="3200" dirty="0"/>
              <a:t>               </a:t>
            </a:r>
            <a:r>
              <a:rPr lang="ru-RU" sz="3200" dirty="0"/>
              <a:t> является событием, т. е. принадлежит</a:t>
            </a:r>
            <a:r>
              <a:rPr lang="en-US" sz="3200" dirty="0"/>
              <a:t> </a:t>
            </a:r>
            <a:r>
              <a:rPr lang="ru-RU" sz="3200" dirty="0"/>
              <a:t>сигма-алгебре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endParaRPr lang="ru-RU" sz="32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15282"/>
              </p:ext>
            </p:extLst>
          </p:nvPr>
        </p:nvGraphicFramePr>
        <p:xfrm>
          <a:off x="5237094" y="4121346"/>
          <a:ext cx="16113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1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7094" y="4121346"/>
                        <a:ext cx="161131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32915"/>
              </p:ext>
            </p:extLst>
          </p:nvPr>
        </p:nvGraphicFramePr>
        <p:xfrm>
          <a:off x="5884026" y="4851735"/>
          <a:ext cx="9001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2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84026" y="4851735"/>
                        <a:ext cx="900112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26722"/>
              </p:ext>
            </p:extLst>
          </p:nvPr>
        </p:nvGraphicFramePr>
        <p:xfrm>
          <a:off x="9010519" y="4731383"/>
          <a:ext cx="21701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3" name="Equation" r:id="rId14" imgW="888840" imgH="253800" progId="Equation.DSMT4">
                  <p:embed/>
                </p:oleObj>
              </mc:Choice>
              <mc:Fallback>
                <p:oleObj name="Equation" r:id="rId14" imgW="888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10519" y="4731383"/>
                        <a:ext cx="2170112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7903" y="909012"/>
            <a:ext cx="2673426" cy="5788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Определение 1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903" y="3960645"/>
            <a:ext cx="2673426" cy="5788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Определение 2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68373"/>
              </p:ext>
            </p:extLst>
          </p:nvPr>
        </p:nvGraphicFramePr>
        <p:xfrm>
          <a:off x="6538844" y="3126952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" name="Equation" r:id="rId16" imgW="126720" imgH="203040" progId="Equation.DSMT4">
                  <p:embed/>
                </p:oleObj>
              </mc:Choice>
              <mc:Fallback>
                <p:oleObj name="Equation" r:id="rId16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38844" y="3126952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7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9147" y="1408697"/>
            <a:ext cx="10917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i="1" dirty="0" smtClean="0">
                <a:solidFill>
                  <a:srgbClr val="0070C0"/>
                </a:solidFill>
              </a:rPr>
              <a:t>Функцией </a:t>
            </a:r>
            <a:r>
              <a:rPr lang="ru-RU" sz="3200" i="1" dirty="0">
                <a:solidFill>
                  <a:srgbClr val="0070C0"/>
                </a:solidFill>
              </a:rPr>
              <a:t>распределения </a:t>
            </a:r>
            <a:r>
              <a:rPr lang="ru-RU" sz="3200" dirty="0"/>
              <a:t>случайной </a:t>
            </a:r>
            <a:r>
              <a:rPr lang="ru-RU" sz="3200" dirty="0" smtClean="0"/>
              <a:t>величины  </a:t>
            </a: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называется </a:t>
            </a:r>
            <a:r>
              <a:rPr lang="ru-RU" sz="3200" dirty="0" smtClean="0"/>
              <a:t>функция</a:t>
            </a:r>
            <a:r>
              <a:rPr lang="en-US" sz="3200" dirty="0" smtClean="0"/>
              <a:t>        </a:t>
            </a:r>
            <a:r>
              <a:rPr lang="ru-RU" sz="3200" dirty="0" smtClean="0"/>
              <a:t>  </a:t>
            </a:r>
            <a:r>
              <a:rPr lang="en-US" sz="3200" dirty="0" smtClean="0"/>
              <a:t>               </a:t>
            </a:r>
            <a:r>
              <a:rPr lang="ru-RU" sz="3200" dirty="0" smtClean="0"/>
              <a:t>при </a:t>
            </a:r>
            <a:r>
              <a:rPr lang="ru-RU" sz="3200" dirty="0"/>
              <a:t>каждом </a:t>
            </a:r>
            <a:r>
              <a:rPr lang="ru-RU" sz="3200" i="1" dirty="0"/>
              <a:t>x</a:t>
            </a:r>
            <a:r>
              <a:rPr lang="ru-RU" sz="3200" dirty="0"/>
              <a:t> </a:t>
            </a:r>
            <a:r>
              <a:rPr lang="ru-RU" sz="3200" dirty="0" smtClean="0"/>
              <a:t>равная следующей вероятности:</a:t>
            </a:r>
          </a:p>
          <a:p>
            <a:pPr>
              <a:lnSpc>
                <a:spcPct val="150000"/>
              </a:lnSpc>
            </a:pPr>
            <a:endParaRPr lang="ru-RU" sz="3200" dirty="0"/>
          </a:p>
          <a:p>
            <a:endParaRPr lang="ru-RU" sz="3200" dirty="0" smtClean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73959"/>
              </p:ext>
            </p:extLst>
          </p:nvPr>
        </p:nvGraphicFramePr>
        <p:xfrm>
          <a:off x="9260011" y="1640051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0011" y="1640051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19380"/>
              </p:ext>
            </p:extLst>
          </p:nvPr>
        </p:nvGraphicFramePr>
        <p:xfrm>
          <a:off x="4503756" y="2382390"/>
          <a:ext cx="1964799" cy="54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5" imgW="863280" imgH="241200" progId="Equation.DSMT4">
                  <p:embed/>
                </p:oleObj>
              </mc:Choice>
              <mc:Fallback>
                <p:oleObj name="Equation" r:id="rId5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3756" y="2382390"/>
                        <a:ext cx="1964799" cy="54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147" y="495286"/>
            <a:ext cx="5144877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Функция распределения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311619"/>
              </p:ext>
            </p:extLst>
          </p:nvPr>
        </p:nvGraphicFramePr>
        <p:xfrm>
          <a:off x="2899380" y="4043112"/>
          <a:ext cx="6360631" cy="71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7" imgW="2145960" imgH="241200" progId="Equation.DSMT4">
                  <p:embed/>
                </p:oleObj>
              </mc:Choice>
              <mc:Fallback>
                <p:oleObj name="Equation" r:id="rId7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9380" y="4043112"/>
                        <a:ext cx="6360631" cy="71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9146" y="1210375"/>
            <a:ext cx="1091771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ru-RU" sz="3200" dirty="0" smtClean="0"/>
              <a:t>Любая функция </a:t>
            </a:r>
            <a:r>
              <a:rPr lang="ru-RU" sz="3200" dirty="0"/>
              <a:t>распределения </a:t>
            </a:r>
            <a:r>
              <a:rPr lang="ru-RU" sz="3200" dirty="0" smtClean="0"/>
              <a:t>обладает следующими свойствами</a:t>
            </a:r>
          </a:p>
          <a:p>
            <a:pPr>
              <a:lnSpc>
                <a:spcPts val="6600"/>
              </a:lnSpc>
            </a:pPr>
            <a:r>
              <a:rPr lang="ru-RU" sz="3200" dirty="0" smtClean="0"/>
              <a:t>1)</a:t>
            </a:r>
            <a:r>
              <a:rPr lang="en-US" sz="3200" dirty="0" smtClean="0"/>
              <a:t>                                                                                       </a:t>
            </a:r>
          </a:p>
          <a:p>
            <a:pPr marL="514350" indent="-514350">
              <a:lnSpc>
                <a:spcPts val="6600"/>
              </a:lnSpc>
              <a:buAutoNum type="arabicParenR" startAt="2"/>
            </a:pPr>
            <a:r>
              <a:rPr lang="ru-RU" sz="3200" dirty="0" smtClean="0"/>
              <a:t>      не убывает</a:t>
            </a:r>
            <a:r>
              <a:rPr lang="en-US" sz="3200" dirty="0"/>
              <a:t>:</a:t>
            </a:r>
            <a:endParaRPr lang="ru-RU" sz="3200" dirty="0" smtClean="0"/>
          </a:p>
          <a:p>
            <a:pPr marL="514350" indent="-514350">
              <a:lnSpc>
                <a:spcPts val="6600"/>
              </a:lnSpc>
              <a:buAutoNum type="arabicParenR" startAt="2"/>
            </a:pPr>
            <a:r>
              <a:rPr lang="ru-RU" sz="3200" dirty="0" smtClean="0"/>
              <a:t>      непрерывна справа</a:t>
            </a:r>
            <a:r>
              <a:rPr lang="en-US" sz="3200" dirty="0" smtClean="0"/>
              <a:t>:</a:t>
            </a:r>
            <a:r>
              <a:rPr lang="en-US" sz="3600" dirty="0" smtClean="0"/>
              <a:t>        </a:t>
            </a:r>
            <a:r>
              <a:rPr lang="ru-RU" sz="3600" dirty="0" smtClean="0"/>
              <a:t>   </a:t>
            </a:r>
            <a:endParaRPr lang="ru-RU" sz="3600" dirty="0"/>
          </a:p>
          <a:p>
            <a:pPr>
              <a:lnSpc>
                <a:spcPts val="6600"/>
              </a:lnSpc>
            </a:pPr>
            <a:endParaRPr lang="ru-RU" sz="3200" dirty="0"/>
          </a:p>
          <a:p>
            <a:endParaRPr lang="ru-RU" sz="3200" dirty="0" smtClean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97476"/>
              </p:ext>
            </p:extLst>
          </p:nvPr>
        </p:nvGraphicFramePr>
        <p:xfrm>
          <a:off x="1206623" y="3392488"/>
          <a:ext cx="567091" cy="71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623" y="3392488"/>
                        <a:ext cx="567091" cy="71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146" y="495286"/>
            <a:ext cx="7039779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функции распределения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63783"/>
              </p:ext>
            </p:extLst>
          </p:nvPr>
        </p:nvGraphicFramePr>
        <p:xfrm>
          <a:off x="1206624" y="2559651"/>
          <a:ext cx="80533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" name="Equation" r:id="rId5" imgW="2717640" imgH="279360" progId="Equation.DSMT4">
                  <p:embed/>
                </p:oleObj>
              </mc:Choice>
              <mc:Fallback>
                <p:oleObj name="Equation" r:id="rId5" imgW="271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624" y="2559651"/>
                        <a:ext cx="8053387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52161"/>
              </p:ext>
            </p:extLst>
          </p:nvPr>
        </p:nvGraphicFramePr>
        <p:xfrm>
          <a:off x="1206623" y="4263016"/>
          <a:ext cx="567091" cy="71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623" y="4263016"/>
                        <a:ext cx="567091" cy="71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36071"/>
              </p:ext>
            </p:extLst>
          </p:nvPr>
        </p:nvGraphicFramePr>
        <p:xfrm>
          <a:off x="4064058" y="3413046"/>
          <a:ext cx="59309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" name="Equation" r:id="rId8" imgW="1993680" imgH="241200" progId="Equation.DSMT4">
                  <p:embed/>
                </p:oleObj>
              </mc:Choice>
              <mc:Fallback>
                <p:oleObj name="Equation" r:id="rId8" imgW="1993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4058" y="3413046"/>
                        <a:ext cx="5930900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22746"/>
              </p:ext>
            </p:extLst>
          </p:nvPr>
        </p:nvGraphicFramePr>
        <p:xfrm>
          <a:off x="5610349" y="4270369"/>
          <a:ext cx="36496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" name="Equation" r:id="rId10" imgW="1231560" imgH="291960" progId="Equation.DSMT4">
                  <p:embed/>
                </p:oleObj>
              </mc:Choice>
              <mc:Fallback>
                <p:oleObj name="Equation" r:id="rId10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10349" y="4270369"/>
                        <a:ext cx="3649662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7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25416" y="296966"/>
            <a:ext cx="10532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u="sng" dirty="0" smtClean="0"/>
              <a:t>Замечание</a:t>
            </a:r>
            <a:r>
              <a:rPr lang="en-US" sz="3200" dirty="0"/>
              <a:t> </a:t>
            </a:r>
            <a:r>
              <a:rPr lang="ru-RU" sz="3200" dirty="0" smtClean="0"/>
              <a:t> Если функция</a:t>
            </a:r>
            <a:r>
              <a:rPr lang="en-US" sz="3200" dirty="0" smtClean="0"/>
              <a:t>                        </a:t>
            </a:r>
            <a:r>
              <a:rPr lang="ru-RU" sz="3200" dirty="0" smtClean="0"/>
              <a:t>удовлетворяет свойствам (1)-(3), то она является функцией распределения некоторой случайной величины, то есть найдётся вероятностное пространство</a:t>
            </a:r>
            <a:r>
              <a:rPr lang="en-US" sz="3200" dirty="0" smtClean="0"/>
              <a:t>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en-US" sz="3200" dirty="0" smtClean="0"/>
              <a:t>       </a:t>
            </a:r>
            <a:r>
              <a:rPr lang="ru-RU" sz="3200" dirty="0" smtClean="0"/>
              <a:t>и определённая на нём случайная величина</a:t>
            </a:r>
            <a:r>
              <a:rPr lang="en-US" sz="3200" dirty="0" smtClean="0"/>
              <a:t>    </a:t>
            </a:r>
            <a:r>
              <a:rPr lang="ru-RU" sz="3200" dirty="0" smtClean="0"/>
              <a:t> такая, что 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63383"/>
              </p:ext>
            </p:extLst>
          </p:nvPr>
        </p:nvGraphicFramePr>
        <p:xfrm>
          <a:off x="5585246" y="559898"/>
          <a:ext cx="187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" name="Equation" r:id="rId3" imgW="825480" imgH="203040" progId="Equation.DSMT4">
                  <p:embed/>
                </p:oleObj>
              </mc:Choice>
              <mc:Fallback>
                <p:oleObj name="Equation" r:id="rId3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5246" y="559898"/>
                        <a:ext cx="18796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54193"/>
              </p:ext>
            </p:extLst>
          </p:nvPr>
        </p:nvGraphicFramePr>
        <p:xfrm>
          <a:off x="3926238" y="4201680"/>
          <a:ext cx="4016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name="Equation" r:id="rId5" imgW="1765080" imgH="241200" progId="Equation.DSMT4">
                  <p:embed/>
                </p:oleObj>
              </mc:Choice>
              <mc:Fallback>
                <p:oleObj name="Equation" r:id="rId5" imgW="1765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6238" y="4201680"/>
                        <a:ext cx="40163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024607"/>
              </p:ext>
            </p:extLst>
          </p:nvPr>
        </p:nvGraphicFramePr>
        <p:xfrm>
          <a:off x="5374837" y="3485577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Equation" r:id="rId7" imgW="126720" imgH="203040" progId="Equation.DSMT4">
                  <p:embed/>
                </p:oleObj>
              </mc:Choice>
              <mc:Fallback>
                <p:oleObj name="Equation" r:id="rId7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4837" y="3485577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80986"/>
              </p:ext>
            </p:extLst>
          </p:nvPr>
        </p:nvGraphicFramePr>
        <p:xfrm>
          <a:off x="6213512" y="2671827"/>
          <a:ext cx="1464970" cy="6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Equation" r:id="rId9" imgW="596880" imgH="253800" progId="Equation.DSMT4">
                  <p:embed/>
                </p:oleObj>
              </mc:Choice>
              <mc:Fallback>
                <p:oleObj name="Equation" r:id="rId9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3512" y="2671827"/>
                        <a:ext cx="1464970" cy="6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9147" y="898872"/>
            <a:ext cx="1091771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Случайная величина      имеет </a:t>
            </a:r>
            <a:r>
              <a:rPr lang="ru-RU" sz="3200" i="1" dirty="0" smtClean="0">
                <a:solidFill>
                  <a:srgbClr val="0070C0"/>
                </a:solidFill>
              </a:rPr>
              <a:t>дискретное </a:t>
            </a:r>
            <a:r>
              <a:rPr lang="ru-RU" sz="3200" dirty="0" smtClean="0"/>
              <a:t>распределение, если множество её значений конечно или </a:t>
            </a:r>
            <a:r>
              <a:rPr lang="ru-RU" sz="3200" dirty="0" err="1" smtClean="0"/>
              <a:t>счётно</a:t>
            </a:r>
            <a:r>
              <a:rPr lang="ru-RU" sz="3200" dirty="0" smtClean="0"/>
              <a:t>, т.е. существует набор чисел</a:t>
            </a:r>
            <a:r>
              <a:rPr lang="en-US" sz="3200" dirty="0" smtClean="0"/>
              <a:t>              </a:t>
            </a:r>
            <a:r>
              <a:rPr lang="ru-RU" sz="3200" dirty="0" smtClean="0"/>
              <a:t>такой, что </a:t>
            </a:r>
            <a:endParaRPr lang="ru-RU" sz="3200" dirty="0"/>
          </a:p>
          <a:p>
            <a:pPr>
              <a:lnSpc>
                <a:spcPct val="150000"/>
              </a:lnSpc>
            </a:pPr>
            <a:endParaRPr lang="ru-RU" sz="3200" dirty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ru-RU" sz="3200" dirty="0"/>
              <a:t>Случайная величина      имеет </a:t>
            </a:r>
            <a:r>
              <a:rPr lang="ru-RU" sz="3200" i="1" dirty="0" smtClean="0">
                <a:solidFill>
                  <a:srgbClr val="0070C0"/>
                </a:solidFill>
              </a:rPr>
              <a:t>непрерывное </a:t>
            </a:r>
            <a:r>
              <a:rPr lang="ru-RU" sz="3200" dirty="0"/>
              <a:t>распределение, </a:t>
            </a:r>
            <a:r>
              <a:rPr lang="ru-RU" sz="3200" dirty="0" smtClean="0"/>
              <a:t>если её функция распределения</a:t>
            </a:r>
            <a:r>
              <a:rPr lang="en-US" sz="3200" dirty="0" smtClean="0"/>
              <a:t>  </a:t>
            </a:r>
            <a:r>
              <a:rPr lang="ru-RU" sz="3200" dirty="0" smtClean="0"/>
              <a:t>          непрерывна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68206"/>
              </p:ext>
            </p:extLst>
          </p:nvPr>
        </p:nvGraphicFramePr>
        <p:xfrm>
          <a:off x="4458493" y="1174618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8493" y="1174618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88082"/>
              </p:ext>
            </p:extLst>
          </p:nvPr>
        </p:nvGraphicFramePr>
        <p:xfrm>
          <a:off x="5052305" y="2568993"/>
          <a:ext cx="11557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" name="Equation" r:id="rId5" imgW="507960" imgH="228600" progId="Equation.DSMT4">
                  <p:embed/>
                </p:oleObj>
              </mc:Choice>
              <mc:Fallback>
                <p:oleObj name="Equation" r:id="rId5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2305" y="2568993"/>
                        <a:ext cx="11557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147" y="338813"/>
            <a:ext cx="6242780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Дискретное распределение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46112"/>
              </p:ext>
            </p:extLst>
          </p:nvPr>
        </p:nvGraphicFramePr>
        <p:xfrm>
          <a:off x="2633320" y="3185009"/>
          <a:ext cx="6696076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3" name="Equation" r:id="rId7" imgW="2260440" imgH="342720" progId="Equation.DSMT4">
                  <p:embed/>
                </p:oleObj>
              </mc:Choice>
              <mc:Fallback>
                <p:oleObj name="Equation" r:id="rId7" imgW="22604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3320" y="3185009"/>
                        <a:ext cx="6696076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8920"/>
              </p:ext>
            </p:extLst>
          </p:nvPr>
        </p:nvGraphicFramePr>
        <p:xfrm>
          <a:off x="4481294" y="5048403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1294" y="5048403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9147" y="4170648"/>
            <a:ext cx="6242780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Непрерывное распределение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72977"/>
              </p:ext>
            </p:extLst>
          </p:nvPr>
        </p:nvGraphicFramePr>
        <p:xfrm>
          <a:off x="6558539" y="5752921"/>
          <a:ext cx="866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" name="Equation" r:id="rId10" imgW="380880" imgH="241200" progId="Equation.DSMT4">
                  <p:embed/>
                </p:oleObj>
              </mc:Choice>
              <mc:Fallback>
                <p:oleObj name="Equation" r:id="rId10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8539" y="5752921"/>
                        <a:ext cx="8667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9147" y="1666836"/>
            <a:ext cx="10917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Случайная величина      имеет </a:t>
            </a:r>
            <a:r>
              <a:rPr lang="ru-RU" sz="3200" i="1" dirty="0" smtClean="0">
                <a:solidFill>
                  <a:srgbClr val="0070C0"/>
                </a:solidFill>
              </a:rPr>
              <a:t>абсолютно непрерывное </a:t>
            </a:r>
            <a:r>
              <a:rPr lang="ru-RU" sz="3200" dirty="0" smtClean="0"/>
              <a:t>распределение, если существует неотрицательная функция </a:t>
            </a: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 smtClean="0"/>
              <a:t>  </a:t>
            </a:r>
            <a:r>
              <a:rPr lang="en-US" sz="3200" dirty="0" smtClean="0"/>
              <a:t>       </a:t>
            </a:r>
            <a:r>
              <a:rPr lang="ru-RU" sz="3200" dirty="0" smtClean="0"/>
              <a:t>такая, что:</a:t>
            </a: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ru-RU" sz="3200" dirty="0" smtClean="0"/>
              <a:t>Функция </a:t>
            </a:r>
            <a:r>
              <a:rPr lang="en-US" sz="3200" dirty="0" smtClean="0"/>
              <a:t>           </a:t>
            </a:r>
            <a:r>
              <a:rPr lang="ru-RU" sz="3200" dirty="0" smtClean="0"/>
              <a:t>называется </a:t>
            </a:r>
            <a:r>
              <a:rPr lang="ru-RU" sz="3200" i="1" dirty="0" smtClean="0">
                <a:solidFill>
                  <a:srgbClr val="0070C0"/>
                </a:solidFill>
              </a:rPr>
              <a:t>функцией плотности распределения (плотностью вероятности) </a:t>
            </a:r>
            <a:r>
              <a:rPr lang="ru-RU" sz="3200" dirty="0" err="1" smtClean="0"/>
              <a:t>с.в</a:t>
            </a:r>
            <a:r>
              <a:rPr lang="ru-RU" sz="3200" dirty="0" smtClean="0"/>
              <a:t>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46187"/>
              </p:ext>
            </p:extLst>
          </p:nvPr>
        </p:nvGraphicFramePr>
        <p:xfrm>
          <a:off x="4512992" y="1952606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2992" y="1952606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37187"/>
              </p:ext>
            </p:extLst>
          </p:nvPr>
        </p:nvGraphicFramePr>
        <p:xfrm>
          <a:off x="749147" y="3381305"/>
          <a:ext cx="8667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147" y="3381305"/>
                        <a:ext cx="866775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147" y="338813"/>
            <a:ext cx="8510864" cy="132802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Абсолютно непрерывное распределение.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Функция плотности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3482"/>
              </p:ext>
            </p:extLst>
          </p:nvPr>
        </p:nvGraphicFramePr>
        <p:xfrm>
          <a:off x="4458493" y="3381305"/>
          <a:ext cx="32750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" name="Equation" r:id="rId7" imgW="1104840" imgH="457200" progId="Equation.DSMT4">
                  <p:embed/>
                </p:oleObj>
              </mc:Choice>
              <mc:Fallback>
                <p:oleObj name="Equation" r:id="rId7" imgW="110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8493" y="3381305"/>
                        <a:ext cx="3275013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7870"/>
              </p:ext>
            </p:extLst>
          </p:nvPr>
        </p:nvGraphicFramePr>
        <p:xfrm>
          <a:off x="2444020" y="4826284"/>
          <a:ext cx="8667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9" name="Equation" r:id="rId9" imgW="380880" imgH="241200" progId="Equation.DSMT4">
                  <p:embed/>
                </p:oleObj>
              </mc:Choice>
              <mc:Fallback>
                <p:oleObj name="Equation" r:id="rId9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4020" y="4826284"/>
                        <a:ext cx="866775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04446"/>
              </p:ext>
            </p:extLst>
          </p:nvPr>
        </p:nvGraphicFramePr>
        <p:xfrm>
          <a:off x="9469438" y="5530801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9438" y="5530801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29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9146" y="1222354"/>
            <a:ext cx="10917717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600"/>
              </a:lnSpc>
            </a:pPr>
            <a:r>
              <a:rPr lang="ru-RU" sz="3200" dirty="0" smtClean="0"/>
              <a:t>1)</a:t>
            </a:r>
            <a:r>
              <a:rPr lang="en-US" sz="1200" dirty="0" smtClean="0"/>
              <a:t>                                                                    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2)</a:t>
            </a:r>
          </a:p>
          <a:p>
            <a:pPr>
              <a:lnSpc>
                <a:spcPts val="4800"/>
              </a:lnSpc>
              <a:spcBef>
                <a:spcPts val="2400"/>
              </a:spcBef>
            </a:pPr>
            <a:r>
              <a:rPr lang="ru-RU" sz="2800" u="sng" dirty="0" smtClean="0"/>
              <a:t>Замечание</a:t>
            </a:r>
            <a:r>
              <a:rPr lang="en-US" sz="2800" dirty="0" smtClean="0"/>
              <a:t> </a:t>
            </a:r>
            <a:r>
              <a:rPr lang="ru-RU" sz="2800" dirty="0" smtClean="0"/>
              <a:t> Свойства (1)-(2) характеризуют класс плотностей, т.е. если функция</a:t>
            </a:r>
            <a:r>
              <a:rPr lang="en-US" sz="2800" dirty="0" smtClean="0"/>
              <a:t>     </a:t>
            </a:r>
            <a:r>
              <a:rPr lang="ru-RU" sz="2800" dirty="0" smtClean="0"/>
              <a:t>         удовлетворяет </a:t>
            </a:r>
            <a:r>
              <a:rPr lang="ru-RU" sz="2800" dirty="0"/>
              <a:t>свойствам (1</a:t>
            </a:r>
            <a:r>
              <a:rPr lang="ru-RU" sz="2800" dirty="0" smtClean="0"/>
              <a:t>)-(2), </a:t>
            </a:r>
            <a:r>
              <a:rPr lang="ru-RU" sz="2800" dirty="0"/>
              <a:t>то она является функцией </a:t>
            </a:r>
            <a:r>
              <a:rPr lang="ru-RU" sz="2800" dirty="0" smtClean="0"/>
              <a:t> плотности распределения </a:t>
            </a:r>
            <a:r>
              <a:rPr lang="ru-RU" sz="2800" dirty="0"/>
              <a:t>некоторой случайной величины, </a:t>
            </a:r>
            <a:r>
              <a:rPr lang="ru-RU" sz="2800" dirty="0" smtClean="0"/>
              <a:t>т.е. </a:t>
            </a:r>
            <a:r>
              <a:rPr lang="ru-RU" sz="2800" dirty="0"/>
              <a:t>найдётся вероятностное </a:t>
            </a:r>
            <a:r>
              <a:rPr lang="ru-RU" sz="2800" dirty="0" smtClean="0"/>
              <a:t>пространство</a:t>
            </a:r>
            <a:r>
              <a:rPr lang="en-US" sz="2800" dirty="0" smtClean="0"/>
              <a:t>          </a:t>
            </a:r>
            <a:r>
              <a:rPr lang="ru-R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ru-RU" sz="2800" dirty="0"/>
              <a:t>и определённая на нём случайная величина</a:t>
            </a:r>
            <a:r>
              <a:rPr lang="en-US" sz="2800" dirty="0"/>
              <a:t>    </a:t>
            </a:r>
            <a:r>
              <a:rPr lang="ru-RU" sz="2800" dirty="0"/>
              <a:t> такая, что </a:t>
            </a:r>
            <a:r>
              <a:rPr lang="en-US" sz="2800" dirty="0" smtClean="0"/>
              <a:t>  </a:t>
            </a:r>
            <a:endParaRPr lang="ru-RU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9146" y="495286"/>
            <a:ext cx="5965690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функции плотности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6100"/>
              </p:ext>
            </p:extLst>
          </p:nvPr>
        </p:nvGraphicFramePr>
        <p:xfrm>
          <a:off x="1219200" y="1423988"/>
          <a:ext cx="1768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8" name="Equation" r:id="rId3" imgW="596880" imgH="241200" progId="Equation.DSMT4">
                  <p:embed/>
                </p:oleObj>
              </mc:Choice>
              <mc:Fallback>
                <p:oleObj name="Equation" r:id="rId3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23988"/>
                        <a:ext cx="17684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69028"/>
              </p:ext>
            </p:extLst>
          </p:nvPr>
        </p:nvGraphicFramePr>
        <p:xfrm>
          <a:off x="1200650" y="2092652"/>
          <a:ext cx="25590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9" name="Equation" r:id="rId5" imgW="863280" imgH="457200" progId="Equation.DSMT4">
                  <p:embed/>
                </p:oleObj>
              </mc:Choice>
              <mc:Fallback>
                <p:oleObj name="Equation" r:id="rId5" imgW="863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0650" y="2092652"/>
                        <a:ext cx="2559050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768941"/>
              </p:ext>
            </p:extLst>
          </p:nvPr>
        </p:nvGraphicFramePr>
        <p:xfrm>
          <a:off x="7425382" y="5284221"/>
          <a:ext cx="1464970" cy="6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0" name="Equation" r:id="rId7" imgW="596880" imgH="253800" progId="Equation.DSMT4">
                  <p:embed/>
                </p:oleObj>
              </mc:Choice>
              <mc:Fallback>
                <p:oleObj name="Equation" r:id="rId7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5382" y="5284221"/>
                        <a:ext cx="1464970" cy="6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55503"/>
              </p:ext>
            </p:extLst>
          </p:nvPr>
        </p:nvGraphicFramePr>
        <p:xfrm>
          <a:off x="7332946" y="5915235"/>
          <a:ext cx="309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2946" y="5915235"/>
                        <a:ext cx="3095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13240"/>
              </p:ext>
            </p:extLst>
          </p:nvPr>
        </p:nvGraphicFramePr>
        <p:xfrm>
          <a:off x="2214340" y="4040471"/>
          <a:ext cx="9779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4340" y="4040471"/>
                        <a:ext cx="977900" cy="6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48267"/>
              </p:ext>
            </p:extLst>
          </p:nvPr>
        </p:nvGraphicFramePr>
        <p:xfrm>
          <a:off x="9306141" y="5805698"/>
          <a:ext cx="24082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Equation" r:id="rId13" imgW="812520" imgH="241200" progId="Equation.DSMT4">
                  <p:embed/>
                </p:oleObj>
              </mc:Choice>
              <mc:Fallback>
                <p:oleObj name="Equation" r:id="rId13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06141" y="5805698"/>
                        <a:ext cx="24082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6035" y="73890"/>
            <a:ext cx="495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Обозначения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909466"/>
                  </p:ext>
                </p:extLst>
              </p:nvPr>
            </p:nvGraphicFramePr>
            <p:xfrm>
              <a:off x="1491673" y="757382"/>
              <a:ext cx="9208653" cy="52879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69551"/>
                    <a:gridCol w="3742267"/>
                    <a:gridCol w="2396835"/>
                  </a:tblGrid>
                  <a:tr h="8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Обозначение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вероятностей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множеств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36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ru-RU" sz="36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3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не произошло событие</a:t>
                          </a:r>
                          <a:r>
                            <a:rPr lang="ru-RU" sz="2400" dirty="0" smtClean="0"/>
                            <a:t> </a:t>
                          </a:r>
                          <a:r>
                            <a:rPr lang="en-US" sz="2400" i="1" dirty="0" smtClean="0"/>
                            <a:t>A</a:t>
                          </a:r>
                          <a:endParaRPr lang="ru-RU" sz="2400" i="1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Дополнение к множеству </a:t>
                          </a:r>
                          <a:r>
                            <a:rPr lang="en-US" sz="2400" i="1" baseline="0" dirty="0" smtClean="0"/>
                            <a:t>A</a:t>
                          </a:r>
                          <a:endParaRPr lang="ru-RU" sz="2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34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Невозможное событие</a:t>
                          </a:r>
                          <a:endParaRPr lang="en-US" sz="24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Пустое множество</a:t>
                          </a:r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726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6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3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События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r>
                            <a:rPr lang="ru-RU" sz="2400" i="1" baseline="0" dirty="0" smtClean="0"/>
                            <a:t> </a:t>
                          </a:r>
                          <a:r>
                            <a:rPr lang="ru-RU" sz="2400" i="0" baseline="0" dirty="0" smtClean="0"/>
                            <a:t>несовместны, т.е. не могут произойти одновременно</a:t>
                          </a:r>
                          <a:endParaRPr lang="ru-RU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aseline="0" dirty="0" smtClean="0"/>
                            <a:t>Множества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r>
                            <a:rPr lang="ru-RU" sz="2400" i="1" baseline="0" dirty="0" smtClean="0"/>
                            <a:t> </a:t>
                          </a:r>
                          <a:r>
                            <a:rPr lang="ru-RU" sz="2400" i="0" baseline="0" dirty="0" smtClean="0"/>
                            <a:t>не пересекаются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909466"/>
                  </p:ext>
                </p:extLst>
              </p:nvPr>
            </p:nvGraphicFramePr>
            <p:xfrm>
              <a:off x="1491673" y="757382"/>
              <a:ext cx="9208653" cy="52879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69551"/>
                    <a:gridCol w="3742267"/>
                    <a:gridCol w="2396835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Обозначение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вероятностей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>
                              <a:solidFill>
                                <a:srgbClr val="0070C0"/>
                              </a:solidFill>
                            </a:rPr>
                            <a:t>Интерпретация в теории множеств</a:t>
                          </a:r>
                          <a:endParaRPr lang="ru-RU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36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64856" r="-200198" b="-1153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Событие,</a:t>
                          </a:r>
                          <a:r>
                            <a:rPr lang="ru-RU" sz="2400" baseline="0" dirty="0" smtClean="0"/>
                            <a:t> состоящее в том, что не произошло событие</a:t>
                          </a:r>
                          <a:r>
                            <a:rPr lang="ru-RU" sz="2400" dirty="0" smtClean="0"/>
                            <a:t> </a:t>
                          </a:r>
                          <a:r>
                            <a:rPr lang="en-US" sz="2400" i="1" dirty="0" smtClean="0"/>
                            <a:t>A</a:t>
                          </a:r>
                          <a:endParaRPr lang="ru-RU" sz="2400" i="1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Дополнение к множеству </a:t>
                          </a:r>
                          <a:r>
                            <a:rPr lang="en-US" sz="2400" i="1" baseline="0" dirty="0" smtClean="0"/>
                            <a:t>A</a:t>
                          </a:r>
                          <a:endParaRPr lang="ru-RU" sz="2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382222" r="-200198" b="-1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Невозможное событие</a:t>
                          </a:r>
                          <a:endParaRPr lang="en-US" sz="24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Пустое множество</a:t>
                          </a:r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726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289333" r="-200198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События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r>
                            <a:rPr lang="ru-RU" sz="2400" i="1" baseline="0" dirty="0" smtClean="0"/>
                            <a:t> </a:t>
                          </a:r>
                          <a:r>
                            <a:rPr lang="ru-RU" sz="2400" i="0" baseline="0" dirty="0" smtClean="0"/>
                            <a:t>несовместны, т.е. не могут произойти одновременно</a:t>
                          </a:r>
                          <a:endParaRPr lang="ru-RU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aseline="0" dirty="0" smtClean="0"/>
                            <a:t>Множества </a:t>
                          </a:r>
                          <a:r>
                            <a:rPr lang="en-US" sz="2400" i="1" baseline="0" dirty="0" smtClean="0"/>
                            <a:t>A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ru-RU" sz="2400" baseline="0" dirty="0" smtClean="0"/>
                            <a:t>и </a:t>
                          </a:r>
                          <a:r>
                            <a:rPr lang="en-US" sz="2400" i="1" baseline="0" dirty="0" smtClean="0"/>
                            <a:t>B</a:t>
                          </a:r>
                          <a:r>
                            <a:rPr lang="ru-RU" sz="2400" i="1" baseline="0" dirty="0" smtClean="0"/>
                            <a:t> </a:t>
                          </a:r>
                          <a:r>
                            <a:rPr lang="ru-RU" sz="2400" i="0" baseline="0" dirty="0" smtClean="0"/>
                            <a:t>не пересекаются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49146" y="495286"/>
            <a:ext cx="9447799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функции плотности и распределения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592804"/>
              </p:ext>
            </p:extLst>
          </p:nvPr>
        </p:nvGraphicFramePr>
        <p:xfrm>
          <a:off x="846138" y="1817688"/>
          <a:ext cx="104997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3" imgW="3543120" imgH="1193760" progId="Equation.DSMT4">
                  <p:embed/>
                </p:oleObj>
              </mc:Choice>
              <mc:Fallback>
                <p:oleObj name="Equation" r:id="rId3" imgW="35431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1817688"/>
                        <a:ext cx="10499725" cy="353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5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142970"/>
              </p:ext>
            </p:extLst>
          </p:nvPr>
        </p:nvGraphicFramePr>
        <p:xfrm>
          <a:off x="7828108" y="2304192"/>
          <a:ext cx="16938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3" imgW="571320" imgH="203040" progId="Equation.DSMT4">
                  <p:embed/>
                </p:oleObj>
              </mc:Choice>
              <mc:Fallback>
                <p:oleObj name="Equation" r:id="rId3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8108" y="2304192"/>
                        <a:ext cx="1693862" cy="6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9147" y="495286"/>
            <a:ext cx="7489690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Преобразование случайных величин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499" y="1364973"/>
            <a:ext cx="10808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Пусть </a:t>
            </a:r>
            <a:r>
              <a:rPr lang="el-GR" sz="3200" dirty="0"/>
              <a:t>ξ</a:t>
            </a:r>
            <a:r>
              <a:rPr lang="ru-RU" sz="3200" dirty="0"/>
              <a:t> абсолютно непрерывная </a:t>
            </a:r>
            <a:r>
              <a:rPr lang="ru-RU" sz="3200" dirty="0" err="1"/>
              <a:t>с.в</a:t>
            </a:r>
            <a:r>
              <a:rPr lang="ru-RU" sz="3200" dirty="0"/>
              <a:t>. </a:t>
            </a:r>
            <a:r>
              <a:rPr lang="ru-RU" sz="3200" dirty="0" smtClean="0"/>
              <a:t>и </a:t>
            </a:r>
            <a:r>
              <a:rPr lang="en-US" sz="3200" dirty="0" smtClean="0"/>
              <a:t>g(x) – </a:t>
            </a:r>
            <a:r>
              <a:rPr lang="ru-RU" sz="3200" dirty="0" smtClean="0"/>
              <a:t>монотонная и дифференцируемая функция, тогда </a:t>
            </a:r>
            <a:r>
              <a:rPr lang="ru-RU" sz="3200" dirty="0" err="1" smtClean="0"/>
              <a:t>с.в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                     имеет абсолютно непрерывное распределение</a:t>
            </a:r>
            <a:r>
              <a:rPr lang="en-US" sz="3200" dirty="0" smtClean="0"/>
              <a:t> </a:t>
            </a:r>
            <a:r>
              <a:rPr lang="ru-RU" sz="3200" dirty="0" smtClean="0"/>
              <a:t>с функцией плотности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28574"/>
              </p:ext>
            </p:extLst>
          </p:nvPr>
        </p:nvGraphicFramePr>
        <p:xfrm>
          <a:off x="4308474" y="3945340"/>
          <a:ext cx="35750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5" imgW="1206360" imgH="457200" progId="Equation.DSMT4">
                  <p:embed/>
                </p:oleObj>
              </mc:Choice>
              <mc:Fallback>
                <p:oleObj name="Equation" r:id="rId5" imgW="1206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8474" y="3945340"/>
                        <a:ext cx="3575050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3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49147" y="338813"/>
            <a:ext cx="6372089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Показательное распределение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65" y="1926035"/>
            <a:ext cx="3759200" cy="3823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147" y="1073501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С.В. </a:t>
            </a:r>
            <a:r>
              <a:rPr lang="el-GR" sz="2800" dirty="0" smtClean="0"/>
              <a:t>ξ</a:t>
            </a:r>
            <a:r>
              <a:rPr lang="ru-RU" sz="2800" dirty="0" smtClean="0"/>
              <a:t> имеет показательное (экспоненциальное) распределение с параметром </a:t>
            </a:r>
            <a:r>
              <a:rPr lang="el-GR" sz="2800" dirty="0" smtClean="0"/>
              <a:t>λ</a:t>
            </a:r>
            <a:r>
              <a:rPr lang="en-US" sz="2800" dirty="0" smtClean="0"/>
              <a:t>&gt;0</a:t>
            </a:r>
            <a:r>
              <a:rPr lang="ru-RU" sz="2800" dirty="0" smtClean="0"/>
              <a:t>, если её функция плотности имеет вид 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22100"/>
              </p:ext>
            </p:extLst>
          </p:nvPr>
        </p:nvGraphicFramePr>
        <p:xfrm>
          <a:off x="5154448" y="1223770"/>
          <a:ext cx="1590621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4448" y="1223770"/>
                        <a:ext cx="1590621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588347"/>
              </p:ext>
            </p:extLst>
          </p:nvPr>
        </p:nvGraphicFramePr>
        <p:xfrm>
          <a:off x="2158808" y="3901426"/>
          <a:ext cx="37909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6" imgW="1422360" imgH="482400" progId="Equation.DSMT4">
                  <p:embed/>
                </p:oleObj>
              </mc:Choice>
              <mc:Fallback>
                <p:oleObj name="Equation" r:id="rId6" imgW="1422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8808" y="3901426"/>
                        <a:ext cx="379095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49865" y="1476042"/>
            <a:ext cx="374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График функции плотности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82406" y="5519058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Свойство отсутствия памяти (</a:t>
            </a:r>
            <a:r>
              <a:rPr lang="ru-RU" sz="2400" i="1" dirty="0" err="1" smtClean="0"/>
              <a:t>нестарение</a:t>
            </a:r>
            <a:r>
              <a:rPr lang="ru-RU" sz="2400" i="1" dirty="0" smtClean="0"/>
              <a:t>)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7381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49147" y="338813"/>
            <a:ext cx="5864089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Нормальное распределение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147" y="1139974"/>
            <a:ext cx="9678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С.В. </a:t>
            </a:r>
            <a:r>
              <a:rPr lang="el-GR" sz="2800" dirty="0" smtClean="0"/>
              <a:t>ξ</a:t>
            </a:r>
            <a:r>
              <a:rPr lang="ru-RU" sz="2800" dirty="0" smtClean="0"/>
              <a:t> имеет нормальное распределение с параметрами µ и </a:t>
            </a:r>
            <a:r>
              <a:rPr lang="el-GR" sz="2800" dirty="0" smtClean="0"/>
              <a:t>σ</a:t>
            </a:r>
            <a:r>
              <a:rPr lang="en-US" sz="2800" dirty="0" smtClean="0"/>
              <a:t>                                                                  .                         </a:t>
            </a:r>
            <a:r>
              <a:rPr lang="ru-RU" sz="2800" dirty="0" smtClean="0"/>
              <a:t>, если её функция плотности имеет вид:  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08759"/>
              </p:ext>
            </p:extLst>
          </p:nvPr>
        </p:nvGraphicFramePr>
        <p:xfrm>
          <a:off x="749147" y="1832471"/>
          <a:ext cx="22669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6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147" y="1832471"/>
                        <a:ext cx="2266950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52850"/>
              </p:ext>
            </p:extLst>
          </p:nvPr>
        </p:nvGraphicFramePr>
        <p:xfrm>
          <a:off x="757238" y="3376613"/>
          <a:ext cx="435927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Equation" r:id="rId5" imgW="1384200" imgH="482400" progId="Equation.DSMT4">
                  <p:embed/>
                </p:oleObj>
              </mc:Choice>
              <mc:Fallback>
                <p:oleObj name="Equation" r:id="rId5" imgW="1384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238" y="3376613"/>
                        <a:ext cx="4359275" cy="152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37429" y="511691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функции плотности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88" y="2451896"/>
            <a:ext cx="5961039" cy="3977528"/>
          </a:xfrm>
          <a:prstGeom prst="rect">
            <a:avLst/>
          </a:prstGeom>
        </p:spPr>
      </p:pic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1391"/>
              </p:ext>
            </p:extLst>
          </p:nvPr>
        </p:nvGraphicFramePr>
        <p:xfrm>
          <a:off x="9047236" y="1962646"/>
          <a:ext cx="12652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Equation" r:id="rId8" imgW="469800" imgH="177480" progId="Equation.DSMT4">
                  <p:embed/>
                </p:oleObj>
              </mc:Choice>
              <mc:Fallback>
                <p:oleObj name="Equation" r:id="rId8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47236" y="1962646"/>
                        <a:ext cx="1265237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49148" y="338813"/>
            <a:ext cx="4857326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Распределение Парето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147" y="1073501"/>
            <a:ext cx="5599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С.В. </a:t>
            </a:r>
            <a:r>
              <a:rPr lang="el-GR" sz="2800" dirty="0" smtClean="0"/>
              <a:t>ξ</a:t>
            </a:r>
            <a:r>
              <a:rPr lang="ru-RU" sz="2800" dirty="0" smtClean="0"/>
              <a:t> имеет распределение Парето с параметром </a:t>
            </a:r>
            <a:r>
              <a:rPr lang="en-US" sz="2800" dirty="0" smtClean="0"/>
              <a:t>k&gt;0</a:t>
            </a:r>
            <a:r>
              <a:rPr lang="ru-RU" sz="2800" dirty="0" smtClean="0"/>
              <a:t>, если её функция плотности имеет вид 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49819" y="1515417"/>
            <a:ext cx="374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График функции плотности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4" y="1915527"/>
            <a:ext cx="5375564" cy="4031673"/>
          </a:xfrm>
          <a:prstGeom prst="rect">
            <a:avLst/>
          </a:prstGeom>
        </p:spPr>
      </p:pic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36147"/>
              </p:ext>
            </p:extLst>
          </p:nvPr>
        </p:nvGraphicFramePr>
        <p:xfrm>
          <a:off x="1209675" y="3232150"/>
          <a:ext cx="37512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4" imgW="1333440" imgH="660240" progId="Equation.DSMT4">
                  <p:embed/>
                </p:oleObj>
              </mc:Choice>
              <mc:Fallback>
                <p:oleObj name="Equation" r:id="rId4" imgW="13334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9675" y="3232150"/>
                        <a:ext cx="3751263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2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787" y="1023828"/>
            <a:ext cx="5458691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i="1" dirty="0" smtClean="0">
                <a:solidFill>
                  <a:srgbClr val="0070C0"/>
                </a:solidFill>
              </a:rPr>
              <a:t>Математическим ожиданием дискретной </a:t>
            </a:r>
            <a:r>
              <a:rPr lang="ru-RU" sz="3200" i="1" dirty="0" err="1" smtClean="0">
                <a:solidFill>
                  <a:srgbClr val="0070C0"/>
                </a:solidFill>
              </a:rPr>
              <a:t>с.в</a:t>
            </a:r>
            <a:r>
              <a:rPr lang="ru-RU" sz="3200" i="1" dirty="0" smtClean="0">
                <a:solidFill>
                  <a:srgbClr val="0070C0"/>
                </a:solidFill>
              </a:rPr>
              <a:t>      </a:t>
            </a:r>
            <a:r>
              <a:rPr lang="ru-RU" sz="2800" dirty="0" smtClean="0"/>
              <a:t>называется число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ru-RU" sz="2800" dirty="0"/>
              <a:t>е</a:t>
            </a:r>
            <a:r>
              <a:rPr lang="ru-RU" sz="2800" dirty="0" smtClean="0"/>
              <a:t>сли этот ряд сходится абсолютно, т.е.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84304" y="259460"/>
            <a:ext cx="6328217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Математическое ожидание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5445"/>
              </p:ext>
            </p:extLst>
          </p:nvPr>
        </p:nvGraphicFramePr>
        <p:xfrm>
          <a:off x="5387686" y="2006023"/>
          <a:ext cx="31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2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7686" y="2006023"/>
                        <a:ext cx="3111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9767"/>
              </p:ext>
            </p:extLst>
          </p:nvPr>
        </p:nvGraphicFramePr>
        <p:xfrm>
          <a:off x="1543050" y="3163888"/>
          <a:ext cx="35020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3" name="Equation" r:id="rId5" imgW="1434960" imgH="431640" progId="Equation.DSMT4">
                  <p:embed/>
                </p:oleObj>
              </mc:Choice>
              <mc:Fallback>
                <p:oleObj name="Equation" r:id="rId5" imgW="1434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3163888"/>
                        <a:ext cx="3502025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1145"/>
              </p:ext>
            </p:extLst>
          </p:nvPr>
        </p:nvGraphicFramePr>
        <p:xfrm>
          <a:off x="1651669" y="4827588"/>
          <a:ext cx="31289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4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669" y="4827588"/>
                        <a:ext cx="3128962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548581" y="941084"/>
            <a:ext cx="5578763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i="1" dirty="0" smtClean="0">
                <a:solidFill>
                  <a:srgbClr val="0070C0"/>
                </a:solidFill>
              </a:rPr>
              <a:t>Математическим ожиданием </a:t>
            </a:r>
            <a:r>
              <a:rPr lang="ru-RU" sz="3200" i="1" dirty="0" err="1" smtClean="0">
                <a:solidFill>
                  <a:srgbClr val="0070C0"/>
                </a:solidFill>
              </a:rPr>
              <a:t>абс</a:t>
            </a:r>
            <a:r>
              <a:rPr lang="ru-RU" sz="3200" i="1" dirty="0" smtClean="0">
                <a:solidFill>
                  <a:srgbClr val="0070C0"/>
                </a:solidFill>
              </a:rPr>
              <a:t>. непрерывной </a:t>
            </a:r>
            <a:r>
              <a:rPr lang="ru-RU" sz="3200" i="1" dirty="0" err="1" smtClean="0">
                <a:solidFill>
                  <a:srgbClr val="0070C0"/>
                </a:solidFill>
              </a:rPr>
              <a:t>с.в</a:t>
            </a:r>
            <a:r>
              <a:rPr lang="ru-RU" sz="3200" i="1" dirty="0" smtClean="0">
                <a:solidFill>
                  <a:srgbClr val="0070C0"/>
                </a:solidFill>
              </a:rPr>
              <a:t>      </a:t>
            </a:r>
            <a:r>
              <a:rPr lang="ru-RU" sz="2800" i="1" dirty="0" smtClean="0"/>
              <a:t>с функцией плотности</a:t>
            </a:r>
            <a:r>
              <a:rPr lang="en-US" sz="2800" i="1" dirty="0" smtClean="0"/>
              <a:t>        </a:t>
            </a:r>
            <a:r>
              <a:rPr lang="ru-RU" sz="2800" i="1" dirty="0" smtClean="0"/>
              <a:t>      </a:t>
            </a:r>
            <a:r>
              <a:rPr lang="en-US" sz="2800" i="1" dirty="0" smtClean="0"/>
              <a:t> </a:t>
            </a:r>
            <a:r>
              <a:rPr lang="en-US" sz="3200" i="1" dirty="0" smtClean="0"/>
              <a:t>.         </a:t>
            </a:r>
            <a:r>
              <a:rPr lang="ru-RU" sz="3200" dirty="0"/>
              <a:t>н</a:t>
            </a:r>
            <a:r>
              <a:rPr lang="ru-RU" sz="2800" dirty="0" smtClean="0"/>
              <a:t>азывается число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800" dirty="0" smtClean="0"/>
              <a:t>если интеграл сходится абсолютно, т.е.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3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95281"/>
              </p:ext>
            </p:extLst>
          </p:nvPr>
        </p:nvGraphicFramePr>
        <p:xfrm>
          <a:off x="7251123" y="2624418"/>
          <a:ext cx="31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5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1123" y="2624418"/>
                        <a:ext cx="3111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26799"/>
              </p:ext>
            </p:extLst>
          </p:nvPr>
        </p:nvGraphicFramePr>
        <p:xfrm>
          <a:off x="7839075" y="3840163"/>
          <a:ext cx="29130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6" name="Equation" r:id="rId10" imgW="1193760" imgH="457200" progId="Equation.DSMT4">
                  <p:embed/>
                </p:oleObj>
              </mc:Choice>
              <mc:Fallback>
                <p:oleObj name="Equation" r:id="rId10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9075" y="3840163"/>
                        <a:ext cx="2913063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0458"/>
              </p:ext>
            </p:extLst>
          </p:nvPr>
        </p:nvGraphicFramePr>
        <p:xfrm>
          <a:off x="7851775" y="5168900"/>
          <a:ext cx="26035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7" name="Equation" r:id="rId12" imgW="1066680" imgH="457200" progId="Equation.DSMT4">
                  <p:embed/>
                </p:oleObj>
              </mc:Choice>
              <mc:Fallback>
                <p:oleObj name="Equation" r:id="rId12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1775" y="5168900"/>
                        <a:ext cx="26035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30924"/>
              </p:ext>
            </p:extLst>
          </p:nvPr>
        </p:nvGraphicFramePr>
        <p:xfrm>
          <a:off x="6595710" y="3334208"/>
          <a:ext cx="878313" cy="55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8" name="Equation" r:id="rId14" imgW="380880" imgH="241200" progId="Equation.DSMT4">
                  <p:embed/>
                </p:oleObj>
              </mc:Choice>
              <mc:Fallback>
                <p:oleObj name="Equation" r:id="rId14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95710" y="3334208"/>
                        <a:ext cx="878313" cy="55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936" y="375513"/>
            <a:ext cx="7489690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математических ожиданий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499" y="1364973"/>
            <a:ext cx="108089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32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00954"/>
              </p:ext>
            </p:extLst>
          </p:nvPr>
        </p:nvGraphicFramePr>
        <p:xfrm>
          <a:off x="517236" y="1364973"/>
          <a:ext cx="10362623" cy="428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3" imgW="3708360" imgH="1612800" progId="Equation.DSMT4">
                  <p:embed/>
                </p:oleObj>
              </mc:Choice>
              <mc:Fallback>
                <p:oleObj name="Equation" r:id="rId3" imgW="370836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236" y="1364973"/>
                        <a:ext cx="10362623" cy="428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951537" y="1346501"/>
            <a:ext cx="63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59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936" y="375513"/>
            <a:ext cx="7489690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математических ожиданий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499" y="1364973"/>
            <a:ext cx="108089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32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61375"/>
              </p:ext>
            </p:extLst>
          </p:nvPr>
        </p:nvGraphicFramePr>
        <p:xfrm>
          <a:off x="395936" y="1616681"/>
          <a:ext cx="11409362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3" imgW="4152600" imgH="1218960" progId="Equation.DSMT4">
                  <p:embed/>
                </p:oleObj>
              </mc:Choice>
              <mc:Fallback>
                <p:oleObj name="Equation" r:id="rId3" imgW="41526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36" y="1616681"/>
                        <a:ext cx="11409362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936" y="462714"/>
            <a:ext cx="7168646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Теорема. Неравенство </a:t>
            </a:r>
            <a:r>
              <a:rPr lang="ru-RU" sz="3600" dirty="0" err="1" smtClean="0">
                <a:solidFill>
                  <a:schemeClr val="bg1"/>
                </a:solidFill>
              </a:rPr>
              <a:t>Йенсена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499" y="1364973"/>
            <a:ext cx="108089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32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57405"/>
              </p:ext>
            </p:extLst>
          </p:nvPr>
        </p:nvGraphicFramePr>
        <p:xfrm>
          <a:off x="395936" y="1280536"/>
          <a:ext cx="11255375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3" imgW="4012920" imgH="1803240" progId="Equation.DSMT4">
                  <p:embed/>
                </p:oleObj>
              </mc:Choice>
              <mc:Fallback>
                <p:oleObj name="Equation" r:id="rId3" imgW="40129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36" y="1280536"/>
                        <a:ext cx="11255375" cy="480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9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91499" y="1364973"/>
            <a:ext cx="108089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936" y="164644"/>
            <a:ext cx="88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Некоторые следствия неравенства </a:t>
            </a:r>
            <a:r>
              <a:rPr lang="ru-RU" sz="3600" dirty="0" err="1" smtClean="0"/>
              <a:t>Йенсена</a:t>
            </a:r>
            <a:endParaRPr lang="ru-RU" sz="36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12879"/>
              </p:ext>
            </p:extLst>
          </p:nvPr>
        </p:nvGraphicFramePr>
        <p:xfrm>
          <a:off x="497536" y="1060449"/>
          <a:ext cx="918210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3" imgW="3340080" imgH="2095200" progId="Equation.DSMT4">
                  <p:embed/>
                </p:oleObj>
              </mc:Choice>
              <mc:Fallback>
                <p:oleObj name="Equation" r:id="rId3" imgW="33400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536" y="1060449"/>
                        <a:ext cx="9182100" cy="547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11" y="4475665"/>
            <a:ext cx="1184624" cy="7937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6" y="993538"/>
            <a:ext cx="1004567" cy="10093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97" y="4252078"/>
            <a:ext cx="1259827" cy="9333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11" y="4201621"/>
            <a:ext cx="910534" cy="91489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93" y="2206112"/>
            <a:ext cx="993266" cy="99801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6" y="3412992"/>
            <a:ext cx="1057613" cy="10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22580" y="190725"/>
            <a:ext cx="87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Дискретное вероятностное пространство </a:t>
            </a:r>
            <a:endParaRPr lang="ru-RU" sz="36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80190"/>
              </p:ext>
            </p:extLst>
          </p:nvPr>
        </p:nvGraphicFramePr>
        <p:xfrm>
          <a:off x="832428" y="1094077"/>
          <a:ext cx="2991872" cy="80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"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428" y="1094077"/>
                        <a:ext cx="2991872" cy="80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2873" y="2142836"/>
            <a:ext cx="2891427" cy="96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2728" y="2034232"/>
                <a:ext cx="1089890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ℱ </a:t>
                </a:r>
                <a:r>
                  <a:rPr lang="ru-RU" sz="4000" dirty="0">
                    <a:latin typeface="Calibri" panose="020F0502020204030204" pitchFamily="34" charset="0"/>
                  </a:rPr>
                  <a:t>–</a:t>
                </a:r>
                <a:r>
                  <a:rPr lang="ru-RU" sz="4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ru-RU" sz="3200" dirty="0"/>
                  <a:t>совокупность всех подмножеств </a:t>
                </a:r>
                <a:r>
                  <a:rPr lang="el-GR" sz="4000" dirty="0"/>
                  <a:t>Ω</a:t>
                </a:r>
                <a:r>
                  <a:rPr lang="ru-RU" sz="4000" dirty="0"/>
                  <a:t> </a:t>
                </a:r>
                <a:endParaRPr lang="ru-RU" sz="4000" dirty="0" smtClean="0"/>
              </a:p>
              <a:p>
                <a:pPr>
                  <a:spcBef>
                    <a:spcPts val="1200"/>
                  </a:spcBef>
                </a:pPr>
                <a:r>
                  <a:rPr lang="ru-RU" sz="2400" dirty="0" smtClean="0"/>
                  <a:t>(</a:t>
                </a:r>
                <a:r>
                  <a:rPr lang="ru-RU" sz="2400" dirty="0"/>
                  <a:t>замкнута </a:t>
                </a:r>
                <a:r>
                  <a:rPr lang="ru-RU" sz="2400" dirty="0" smtClean="0"/>
                  <a:t>относительно: объединения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ru-RU" sz="2400" dirty="0" smtClean="0"/>
                  <a:t> , пересечения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ru-RU" sz="2400" dirty="0" smtClean="0"/>
                  <a:t>, дополнения –  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σ</a:t>
                </a:r>
                <a:r>
                  <a:rPr lang="ru-RU" sz="2400" i="1" dirty="0" smtClean="0">
                    <a:solidFill>
                      <a:srgbClr val="0070C0"/>
                    </a:solidFill>
                  </a:rPr>
                  <a:t>-алгебра </a:t>
                </a:r>
                <a:r>
                  <a:rPr lang="ru-RU" sz="2400" i="1" dirty="0">
                    <a:solidFill>
                      <a:srgbClr val="0070C0"/>
                    </a:solidFill>
                  </a:rPr>
                  <a:t>событий</a:t>
                </a:r>
                <a:r>
                  <a:rPr lang="ru-RU" sz="2400" dirty="0" smtClean="0"/>
                  <a:t>) </a:t>
                </a:r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034232"/>
                <a:ext cx="10898908" cy="1600438"/>
              </a:xfrm>
              <a:prstGeom prst="rect">
                <a:avLst/>
              </a:prstGeom>
              <a:blipFill rotWithShape="0">
                <a:blip r:embed="rId5"/>
                <a:stretch>
                  <a:fillRect l="-2013" t="-7634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2428" y="3789657"/>
            <a:ext cx="10759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libri" panose="020F0502020204030204" pitchFamily="34" charset="0"/>
              </a:rPr>
              <a:t> </a:t>
            </a:r>
            <a:r>
              <a:rPr lang="en-US" sz="4000" dirty="0" smtClean="0">
                <a:latin typeface="Calibri" panose="020F0502020204030204" pitchFamily="34" charset="0"/>
              </a:rPr>
              <a:t>   </a:t>
            </a:r>
            <a:r>
              <a:rPr lang="ru-RU" sz="4000" dirty="0" smtClean="0">
                <a:latin typeface="Calibri" panose="020F0502020204030204" pitchFamily="34" charset="0"/>
              </a:rPr>
              <a:t>– </a:t>
            </a:r>
            <a:r>
              <a:rPr lang="en-US" sz="4000" dirty="0" smtClean="0">
                <a:latin typeface="Calibri" panose="020F0502020204030204" pitchFamily="34" charset="0"/>
              </a:rPr>
              <a:t> </a:t>
            </a:r>
            <a:r>
              <a:rPr lang="ru-RU" sz="3200" dirty="0" smtClean="0"/>
              <a:t>вероятность</a:t>
            </a:r>
          </a:p>
          <a:p>
            <a:endParaRPr lang="ru-RU" sz="2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92676"/>
              </p:ext>
            </p:extLst>
          </p:nvPr>
        </p:nvGraphicFramePr>
        <p:xfrm>
          <a:off x="4169090" y="3932234"/>
          <a:ext cx="4570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" name="Equation" r:id="rId6" imgW="2057400" imgH="228600" progId="Equation.DSMT4">
                  <p:embed/>
                </p:oleObj>
              </mc:Choice>
              <mc:Fallback>
                <p:oleObj name="Equation" r:id="rId6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9090" y="3932234"/>
                        <a:ext cx="4570412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35686"/>
              </p:ext>
            </p:extLst>
          </p:nvPr>
        </p:nvGraphicFramePr>
        <p:xfrm>
          <a:off x="4607502" y="4680038"/>
          <a:ext cx="2976995" cy="126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Equation" r:id="rId8" imgW="596880" imgH="253800" progId="Equation.DSMT4">
                  <p:embed/>
                </p:oleObj>
              </mc:Choice>
              <mc:Fallback>
                <p:oleObj name="Equation" r:id="rId8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7502" y="4680038"/>
                        <a:ext cx="2976995" cy="126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5754560" y="4744687"/>
            <a:ext cx="914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 </a:t>
            </a:r>
            <a:endParaRPr lang="ru-RU" sz="60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291380"/>
              </p:ext>
            </p:extLst>
          </p:nvPr>
        </p:nvGraphicFramePr>
        <p:xfrm>
          <a:off x="821716" y="3823715"/>
          <a:ext cx="491436" cy="58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name="Equation" r:id="rId10" imgW="126720" imgH="152280" progId="Equation.DSMT4">
                  <p:embed/>
                </p:oleObj>
              </mc:Choice>
              <mc:Fallback>
                <p:oleObj name="Equation" r:id="rId10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1716" y="3823715"/>
                        <a:ext cx="491436" cy="589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38613" y="5719479"/>
            <a:ext cx="874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0070C0"/>
                </a:solidFill>
              </a:rPr>
              <a:t>дискретное вероятностное пространство </a:t>
            </a:r>
            <a:endParaRPr lang="ru-RU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787" y="1493953"/>
            <a:ext cx="11296059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i="1" dirty="0" smtClean="0">
                <a:solidFill>
                  <a:srgbClr val="0070C0"/>
                </a:solidFill>
              </a:rPr>
              <a:t>Дисперсией </a:t>
            </a:r>
            <a:r>
              <a:rPr lang="ru-RU" sz="3200" dirty="0" err="1" smtClean="0"/>
              <a:t>с.в</a:t>
            </a:r>
            <a:r>
              <a:rPr lang="ru-RU" sz="3200" i="1" dirty="0" smtClean="0">
                <a:solidFill>
                  <a:srgbClr val="0070C0"/>
                </a:solidFill>
              </a:rPr>
              <a:t>      </a:t>
            </a:r>
            <a:r>
              <a:rPr lang="ru-RU" sz="2800" dirty="0" smtClean="0"/>
              <a:t>называется число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ru-RU" sz="3200" i="1" dirty="0">
                <a:solidFill>
                  <a:srgbClr val="0070C0"/>
                </a:solidFill>
              </a:rPr>
              <a:t>Среднеквадратическим </a:t>
            </a:r>
            <a:r>
              <a:rPr lang="ru-RU" sz="3200" i="1" dirty="0" smtClean="0">
                <a:solidFill>
                  <a:srgbClr val="0070C0"/>
                </a:solidFill>
              </a:rPr>
              <a:t>отклонением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называется число</a:t>
            </a:r>
            <a:r>
              <a:rPr lang="ru-RU" sz="3200" i="1" dirty="0" smtClean="0">
                <a:solidFill>
                  <a:srgbClr val="0070C0"/>
                </a:solidFill>
              </a:rPr>
              <a:t> </a:t>
            </a:r>
            <a:endParaRPr lang="ru-RU" sz="3200" i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9787" y="334061"/>
            <a:ext cx="7693543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Дисперсия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и стандартное отклонение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11313"/>
              </p:ext>
            </p:extLst>
          </p:nvPr>
        </p:nvGraphicFramePr>
        <p:xfrm>
          <a:off x="3203796" y="1752635"/>
          <a:ext cx="31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796" y="1752635"/>
                        <a:ext cx="3111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147078"/>
              </p:ext>
            </p:extLst>
          </p:nvPr>
        </p:nvGraphicFramePr>
        <p:xfrm>
          <a:off x="4768057" y="2479838"/>
          <a:ext cx="31607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057" y="2479838"/>
                        <a:ext cx="3160712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40019"/>
              </p:ext>
            </p:extLst>
          </p:nvPr>
        </p:nvGraphicFramePr>
        <p:xfrm>
          <a:off x="7897755" y="3495440"/>
          <a:ext cx="31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8" name="Equation" r:id="rId7" imgW="126720" imgH="203040" progId="Equation.DSMT4">
                  <p:embed/>
                </p:oleObj>
              </mc:Choice>
              <mc:Fallback>
                <p:oleObj name="Equation" r:id="rId7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7755" y="3495440"/>
                        <a:ext cx="3111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03921"/>
              </p:ext>
            </p:extLst>
          </p:nvPr>
        </p:nvGraphicFramePr>
        <p:xfrm>
          <a:off x="5333082" y="4306537"/>
          <a:ext cx="17970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9" name="Equation" r:id="rId8" imgW="736560" imgH="253800" progId="Equation.DSMT4">
                  <p:embed/>
                </p:oleObj>
              </mc:Choice>
              <mc:Fallback>
                <p:oleObj name="Equation" r:id="rId8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3082" y="4306537"/>
                        <a:ext cx="17970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3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7236" y="375513"/>
            <a:ext cx="4242165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дисперсий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499" y="1364973"/>
            <a:ext cx="108089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32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12183"/>
              </p:ext>
            </p:extLst>
          </p:nvPr>
        </p:nvGraphicFramePr>
        <p:xfrm>
          <a:off x="517236" y="1364973"/>
          <a:ext cx="979487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3" imgW="3504960" imgH="1638000" progId="Equation.DSMT4">
                  <p:embed/>
                </p:oleObj>
              </mc:Choice>
              <mc:Fallback>
                <p:oleObj name="Equation" r:id="rId3" imgW="3504960" imgH="163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236" y="1364973"/>
                        <a:ext cx="979487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951537" y="1346501"/>
            <a:ext cx="63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577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787" y="1023828"/>
            <a:ext cx="1157331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dirty="0" smtClean="0"/>
              <a:t>Пусть </a:t>
            </a:r>
            <a:r>
              <a:rPr lang="ru-RU" sz="2400" dirty="0" err="1" smtClean="0"/>
              <a:t>с.в</a:t>
            </a:r>
            <a:r>
              <a:rPr lang="ru-RU" sz="2400" dirty="0" smtClean="0"/>
              <a:t>           </a:t>
            </a:r>
            <a:r>
              <a:rPr lang="en-US" sz="2400" dirty="0" smtClean="0"/>
              <a:t>             </a:t>
            </a:r>
            <a:r>
              <a:rPr lang="ru-RU" sz="2400" dirty="0" smtClean="0"/>
              <a:t>заданы на одном и том же вероятностном пространстве  </a:t>
            </a:r>
            <a:r>
              <a:rPr lang="ru-RU" sz="3200" dirty="0" smtClean="0"/>
              <a:t>     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Функция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/>
              <a:t>называется </a:t>
            </a:r>
            <a:r>
              <a:rPr lang="ru-RU" sz="3200" i="1" dirty="0">
                <a:solidFill>
                  <a:srgbClr val="0070C0"/>
                </a:solidFill>
              </a:rPr>
              <a:t>функцией распределения случайного вектора </a:t>
            </a:r>
            <a:endParaRPr lang="en-US" sz="3200" i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200" dirty="0"/>
              <a:t>                        </a:t>
            </a:r>
            <a:r>
              <a:rPr lang="ru-RU" sz="3200" dirty="0"/>
              <a:t>или </a:t>
            </a:r>
            <a:r>
              <a:rPr lang="ru-RU" sz="3200" i="1" dirty="0">
                <a:solidFill>
                  <a:srgbClr val="0070C0"/>
                </a:solidFill>
              </a:rPr>
              <a:t>совместной функцией распределения </a:t>
            </a:r>
            <a:r>
              <a:rPr lang="ru-RU" sz="3200" dirty="0" smtClean="0"/>
              <a:t>случайных величин  </a:t>
            </a:r>
            <a:r>
              <a:rPr lang="en-US" sz="3200" dirty="0" smtClean="0"/>
              <a:t>             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9787" y="333755"/>
            <a:ext cx="7793613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Совместная функция распределения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88136"/>
              </p:ext>
            </p:extLst>
          </p:nvPr>
        </p:nvGraphicFramePr>
        <p:xfrm>
          <a:off x="1952471" y="1195073"/>
          <a:ext cx="1212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4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471" y="1195073"/>
                        <a:ext cx="12128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65064"/>
              </p:ext>
            </p:extLst>
          </p:nvPr>
        </p:nvGraphicFramePr>
        <p:xfrm>
          <a:off x="2269331" y="2545636"/>
          <a:ext cx="76533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5" name="Equation" r:id="rId5" imgW="3136680" imgH="241200" progId="Equation.DSMT4">
                  <p:embed/>
                </p:oleObj>
              </mc:Choice>
              <mc:Fallback>
                <p:oleObj name="Equation" r:id="rId5" imgW="313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9331" y="2545636"/>
                        <a:ext cx="765333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19463"/>
              </p:ext>
            </p:extLst>
          </p:nvPr>
        </p:nvGraphicFramePr>
        <p:xfrm>
          <a:off x="10588743" y="1247665"/>
          <a:ext cx="1344359" cy="57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" name="Equation" r:id="rId7" imgW="596880" imgH="253800" progId="Equation.DSMT4">
                  <p:embed/>
                </p:oleObj>
              </mc:Choice>
              <mc:Fallback>
                <p:oleObj name="Equation" r:id="rId7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88743" y="1247665"/>
                        <a:ext cx="1344359" cy="572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10930"/>
              </p:ext>
            </p:extLst>
          </p:nvPr>
        </p:nvGraphicFramePr>
        <p:xfrm>
          <a:off x="359787" y="4252723"/>
          <a:ext cx="2178051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7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787" y="4252723"/>
                        <a:ext cx="2178051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37249"/>
              </p:ext>
            </p:extLst>
          </p:nvPr>
        </p:nvGraphicFramePr>
        <p:xfrm>
          <a:off x="4038600" y="5013294"/>
          <a:ext cx="1212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5013294"/>
                        <a:ext cx="12128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7236" y="375513"/>
            <a:ext cx="9453029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</a:t>
            </a:r>
            <a:r>
              <a:rPr lang="ru-RU" sz="3600" dirty="0">
                <a:solidFill>
                  <a:schemeClr val="bg1"/>
                </a:solidFill>
              </a:rPr>
              <a:t>совместной функции распределения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7224" y="1346501"/>
            <a:ext cx="6335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32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725720"/>
              </p:ext>
            </p:extLst>
          </p:nvPr>
        </p:nvGraphicFramePr>
        <p:xfrm>
          <a:off x="517236" y="1346501"/>
          <a:ext cx="1057275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3" imgW="4559040" imgH="1904760" progId="Equation.DSMT4">
                  <p:embed/>
                </p:oleObj>
              </mc:Choice>
              <mc:Fallback>
                <p:oleObj name="Equation" r:id="rId3" imgW="455904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236" y="1346501"/>
                        <a:ext cx="10572750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634689" y="1313450"/>
            <a:ext cx="751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57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68873" y="1014583"/>
            <a:ext cx="1157331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Случайные величины           </a:t>
            </a:r>
            <a:r>
              <a:rPr 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имеют абсолютно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непрерывное совместное 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распределение, если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существует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такая, что для любого борелевского множества </a:t>
            </a:r>
            <a:r>
              <a:rPr lang="ru-RU" sz="3200" i="1" dirty="0" smtClean="0"/>
              <a:t>B  </a:t>
            </a:r>
            <a:r>
              <a:rPr lang="en-US" sz="3200" dirty="0" smtClean="0"/>
              <a:t> </a:t>
            </a:r>
            <a:r>
              <a:rPr lang="en-US" sz="3200" b="1" dirty="0">
                <a:latin typeface="AR DECODE" panose="02000000000000000000" pitchFamily="2" charset="0"/>
              </a:rPr>
              <a:t>B</a:t>
            </a:r>
            <a:r>
              <a:rPr lang="en-US" sz="3200" b="1" dirty="0" smtClean="0"/>
              <a:t> </a:t>
            </a:r>
            <a:r>
              <a:rPr lang="en-US" sz="3200" i="1" dirty="0" smtClean="0"/>
              <a:t>(    </a:t>
            </a:r>
            <a:r>
              <a:rPr lang="ru-RU" sz="3200" i="1" dirty="0" smtClean="0"/>
              <a:t> </a:t>
            </a:r>
            <a:r>
              <a:rPr lang="en-US" sz="3200" i="1" dirty="0" smtClean="0"/>
              <a:t>)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имеет место равенство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Если такая функция                 существует, она называется </a:t>
            </a:r>
            <a:r>
              <a:rPr lang="ru-RU" sz="3200" i="1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плотностью совместного распределения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случайных величин</a:t>
            </a:r>
            <a:endParaRPr lang="ru-RU" sz="32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787" y="333755"/>
            <a:ext cx="7793613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Совместная плотность распределения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95120"/>
              </p:ext>
            </p:extLst>
          </p:nvPr>
        </p:nvGraphicFramePr>
        <p:xfrm>
          <a:off x="4380161" y="1201746"/>
          <a:ext cx="83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7" name="Equation" r:id="rId3" imgW="342720" imgH="228600" progId="Equation.DSMT4">
                  <p:embed/>
                </p:oleObj>
              </mc:Choice>
              <mc:Fallback>
                <p:oleObj name="Equation" r:id="rId3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0161" y="1201746"/>
                        <a:ext cx="8382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12392"/>
              </p:ext>
            </p:extLst>
          </p:nvPr>
        </p:nvGraphicFramePr>
        <p:xfrm>
          <a:off x="3810822" y="3703449"/>
          <a:ext cx="443071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8" name="Equation" r:id="rId5" imgW="1815840" imgH="368280" progId="Equation.DSMT4">
                  <p:embed/>
                </p:oleObj>
              </mc:Choice>
              <mc:Fallback>
                <p:oleObj name="Equation" r:id="rId5" imgW="1815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822" y="3703449"/>
                        <a:ext cx="4430713" cy="89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290786"/>
              </p:ext>
            </p:extLst>
          </p:nvPr>
        </p:nvGraphicFramePr>
        <p:xfrm>
          <a:off x="8241535" y="1957238"/>
          <a:ext cx="20208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9" name="Equation" r:id="rId7" imgW="825480" imgH="241200" progId="Equation.DSMT4">
                  <p:embed/>
                </p:oleObj>
              </mc:Choice>
              <mc:Fallback>
                <p:oleObj name="Equation" r:id="rId7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41535" y="1957238"/>
                        <a:ext cx="2020888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03240"/>
              </p:ext>
            </p:extLst>
          </p:nvPr>
        </p:nvGraphicFramePr>
        <p:xfrm>
          <a:off x="7891596" y="2742550"/>
          <a:ext cx="349939" cy="34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0" name="Equation" r:id="rId9" imgW="126720" imgH="126720" progId="Equation.DSMT4">
                  <p:embed/>
                </p:oleObj>
              </mc:Choice>
              <mc:Fallback>
                <p:oleObj name="Equation" r:id="rId9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91596" y="2742550"/>
                        <a:ext cx="349939" cy="349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98696"/>
              </p:ext>
            </p:extLst>
          </p:nvPr>
        </p:nvGraphicFramePr>
        <p:xfrm>
          <a:off x="8610600" y="2678816"/>
          <a:ext cx="506164" cy="47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1" name="Equation" r:id="rId11" imgW="203040" imgH="190440" progId="Equation.DSMT4">
                  <p:embed/>
                </p:oleObj>
              </mc:Choice>
              <mc:Fallback>
                <p:oleObj name="Equation" r:id="rId11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10600" y="2678816"/>
                        <a:ext cx="506164" cy="47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367742"/>
              </p:ext>
            </p:extLst>
          </p:nvPr>
        </p:nvGraphicFramePr>
        <p:xfrm>
          <a:off x="3876924" y="4710289"/>
          <a:ext cx="14922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2" name="Equation" r:id="rId13" imgW="609480" imgH="241200" progId="Equation.DSMT4">
                  <p:embed/>
                </p:oleObj>
              </mc:Choice>
              <mc:Fallback>
                <p:oleObj name="Equation" r:id="rId13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6924" y="4710289"/>
                        <a:ext cx="149225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19653"/>
              </p:ext>
            </p:extLst>
          </p:nvPr>
        </p:nvGraphicFramePr>
        <p:xfrm>
          <a:off x="368873" y="5842823"/>
          <a:ext cx="83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3" name="Equation" r:id="rId15" imgW="342720" imgH="228600" progId="Equation.DSMT4">
                  <p:embed/>
                </p:oleObj>
              </mc:Choice>
              <mc:Fallback>
                <p:oleObj name="Equation" r:id="rId15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873" y="5842823"/>
                        <a:ext cx="8382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7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9146" y="1222354"/>
            <a:ext cx="1091771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600"/>
              </a:lnSpc>
            </a:pPr>
            <a:r>
              <a:rPr lang="ru-RU" sz="3200" dirty="0" smtClean="0"/>
              <a:t>1)</a:t>
            </a:r>
            <a:r>
              <a:rPr lang="en-US" sz="1200" dirty="0" smtClean="0"/>
              <a:t>                                                                    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2)</a:t>
            </a:r>
          </a:p>
          <a:p>
            <a:pPr>
              <a:lnSpc>
                <a:spcPts val="4800"/>
              </a:lnSpc>
              <a:spcBef>
                <a:spcPts val="2400"/>
              </a:spcBef>
            </a:pPr>
            <a:r>
              <a:rPr lang="ru-RU" sz="2800" u="sng" dirty="0" smtClean="0"/>
              <a:t>Замечание</a:t>
            </a:r>
            <a:r>
              <a:rPr lang="en-US" sz="2800" dirty="0" smtClean="0"/>
              <a:t> </a:t>
            </a:r>
            <a:r>
              <a:rPr lang="ru-RU" sz="2800" dirty="0" smtClean="0"/>
              <a:t> Свойства (1)-(2) характеризуют класс плотностей, т.е. если функция</a:t>
            </a:r>
            <a:r>
              <a:rPr lang="en-US" sz="2800" dirty="0" smtClean="0"/>
              <a:t>     </a:t>
            </a:r>
            <a:r>
              <a:rPr lang="ru-RU" sz="2800" dirty="0" smtClean="0"/>
              <a:t>         удовлетворяет </a:t>
            </a:r>
            <a:r>
              <a:rPr lang="ru-RU" sz="2800" dirty="0"/>
              <a:t>свойствам (1</a:t>
            </a:r>
            <a:r>
              <a:rPr lang="ru-RU" sz="2800" dirty="0" smtClean="0"/>
              <a:t>)-(2), </a:t>
            </a:r>
            <a:r>
              <a:rPr lang="ru-RU" sz="2800" dirty="0"/>
              <a:t>то она является </a:t>
            </a:r>
            <a:r>
              <a:rPr lang="ru-RU" sz="2800" dirty="0" smtClean="0"/>
              <a:t>совместной функцией  плотности распределения для некоторой пары случайных величин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145" y="495286"/>
            <a:ext cx="8438921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совместной функции плотности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19356"/>
              </p:ext>
            </p:extLst>
          </p:nvPr>
        </p:nvGraphicFramePr>
        <p:xfrm>
          <a:off x="1153135" y="1436729"/>
          <a:ext cx="24463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Equation" r:id="rId3" imgW="825480" imgH="241200" progId="Equation.DSMT4">
                  <p:embed/>
                </p:oleObj>
              </mc:Choice>
              <mc:Fallback>
                <p:oleObj name="Equation" r:id="rId3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3135" y="1436729"/>
                        <a:ext cx="24463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09564"/>
              </p:ext>
            </p:extLst>
          </p:nvPr>
        </p:nvGraphicFramePr>
        <p:xfrm>
          <a:off x="1176861" y="2227072"/>
          <a:ext cx="39512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Equation" r:id="rId5" imgW="1333440" imgH="380880" progId="Equation.DSMT4">
                  <p:embed/>
                </p:oleObj>
              </mc:Choice>
              <mc:Fallback>
                <p:oleObj name="Equation" r:id="rId5" imgW="1333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861" y="2227072"/>
                        <a:ext cx="3951288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2214340" y="4040471"/>
          <a:ext cx="9779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8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4340" y="4040471"/>
                        <a:ext cx="977900" cy="6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17791" y="252870"/>
            <a:ext cx="109177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Если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        имеют совместное абсолютно непрерывное распределение, то</a:t>
            </a:r>
            <a:r>
              <a:rPr lang="en-US" sz="1200" dirty="0" smtClean="0"/>
              <a:t>                                                               </a:t>
            </a:r>
          </a:p>
          <a:p>
            <a:pPr>
              <a:lnSpc>
                <a:spcPct val="200000"/>
              </a:lnSpc>
            </a:pPr>
            <a:endParaRPr lang="ru-RU" sz="3200" dirty="0" smtClean="0"/>
          </a:p>
          <a:p>
            <a:endParaRPr lang="ru-RU" sz="3200" dirty="0" smtClean="0"/>
          </a:p>
          <a:p>
            <a:endParaRPr lang="en-US" sz="3200" dirty="0" smtClean="0"/>
          </a:p>
          <a:p>
            <a:pPr algn="just"/>
            <a:r>
              <a:rPr lang="ru-RU" sz="3200" dirty="0" smtClean="0"/>
              <a:t>Если </a:t>
            </a:r>
            <a:r>
              <a:rPr lang="ru-RU" sz="3200" dirty="0" err="1"/>
              <a:t>с.в</a:t>
            </a:r>
            <a:r>
              <a:rPr lang="ru-RU" sz="3200" dirty="0"/>
              <a:t>.             имеют совместное абсолютно непрерывное распределение, </a:t>
            </a:r>
            <a:r>
              <a:rPr lang="ru-RU" sz="3200" dirty="0" smtClean="0"/>
              <a:t>то каждая компонента также имеет абсолютно непрерывное распределение, причём</a:t>
            </a:r>
          </a:p>
          <a:p>
            <a:r>
              <a:rPr lang="ru-RU" sz="3200" dirty="0" smtClean="0"/>
              <a:t>   </a:t>
            </a:r>
            <a:r>
              <a:rPr lang="en-US" sz="1200" dirty="0" smtClean="0"/>
              <a:t>                                                               </a:t>
            </a:r>
            <a:endParaRPr lang="en-US" sz="1200" dirty="0"/>
          </a:p>
          <a:p>
            <a:pPr>
              <a:lnSpc>
                <a:spcPct val="200000"/>
              </a:lnSpc>
            </a:pPr>
            <a:endParaRPr lang="en-US" sz="3200" dirty="0" smtClean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43612"/>
              </p:ext>
            </p:extLst>
          </p:nvPr>
        </p:nvGraphicFramePr>
        <p:xfrm>
          <a:off x="3316211" y="1257383"/>
          <a:ext cx="59086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3" imgW="1993680" imgH="469800" progId="Equation.DSMT4">
                  <p:embed/>
                </p:oleObj>
              </mc:Choice>
              <mc:Fallback>
                <p:oleObj name="Equation" r:id="rId3" imgW="1993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211" y="1257383"/>
                        <a:ext cx="5908675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42310"/>
              </p:ext>
            </p:extLst>
          </p:nvPr>
        </p:nvGraphicFramePr>
        <p:xfrm>
          <a:off x="2368170" y="3230115"/>
          <a:ext cx="83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6" name="Equation" r:id="rId5" imgW="342720" imgH="228600" progId="Equation.DSMT4">
                  <p:embed/>
                </p:oleObj>
              </mc:Choice>
              <mc:Fallback>
                <p:oleObj name="Equation" r:id="rId5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8170" y="3230115"/>
                        <a:ext cx="8382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5045" y="2486462"/>
            <a:ext cx="1993919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Теорема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00247"/>
              </p:ext>
            </p:extLst>
          </p:nvPr>
        </p:nvGraphicFramePr>
        <p:xfrm>
          <a:off x="2346136" y="285447"/>
          <a:ext cx="83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Equation" r:id="rId7" imgW="342720" imgH="228600" progId="Equation.DSMT4">
                  <p:embed/>
                </p:oleObj>
              </mc:Choice>
              <mc:Fallback>
                <p:oleObj name="Equation" r:id="rId7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6136" y="285447"/>
                        <a:ext cx="8382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72422"/>
              </p:ext>
            </p:extLst>
          </p:nvPr>
        </p:nvGraphicFramePr>
        <p:xfrm>
          <a:off x="1700213" y="4758074"/>
          <a:ext cx="92964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8" name="Equation" r:id="rId8" imgW="3136680" imgH="457200" progId="Equation.DSMT4">
                  <p:embed/>
                </p:oleObj>
              </mc:Choice>
              <mc:Fallback>
                <p:oleObj name="Equation" r:id="rId8" imgW="313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0213" y="4758074"/>
                        <a:ext cx="9296400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7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787" y="1048844"/>
            <a:ext cx="115733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 err="1" smtClean="0"/>
              <a:t>С.в</a:t>
            </a:r>
            <a:r>
              <a:rPr lang="ru-RU" sz="3200" dirty="0" smtClean="0"/>
              <a:t>           </a:t>
            </a:r>
            <a:r>
              <a:rPr lang="en-US" sz="3200" dirty="0" smtClean="0"/>
              <a:t>    </a:t>
            </a:r>
            <a:r>
              <a:rPr lang="ru-RU" sz="3200" dirty="0" smtClean="0"/>
              <a:t>называются </a:t>
            </a:r>
            <a:r>
              <a:rPr lang="ru-RU" sz="3200" i="1" dirty="0" smtClean="0">
                <a:solidFill>
                  <a:srgbClr val="0070C0"/>
                </a:solidFill>
              </a:rPr>
              <a:t>независимыми</a:t>
            </a:r>
            <a:r>
              <a:rPr lang="ru-RU" sz="3200" dirty="0" smtClean="0"/>
              <a:t> (в совокупности), если для любого набора борелевских множеств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i="1" dirty="0" smtClean="0"/>
              <a:t>  </a:t>
            </a:r>
            <a:r>
              <a:rPr lang="en-US" sz="2800" dirty="0" smtClean="0"/>
              <a:t>                  </a:t>
            </a:r>
            <a:r>
              <a:rPr lang="en-US" sz="2800" b="1" dirty="0" smtClean="0">
                <a:latin typeface="AR DECODE" panose="02000000000000000000" pitchFamily="2" charset="0"/>
              </a:rPr>
              <a:t>B</a:t>
            </a:r>
            <a:r>
              <a:rPr lang="en-US" sz="2800" b="1" dirty="0" smtClean="0"/>
              <a:t> </a:t>
            </a:r>
            <a:r>
              <a:rPr lang="en-US" sz="2800" i="1" dirty="0" smtClean="0"/>
              <a:t>(R) </a:t>
            </a:r>
            <a:r>
              <a:rPr lang="ru-RU" sz="3200" dirty="0"/>
              <a:t>имеет место равенство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 err="1"/>
              <a:t>С.в</a:t>
            </a:r>
            <a:r>
              <a:rPr lang="ru-RU" sz="3200" dirty="0"/>
              <a:t>           </a:t>
            </a:r>
            <a:r>
              <a:rPr lang="en-US" sz="3200" dirty="0"/>
              <a:t>    </a:t>
            </a:r>
            <a:r>
              <a:rPr lang="ru-RU" sz="3200" dirty="0"/>
              <a:t>называются </a:t>
            </a:r>
            <a:r>
              <a:rPr lang="ru-RU" sz="3200" i="1" dirty="0" smtClean="0">
                <a:solidFill>
                  <a:srgbClr val="0070C0"/>
                </a:solidFill>
              </a:rPr>
              <a:t>независимыми</a:t>
            </a:r>
            <a:r>
              <a:rPr lang="en-US" sz="3200" i="1" dirty="0" smtClean="0">
                <a:solidFill>
                  <a:srgbClr val="0070C0"/>
                </a:solidFill>
              </a:rPr>
              <a:t> </a:t>
            </a:r>
            <a:r>
              <a:rPr lang="ru-RU" sz="3200" dirty="0"/>
              <a:t>(в совокупности), если </a:t>
            </a:r>
            <a:r>
              <a:rPr lang="ru-RU" sz="3200" dirty="0" smtClean="0"/>
              <a:t>для</a:t>
            </a:r>
            <a:r>
              <a:rPr lang="en-US" sz="3200" dirty="0" smtClean="0"/>
              <a:t> </a:t>
            </a:r>
            <a:r>
              <a:rPr lang="ru-RU" sz="3200" dirty="0" smtClean="0"/>
              <a:t>любых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9787" y="333755"/>
            <a:ext cx="7164733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Независимость случайных величин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6317"/>
              </p:ext>
            </p:extLst>
          </p:nvPr>
        </p:nvGraphicFramePr>
        <p:xfrm>
          <a:off x="1122582" y="4222219"/>
          <a:ext cx="1212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3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582" y="4222219"/>
                        <a:ext cx="12128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21531"/>
              </p:ext>
            </p:extLst>
          </p:nvPr>
        </p:nvGraphicFramePr>
        <p:xfrm>
          <a:off x="2547938" y="3408363"/>
          <a:ext cx="7096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4" name="Equation" r:id="rId5" imgW="2908080" imgH="228600" progId="Equation.DSMT4">
                  <p:embed/>
                </p:oleObj>
              </mc:Choice>
              <mc:Fallback>
                <p:oleObj name="Equation" r:id="rId5" imgW="290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7938" y="3408363"/>
                        <a:ext cx="709612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86468"/>
              </p:ext>
            </p:extLst>
          </p:nvPr>
        </p:nvGraphicFramePr>
        <p:xfrm>
          <a:off x="7266007" y="1992395"/>
          <a:ext cx="1559422" cy="5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5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6007" y="1992395"/>
                        <a:ext cx="1559422" cy="52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748349"/>
              </p:ext>
            </p:extLst>
          </p:nvPr>
        </p:nvGraphicFramePr>
        <p:xfrm>
          <a:off x="1032611" y="1242013"/>
          <a:ext cx="1212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6"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611" y="1242013"/>
                        <a:ext cx="12128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03803"/>
              </p:ext>
            </p:extLst>
          </p:nvPr>
        </p:nvGraphicFramePr>
        <p:xfrm>
          <a:off x="1712913" y="4955793"/>
          <a:ext cx="1244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7" name="Equation" r:id="rId10" imgW="507960" imgH="228600" progId="Equation.DSMT4">
                  <p:embed/>
                </p:oleObj>
              </mc:Choice>
              <mc:Fallback>
                <p:oleObj name="Equation" r:id="rId10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4955793"/>
                        <a:ext cx="1244600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57957"/>
              </p:ext>
            </p:extLst>
          </p:nvPr>
        </p:nvGraphicFramePr>
        <p:xfrm>
          <a:off x="3035300" y="5665788"/>
          <a:ext cx="7158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8" name="Equation" r:id="rId12" imgW="2933640" imgH="241200" progId="Equation.DSMT4">
                  <p:embed/>
                </p:oleObj>
              </mc:Choice>
              <mc:Fallback>
                <p:oleObj name="Equation" r:id="rId12" imgW="2933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5300" y="5665788"/>
                        <a:ext cx="715803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462708" y="4076241"/>
            <a:ext cx="11314323" cy="11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4939" y="1033202"/>
            <a:ext cx="11182122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ru-RU" sz="3200" dirty="0" err="1" smtClean="0"/>
              <a:t>С.в</a:t>
            </a:r>
            <a:r>
              <a:rPr lang="ru-RU" sz="3200" dirty="0" smtClean="0"/>
              <a:t>           </a:t>
            </a:r>
            <a:r>
              <a:rPr lang="en-US" sz="3200" dirty="0" smtClean="0"/>
              <a:t>    </a:t>
            </a:r>
            <a:r>
              <a:rPr lang="ru-RU" sz="3200" dirty="0" smtClean="0"/>
              <a:t>с абсолютно непрерывными распределениями  </a:t>
            </a:r>
            <a:r>
              <a:rPr lang="ru-RU" sz="3200" dirty="0"/>
              <a:t>независимы тогда и только тогда, когда  </a:t>
            </a:r>
            <a:r>
              <a:rPr lang="ru-RU" sz="3200" dirty="0" smtClean="0"/>
              <a:t>плотность их совместного распределения существует и равна произведению частных функций плотности, т.е.</a:t>
            </a:r>
            <a:r>
              <a:rPr lang="en-US" sz="3200" dirty="0" smtClean="0"/>
              <a:t> </a:t>
            </a:r>
            <a:r>
              <a:rPr lang="ru-RU" sz="3200" dirty="0" smtClean="0"/>
              <a:t>для любых</a:t>
            </a:r>
            <a:endParaRPr lang="ru-RU" sz="3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91920"/>
              </p:ext>
            </p:extLst>
          </p:nvPr>
        </p:nvGraphicFramePr>
        <p:xfrm>
          <a:off x="1511357" y="1249937"/>
          <a:ext cx="1212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1357" y="1249937"/>
                        <a:ext cx="12128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718587"/>
              </p:ext>
            </p:extLst>
          </p:nvPr>
        </p:nvGraphicFramePr>
        <p:xfrm>
          <a:off x="2886075" y="4893379"/>
          <a:ext cx="70961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5" imgW="2908080" imgH="241200" progId="Equation.DSMT4">
                  <p:embed/>
                </p:oleObj>
              </mc:Choice>
              <mc:Fallback>
                <p:oleObj name="Equation" r:id="rId5" imgW="290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6075" y="4893379"/>
                        <a:ext cx="709612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708" y="431661"/>
            <a:ext cx="1993919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Теорема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2740"/>
              </p:ext>
            </p:extLst>
          </p:nvPr>
        </p:nvGraphicFramePr>
        <p:xfrm>
          <a:off x="504939" y="3989044"/>
          <a:ext cx="12382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7" imgW="507960" imgH="228600" progId="Equation.DSMT4">
                  <p:embed/>
                </p:oleObj>
              </mc:Choice>
              <mc:Fallback>
                <p:oleObj name="Equation" r:id="rId7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939" y="3989044"/>
                        <a:ext cx="123825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49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8446" y="1218769"/>
            <a:ext cx="1137510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Пусть </a:t>
            </a:r>
            <a:r>
              <a:rPr lang="ru-RU" sz="32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с.в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          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имеют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совместную плотность распределения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. Тогда </a:t>
            </a:r>
            <a:r>
              <a:rPr lang="ru-RU" sz="32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с.в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                      имеет функцию распределения</a:t>
            </a:r>
            <a:endParaRPr lang="ru-RU" sz="32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787" y="333755"/>
            <a:ext cx="7418121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Функции от двух случайных величин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33706"/>
              </p:ext>
            </p:extLst>
          </p:nvPr>
        </p:nvGraphicFramePr>
        <p:xfrm>
          <a:off x="2342040" y="1413673"/>
          <a:ext cx="83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Equation" r:id="rId3" imgW="342720" imgH="228600" progId="Equation.DSMT4">
                  <p:embed/>
                </p:oleObj>
              </mc:Choice>
              <mc:Fallback>
                <p:oleObj name="Equation" r:id="rId3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2040" y="1413673"/>
                        <a:ext cx="8382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29754"/>
              </p:ext>
            </p:extLst>
          </p:nvPr>
        </p:nvGraphicFramePr>
        <p:xfrm>
          <a:off x="359787" y="2205485"/>
          <a:ext cx="1487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Equation" r:id="rId5" imgW="609480" imgH="241200" progId="Equation.DSMT4">
                  <p:embed/>
                </p:oleObj>
              </mc:Choice>
              <mc:Fallback>
                <p:oleObj name="Equation" r:id="rId5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787" y="2205485"/>
                        <a:ext cx="148748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399141"/>
              </p:ext>
            </p:extLst>
          </p:nvPr>
        </p:nvGraphicFramePr>
        <p:xfrm>
          <a:off x="3693481" y="2234060"/>
          <a:ext cx="1927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6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3481" y="2234060"/>
                        <a:ext cx="19272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93127"/>
              </p:ext>
            </p:extLst>
          </p:nvPr>
        </p:nvGraphicFramePr>
        <p:xfrm>
          <a:off x="2464594" y="3651346"/>
          <a:ext cx="726281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7" name="Equation" r:id="rId9" imgW="2450880" imgH="393480" progId="Equation.DSMT4">
                  <p:embed/>
                </p:oleObj>
              </mc:Choice>
              <mc:Fallback>
                <p:oleObj name="Equation" r:id="rId9" imgW="2450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4594" y="3651346"/>
                        <a:ext cx="7262812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4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32873" y="2142836"/>
            <a:ext cx="2891427" cy="96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2577" y="1041003"/>
            <a:ext cx="1089890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Множество </a:t>
            </a:r>
            <a:r>
              <a:rPr lang="ru-RU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3200" dirty="0" smtClean="0"/>
              <a:t>, </a:t>
            </a:r>
            <a:r>
              <a:rPr lang="ru-RU" sz="3200" dirty="0"/>
              <a:t>элементами которого являются </a:t>
            </a:r>
            <a:r>
              <a:rPr lang="ru-RU" sz="3200" dirty="0" smtClean="0"/>
              <a:t>подмножества  </a:t>
            </a:r>
            <a:r>
              <a:rPr lang="el-GR" sz="3200" dirty="0" smtClean="0"/>
              <a:t>Ω</a:t>
            </a:r>
            <a:r>
              <a:rPr lang="ru-RU" sz="3200" dirty="0" smtClean="0"/>
              <a:t> называется </a:t>
            </a:r>
            <a:r>
              <a:rPr lang="el-GR" sz="3200" i="1" dirty="0" smtClean="0">
                <a:solidFill>
                  <a:srgbClr val="0070C0"/>
                </a:solidFill>
              </a:rPr>
              <a:t>σ</a:t>
            </a:r>
            <a:r>
              <a:rPr lang="ru-RU" sz="3200" i="1" dirty="0" smtClean="0">
                <a:solidFill>
                  <a:srgbClr val="0070C0"/>
                </a:solidFill>
              </a:rPr>
              <a:t>-алгеброй событий</a:t>
            </a:r>
            <a:r>
              <a:rPr lang="ru-RU" sz="3200" dirty="0" smtClean="0"/>
              <a:t>, если 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ℱ</a:t>
            </a:r>
            <a:r>
              <a:rPr lang="ru-RU" sz="3200" dirty="0" smtClean="0"/>
              <a:t>  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содержит достоверное событие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2. </a:t>
            </a:r>
            <a:r>
              <a:rPr lang="ru-RU" sz="3200" dirty="0" smtClean="0"/>
              <a:t>Если</a:t>
            </a:r>
            <a:r>
              <a:rPr lang="en-US" sz="3200" dirty="0" smtClean="0"/>
              <a:t> 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ℱ, то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ru-RU" sz="3200" dirty="0" smtClean="0"/>
              <a:t> </a:t>
            </a:r>
            <a:endParaRPr lang="ru-RU" sz="3200" dirty="0"/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вместе с любым событием содержит противоположное=замкнута относительно дополнения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/>
              <a:t>3</a:t>
            </a:r>
            <a:r>
              <a:rPr lang="en-US" sz="3200" dirty="0"/>
              <a:t>. </a:t>
            </a:r>
            <a:r>
              <a:rPr lang="ru-RU" sz="3200" dirty="0" smtClean="0"/>
              <a:t>Если                     </a:t>
            </a:r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en-US" sz="3200" dirty="0"/>
              <a:t>, </a:t>
            </a:r>
            <a:r>
              <a:rPr lang="ru-RU" sz="3200" dirty="0" smtClean="0"/>
              <a:t>  то </a:t>
            </a:r>
            <a:endParaRPr lang="ru-RU" sz="3200" dirty="0"/>
          </a:p>
          <a:p>
            <a:pPr>
              <a:spcBef>
                <a:spcPts val="1200"/>
              </a:spcBef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замкнута относительно счётного объединения 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03593" y="4594236"/>
            <a:ext cx="656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ru-RU" sz="6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387199"/>
              </p:ext>
            </p:extLst>
          </p:nvPr>
        </p:nvGraphicFramePr>
        <p:xfrm>
          <a:off x="1346200" y="2411413"/>
          <a:ext cx="7334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" name="Equation" r:id="rId3" imgW="279360" imgH="164880" progId="Equation.DSMT4">
                  <p:embed/>
                </p:oleObj>
              </mc:Choice>
              <mc:Fallback>
                <p:oleObj name="Equation" r:id="rId3" imgW="2793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200" y="2411413"/>
                        <a:ext cx="733425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31159"/>
              </p:ext>
            </p:extLst>
          </p:nvPr>
        </p:nvGraphicFramePr>
        <p:xfrm>
          <a:off x="2146300" y="3500438"/>
          <a:ext cx="698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6300" y="3500438"/>
                        <a:ext cx="6985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887019"/>
              </p:ext>
            </p:extLst>
          </p:nvPr>
        </p:nvGraphicFramePr>
        <p:xfrm>
          <a:off x="4071938" y="3435350"/>
          <a:ext cx="698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" name="Equation" r:id="rId7" imgW="266400" imgH="190440" progId="Equation.DSMT4">
                  <p:embed/>
                </p:oleObj>
              </mc:Choice>
              <mc:Fallback>
                <p:oleObj name="Equation" r:id="rId7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1938" y="3435350"/>
                        <a:ext cx="69850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27028"/>
              </p:ext>
            </p:extLst>
          </p:nvPr>
        </p:nvGraphicFramePr>
        <p:xfrm>
          <a:off x="2146300" y="4921250"/>
          <a:ext cx="1720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921250"/>
                        <a:ext cx="172085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16634"/>
              </p:ext>
            </p:extLst>
          </p:nvPr>
        </p:nvGraphicFramePr>
        <p:xfrm>
          <a:off x="5284788" y="4921250"/>
          <a:ext cx="2286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" name="Equation" r:id="rId11" imgW="876240" imgH="228600" progId="Equation.DSMT4">
                  <p:embed/>
                </p:oleObj>
              </mc:Choice>
              <mc:Fallback>
                <p:oleObj name="Equation" r:id="rId11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4921250"/>
                        <a:ext cx="22860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803775" y="3147805"/>
            <a:ext cx="656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ℱ</a:t>
            </a:r>
            <a:r>
              <a:rPr lang="ru-RU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ru-RU" sz="6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1999" y="466725"/>
            <a:ext cx="783907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σ</a:t>
            </a:r>
            <a:r>
              <a:rPr lang="ru-RU" sz="3200" dirty="0">
                <a:solidFill>
                  <a:schemeClr val="bg1"/>
                </a:solidFill>
              </a:rPr>
              <a:t>-алгебра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6225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8446" y="1218769"/>
            <a:ext cx="11375107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Если </a:t>
            </a:r>
            <a:r>
              <a:rPr lang="ru-RU" sz="32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с.в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          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н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езависимы и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абсолютно непрерывны, то их сумма имеет абсолютно непрерывное распределение с плотностью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446" y="426795"/>
            <a:ext cx="3678813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Формула свёртки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071110"/>
              </p:ext>
            </p:extLst>
          </p:nvPr>
        </p:nvGraphicFramePr>
        <p:xfrm>
          <a:off x="2320915" y="1434052"/>
          <a:ext cx="838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3" imgW="342720" imgH="228600" progId="Equation.DSMT4">
                  <p:embed/>
                </p:oleObj>
              </mc:Choice>
              <mc:Fallback>
                <p:oleObj name="Equation" r:id="rId3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0915" y="1434052"/>
                        <a:ext cx="8382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37457"/>
              </p:ext>
            </p:extLst>
          </p:nvPr>
        </p:nvGraphicFramePr>
        <p:xfrm>
          <a:off x="1455738" y="3694702"/>
          <a:ext cx="97853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5" imgW="3301920" imgH="457200" progId="Equation.DSMT4">
                  <p:embed/>
                </p:oleObj>
              </mc:Choice>
              <mc:Fallback>
                <p:oleObj name="Equation" r:id="rId5" imgW="3301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738" y="3694702"/>
                        <a:ext cx="9785350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6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0065" y="4829323"/>
            <a:ext cx="11375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021" y="396038"/>
            <a:ext cx="9635088" cy="715089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Математическое ожидание случайного вектора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02259"/>
              </p:ext>
            </p:extLst>
          </p:nvPr>
        </p:nvGraphicFramePr>
        <p:xfrm>
          <a:off x="4481512" y="1430616"/>
          <a:ext cx="32289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1512" y="1430616"/>
                        <a:ext cx="322897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60755"/>
              </p:ext>
            </p:extLst>
          </p:nvPr>
        </p:nvGraphicFramePr>
        <p:xfrm>
          <a:off x="3283961" y="3127579"/>
          <a:ext cx="57578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3961" y="3127579"/>
                        <a:ext cx="575786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1020" y="2138046"/>
            <a:ext cx="9677664" cy="715089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Ковариационная матрица случайного </a:t>
            </a:r>
            <a:r>
              <a:rPr lang="ru-RU" sz="3600" dirty="0" smtClean="0">
                <a:solidFill>
                  <a:schemeClr val="bg1"/>
                </a:solidFill>
              </a:rPr>
              <a:t>вектора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1020" y="3713830"/>
            <a:ext cx="11375107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Свойства ковариационной матрицы: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Симметричность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Неотрицательная определённость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0065" y="4829323"/>
            <a:ext cx="11375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021" y="396038"/>
            <a:ext cx="7515820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Преобразования случайного вектора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03858"/>
              </p:ext>
            </p:extLst>
          </p:nvPr>
        </p:nvGraphicFramePr>
        <p:xfrm>
          <a:off x="451021" y="1418772"/>
          <a:ext cx="23574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21" y="1418772"/>
                        <a:ext cx="2357437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77206"/>
              </p:ext>
            </p:extLst>
          </p:nvPr>
        </p:nvGraphicFramePr>
        <p:xfrm>
          <a:off x="451021" y="5293802"/>
          <a:ext cx="42100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4" name="Equation" r:id="rId5" imgW="1638000" imgH="203040" progId="Equation.DSMT4">
                  <p:embed/>
                </p:oleObj>
              </mc:Choice>
              <mc:Fallback>
                <p:oleObj name="Equation" r:id="rId5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021" y="5293802"/>
                        <a:ext cx="421005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987180" y="1418772"/>
            <a:ext cx="859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где                       детерминированные матрицы соответствующих размеров </a:t>
            </a: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990716"/>
              </p:ext>
            </p:extLst>
          </p:nvPr>
        </p:nvGraphicFramePr>
        <p:xfrm>
          <a:off x="3699257" y="1418772"/>
          <a:ext cx="14271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5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9257" y="1418772"/>
                        <a:ext cx="1427163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30314"/>
              </p:ext>
            </p:extLst>
          </p:nvPr>
        </p:nvGraphicFramePr>
        <p:xfrm>
          <a:off x="8153400" y="485975"/>
          <a:ext cx="2741052" cy="70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3400" y="485975"/>
                        <a:ext cx="2741052" cy="701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451021" y="2622110"/>
            <a:ext cx="11133622" cy="354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6308"/>
              </p:ext>
            </p:extLst>
          </p:nvPr>
        </p:nvGraphicFramePr>
        <p:xfrm>
          <a:off x="451021" y="3010359"/>
          <a:ext cx="34432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name="Equation" r:id="rId11" imgW="1409400" imgH="228600" progId="Equation.DSMT4">
                  <p:embed/>
                </p:oleObj>
              </mc:Choice>
              <mc:Fallback>
                <p:oleObj name="Equation" r:id="rId11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021" y="3010359"/>
                        <a:ext cx="3443288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64303"/>
              </p:ext>
            </p:extLst>
          </p:nvPr>
        </p:nvGraphicFramePr>
        <p:xfrm>
          <a:off x="451021" y="3842705"/>
          <a:ext cx="7289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" name="Equation" r:id="rId13" imgW="2984400" imgH="457200" progId="Equation.DSMT4">
                  <p:embed/>
                </p:oleObj>
              </mc:Choice>
              <mc:Fallback>
                <p:oleObj name="Equation" r:id="rId13" imgW="298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1021" y="3842705"/>
                        <a:ext cx="72898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2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1744" y="4625735"/>
            <a:ext cx="8881242" cy="6522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0065" y="4829323"/>
            <a:ext cx="11375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702" y="199407"/>
            <a:ext cx="10581864" cy="715089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Числовые характеристики зависимости: ковариация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61768"/>
              </p:ext>
            </p:extLst>
          </p:nvPr>
        </p:nvGraphicFramePr>
        <p:xfrm>
          <a:off x="660065" y="2611298"/>
          <a:ext cx="88646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3" imgW="3073320" imgH="1168200" progId="Equation.DSMT4">
                  <p:embed/>
                </p:oleObj>
              </mc:Choice>
              <mc:Fallback>
                <p:oleObj name="Equation" r:id="rId3" imgW="30733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65" y="2611298"/>
                        <a:ext cx="886460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792822"/>
              </p:ext>
            </p:extLst>
          </p:nvPr>
        </p:nvGraphicFramePr>
        <p:xfrm>
          <a:off x="2532993" y="1118804"/>
          <a:ext cx="7278764" cy="82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993" y="1118804"/>
                        <a:ext cx="7278764" cy="822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60065" y="1789054"/>
            <a:ext cx="4215573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Свойства ковариации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0065" y="4829323"/>
            <a:ext cx="11375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699" y="291713"/>
            <a:ext cx="8159580" cy="715089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Числовые характеристики: корреляция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3700" y="2721361"/>
            <a:ext cx="428474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Свойства корреляции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90991"/>
              </p:ext>
            </p:extLst>
          </p:nvPr>
        </p:nvGraphicFramePr>
        <p:xfrm>
          <a:off x="3251200" y="1377950"/>
          <a:ext cx="58769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3" imgW="1981080" imgH="457200" progId="Equation.DSMT4">
                  <p:embed/>
                </p:oleObj>
              </mc:Choice>
              <mc:Fallback>
                <p:oleObj name="Equation" r:id="rId3" imgW="1981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200" y="1377950"/>
                        <a:ext cx="5876925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10230"/>
              </p:ext>
            </p:extLst>
          </p:nvPr>
        </p:nvGraphicFramePr>
        <p:xfrm>
          <a:off x="573699" y="3570841"/>
          <a:ext cx="8288338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5" imgW="2793960" imgH="711000" progId="Equation.DSMT4">
                  <p:embed/>
                </p:oleObj>
              </mc:Choice>
              <mc:Fallback>
                <p:oleObj name="Equation" r:id="rId5" imgW="2793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699" y="3570841"/>
                        <a:ext cx="8288338" cy="21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7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0065" y="4829323"/>
            <a:ext cx="11375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564" y="403001"/>
            <a:ext cx="5342158" cy="715089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Моменты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распределений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15143"/>
              </p:ext>
            </p:extLst>
          </p:nvPr>
        </p:nvGraphicFramePr>
        <p:xfrm>
          <a:off x="1633025" y="1172160"/>
          <a:ext cx="18811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1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025" y="1172160"/>
                        <a:ext cx="1881187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85564" y="1280267"/>
            <a:ext cx="113751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Пусть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. </a:t>
            </a:r>
            <a:endParaRPr lang="ru-RU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spcBef>
                <a:spcPts val="24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называется (начальным) моментом порядка 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или </a:t>
            </a: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k-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м моментом </a:t>
            </a:r>
            <a:r>
              <a:rPr lang="ru-RU" sz="32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с.в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algn="just">
              <a:spcBef>
                <a:spcPts val="2400"/>
              </a:spcBef>
            </a:pP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называется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абсолютным </a:t>
            </a:r>
            <a:r>
              <a:rPr 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-м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моментом</a:t>
            </a:r>
            <a:endParaRPr lang="en-US" sz="32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spcBef>
                <a:spcPts val="2400"/>
              </a:spcBef>
            </a:pPr>
            <a:r>
              <a:rPr lang="en-US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называется </a:t>
            </a:r>
            <a:r>
              <a:rPr 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-м центральным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моментом</a:t>
            </a:r>
          </a:p>
          <a:p>
            <a:pPr algn="just">
              <a:spcBef>
                <a:spcPts val="2400"/>
              </a:spcBef>
            </a:pP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называется абсолютным </a:t>
            </a:r>
            <a:r>
              <a:rPr 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-м </a:t>
            </a:r>
            <a:r>
              <a:rPr lang="ru-RU" sz="32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центральным </a:t>
            </a:r>
            <a:r>
              <a:rPr lang="ru-RU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моментом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ru-RU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42792"/>
              </p:ext>
            </p:extLst>
          </p:nvPr>
        </p:nvGraphicFramePr>
        <p:xfrm>
          <a:off x="573674" y="1959932"/>
          <a:ext cx="8651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2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674" y="1959932"/>
                        <a:ext cx="865187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53101"/>
              </p:ext>
            </p:extLst>
          </p:nvPr>
        </p:nvGraphicFramePr>
        <p:xfrm>
          <a:off x="3156643" y="2593418"/>
          <a:ext cx="371853" cy="59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3" name="Equation" r:id="rId7" imgW="126720" imgH="203040" progId="Equation.DSMT4">
                  <p:embed/>
                </p:oleObj>
              </mc:Choice>
              <mc:Fallback>
                <p:oleObj name="Equation" r:id="rId7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6643" y="2593418"/>
                        <a:ext cx="371853" cy="594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22684"/>
              </p:ext>
            </p:extLst>
          </p:nvPr>
        </p:nvGraphicFramePr>
        <p:xfrm>
          <a:off x="573674" y="3196019"/>
          <a:ext cx="10525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4" name="Equation" r:id="rId9" imgW="355320" imgH="279360" progId="Equation.DSMT4">
                  <p:embed/>
                </p:oleObj>
              </mc:Choice>
              <mc:Fallback>
                <p:oleObj name="Equation" r:id="rId9" imgW="355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674" y="3196019"/>
                        <a:ext cx="10525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86998"/>
              </p:ext>
            </p:extLst>
          </p:nvPr>
        </p:nvGraphicFramePr>
        <p:xfrm>
          <a:off x="582946" y="3990056"/>
          <a:ext cx="2219326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5" name="Equation" r:id="rId11" imgW="749160" imgH="279360" progId="Equation.DSMT4">
                  <p:embed/>
                </p:oleObj>
              </mc:Choice>
              <mc:Fallback>
                <p:oleObj name="Equation" r:id="rId11" imgW="74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946" y="3990056"/>
                        <a:ext cx="2219326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06571"/>
              </p:ext>
            </p:extLst>
          </p:nvPr>
        </p:nvGraphicFramePr>
        <p:xfrm>
          <a:off x="616523" y="4775164"/>
          <a:ext cx="20304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6" name="Equation" r:id="rId13" imgW="685800" imgH="279360" progId="Equation.DSMT4">
                  <p:embed/>
                </p:oleObj>
              </mc:Choice>
              <mc:Fallback>
                <p:oleObj name="Equation" r:id="rId13" imgW="685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523" y="4775164"/>
                        <a:ext cx="2030413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787" y="1023828"/>
            <a:ext cx="5458691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2400" i="1" dirty="0" smtClean="0">
                <a:solidFill>
                  <a:srgbClr val="0070C0"/>
                </a:solidFill>
              </a:rPr>
              <a:t>дискретное совместное распределение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en-US" sz="2800" dirty="0"/>
          </a:p>
          <a:p>
            <a:pPr algn="ctr">
              <a:lnSpc>
                <a:spcPct val="200000"/>
              </a:lnSpc>
              <a:spcBef>
                <a:spcPts val="600"/>
              </a:spcBef>
            </a:pPr>
            <a:endParaRPr lang="en-US" sz="2800" dirty="0" smtClean="0"/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en-US" sz="3200" dirty="0" smtClean="0"/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en-US" sz="3200" dirty="0"/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84304" y="259460"/>
            <a:ext cx="6328217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Условное распределение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90525" y="2035025"/>
          <a:ext cx="560863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Equation" r:id="rId3" imgW="2374560" imgH="469800" progId="Equation.DSMT4">
                  <p:embed/>
                </p:oleObj>
              </mc:Choice>
              <mc:Fallback>
                <p:oleObj name="Equation" r:id="rId3" imgW="2374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2035025"/>
                        <a:ext cx="5608638" cy="110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359787" y="4620577"/>
          <a:ext cx="56086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Equation" r:id="rId5" imgW="2412720" imgH="558720" progId="Equation.DSMT4">
                  <p:embed/>
                </p:oleObj>
              </mc:Choice>
              <mc:Fallback>
                <p:oleObj name="Equation" r:id="rId5" imgW="24127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787" y="4620577"/>
                        <a:ext cx="5608638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364143" y="1023828"/>
            <a:ext cx="55787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2400" i="1" dirty="0" smtClean="0">
                <a:solidFill>
                  <a:srgbClr val="0070C0"/>
                </a:solidFill>
              </a:rPr>
              <a:t>абсолютно непрерывное совместное распределение</a:t>
            </a:r>
            <a:endParaRPr lang="en-US" sz="2400" i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3200" i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3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6673056" y="1964067"/>
          <a:ext cx="4960938" cy="11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Equation" r:id="rId7" imgW="2120760" imgH="482400" progId="Equation.DSMT4">
                  <p:embed/>
                </p:oleObj>
              </mc:Choice>
              <mc:Fallback>
                <p:oleObj name="Equation" r:id="rId7" imgW="2120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3056" y="1964067"/>
                        <a:ext cx="4960938" cy="112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6550819" y="4486015"/>
          <a:ext cx="508317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9" imgW="2082600" imgH="583920" progId="Equation.DSMT4">
                  <p:embed/>
                </p:oleObj>
              </mc:Choice>
              <mc:Fallback>
                <p:oleObj name="Equation" r:id="rId9" imgW="2082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0819" y="4486015"/>
                        <a:ext cx="5083175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9351" y="3328578"/>
            <a:ext cx="7752849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Условное математическое ожидание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903" y="4147688"/>
            <a:ext cx="480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</a:rPr>
              <a:t>п</a:t>
            </a:r>
            <a:r>
              <a:rPr lang="ru-RU" sz="2400" dirty="0" smtClean="0">
                <a:solidFill>
                  <a:srgbClr val="0070C0"/>
                </a:solidFill>
              </a:rPr>
              <a:t>ри фиксированном условии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66654" y="1930752"/>
            <a:ext cx="545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2400" i="1" dirty="0">
                <a:solidFill>
                  <a:srgbClr val="0070C0"/>
                </a:solidFill>
              </a:rPr>
              <a:t>с</a:t>
            </a:r>
            <a:r>
              <a:rPr lang="ru-RU" sz="2400" i="1" dirty="0" smtClean="0">
                <a:solidFill>
                  <a:srgbClr val="0070C0"/>
                </a:solidFill>
              </a:rPr>
              <a:t>лучайная величина</a:t>
            </a:r>
            <a:endParaRPr lang="en-US" sz="32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4874709" y="1253019"/>
          <a:ext cx="2109943" cy="80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4709" y="1253019"/>
                        <a:ext cx="2109943" cy="806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390525" y="3249543"/>
          <a:ext cx="9059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5" imgW="3022560" imgH="507960" progId="Equation.DSMT4">
                  <p:embed/>
                </p:oleObj>
              </mc:Choice>
              <mc:Fallback>
                <p:oleObj name="Equation" r:id="rId5" imgW="3022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525" y="3249543"/>
                        <a:ext cx="905986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19575" y="135365"/>
            <a:ext cx="7752849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Условное математическое ожидание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" y="2549236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Свойства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802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586"/>
              </p:ext>
            </p:extLst>
          </p:nvPr>
        </p:nvGraphicFramePr>
        <p:xfrm>
          <a:off x="293412" y="2239255"/>
          <a:ext cx="1042987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0" name="Equation" r:id="rId3" imgW="3479760" imgH="253800" progId="Equation.DSMT4">
                  <p:embed/>
                </p:oleObj>
              </mc:Choice>
              <mc:Fallback>
                <p:oleObj name="Equation" r:id="rId3" imgW="3479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12" y="2239255"/>
                        <a:ext cx="10429876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3757" y="199063"/>
            <a:ext cx="8707043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Сходимость почти наверное (почти всюду)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757" y="1163001"/>
            <a:ext cx="11477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Последовательность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    Сходится к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почти наверное при            </a:t>
            </a:r>
            <a:r>
              <a:rPr lang="en-US" sz="3200" dirty="0" smtClean="0"/>
              <a:t>    </a:t>
            </a:r>
            <a:r>
              <a:rPr lang="ru-RU" sz="3200" dirty="0" smtClean="0"/>
              <a:t>, если </a:t>
            </a:r>
            <a:endParaRPr lang="ru-RU" sz="3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91696"/>
              </p:ext>
            </p:extLst>
          </p:nvPr>
        </p:nvGraphicFramePr>
        <p:xfrm>
          <a:off x="4539889" y="1116821"/>
          <a:ext cx="761134" cy="63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1" name="Equation" r:id="rId5" imgW="304560" imgH="253800" progId="Equation.DSMT4">
                  <p:embed/>
                </p:oleObj>
              </mc:Choice>
              <mc:Fallback>
                <p:oleObj name="Equation" r:id="rId5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9889" y="1116821"/>
                        <a:ext cx="761134" cy="63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41480"/>
              </p:ext>
            </p:extLst>
          </p:nvPr>
        </p:nvGraphicFramePr>
        <p:xfrm>
          <a:off x="7900988" y="1203611"/>
          <a:ext cx="317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2" name="Equation" r:id="rId7" imgW="126720" imgH="203040" progId="Equation.DSMT4">
                  <p:embed/>
                </p:oleObj>
              </mc:Choice>
              <mc:Fallback>
                <p:oleObj name="Equation" r:id="rId7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0988" y="1203611"/>
                        <a:ext cx="317500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63"/>
              </p:ext>
            </p:extLst>
          </p:nvPr>
        </p:nvGraphicFramePr>
        <p:xfrm>
          <a:off x="1162195" y="1814818"/>
          <a:ext cx="1108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3" name="Equation" r:id="rId9" imgW="444240" imgH="139680" progId="Equation.DSMT4">
                  <p:embed/>
                </p:oleObj>
              </mc:Choice>
              <mc:Fallback>
                <p:oleObj name="Equation" r:id="rId9" imgW="4442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2195" y="1814818"/>
                        <a:ext cx="11080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61241"/>
              </p:ext>
            </p:extLst>
          </p:nvPr>
        </p:nvGraphicFramePr>
        <p:xfrm>
          <a:off x="4539889" y="4103535"/>
          <a:ext cx="761134" cy="63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4" name="Equation" r:id="rId11" imgW="304560" imgH="253800" progId="Equation.DSMT4">
                  <p:embed/>
                </p:oleObj>
              </mc:Choice>
              <mc:Fallback>
                <p:oleObj name="Equation" r:id="rId11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9889" y="4103535"/>
                        <a:ext cx="761134" cy="63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3756" y="3239936"/>
            <a:ext cx="5788352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Сходимость 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по вероятности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756" y="4103535"/>
            <a:ext cx="11477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Последовательность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    Сходится к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По вероятности при            </a:t>
            </a:r>
            <a:r>
              <a:rPr lang="en-US" sz="3200" dirty="0" smtClean="0"/>
              <a:t>    </a:t>
            </a:r>
            <a:r>
              <a:rPr lang="ru-RU" sz="3200" dirty="0" smtClean="0"/>
              <a:t>, если для  </a:t>
            </a:r>
            <a:endParaRPr lang="ru-RU" sz="32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73418"/>
              </p:ext>
            </p:extLst>
          </p:nvPr>
        </p:nvGraphicFramePr>
        <p:xfrm>
          <a:off x="7900988" y="4167001"/>
          <a:ext cx="317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5" name="Equation" r:id="rId12" imgW="126720" imgH="203040" progId="Equation.DSMT4">
                  <p:embed/>
                </p:oleObj>
              </mc:Choice>
              <mc:Fallback>
                <p:oleObj name="Equation" r:id="rId12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00988" y="4167001"/>
                        <a:ext cx="317500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84318"/>
              </p:ext>
            </p:extLst>
          </p:nvPr>
        </p:nvGraphicFramePr>
        <p:xfrm>
          <a:off x="1162195" y="4746511"/>
          <a:ext cx="1108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6" name="Equation" r:id="rId14" imgW="444240" imgH="139680" progId="Equation.DSMT4">
                  <p:embed/>
                </p:oleObj>
              </mc:Choice>
              <mc:Fallback>
                <p:oleObj name="Equation" r:id="rId14" imgW="4442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62195" y="4746511"/>
                        <a:ext cx="11080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41004"/>
              </p:ext>
            </p:extLst>
          </p:nvPr>
        </p:nvGraphicFramePr>
        <p:xfrm>
          <a:off x="255588" y="5302250"/>
          <a:ext cx="9477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7" name="Equation" r:id="rId16" imgW="3162240" imgH="279360" progId="Equation.DSMT4">
                  <p:embed/>
                </p:oleObj>
              </mc:Choice>
              <mc:Fallback>
                <p:oleObj name="Equation" r:id="rId16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5588" y="5302250"/>
                        <a:ext cx="94773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57474"/>
              </p:ext>
            </p:extLst>
          </p:nvPr>
        </p:nvGraphicFramePr>
        <p:xfrm>
          <a:off x="4138613" y="4691063"/>
          <a:ext cx="11731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8" name="Equation" r:id="rId18" imgW="469800" imgH="177480" progId="Equation.DSMT4">
                  <p:embed/>
                </p:oleObj>
              </mc:Choice>
              <mc:Fallback>
                <p:oleObj name="Equation" r:id="rId18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38613" y="4691063"/>
                        <a:ext cx="1173162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59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90525" y="395893"/>
            <a:ext cx="7167046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Свойства пределов по вероятности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3" y="1344057"/>
            <a:ext cx="9844147" cy="12138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" y="2678910"/>
            <a:ext cx="10645984" cy="1995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02" y="4674260"/>
            <a:ext cx="9662368" cy="19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514128" y="1362074"/>
            <a:ext cx="4276128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61998" y="473825"/>
            <a:ext cx="7867651" cy="646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Теорема сложения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1999" y="1184877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</a:t>
            </a:r>
            <a:r>
              <a:rPr lang="ru-RU" sz="2400" dirty="0" smtClean="0"/>
              <a:t>ля двух событий</a:t>
            </a:r>
            <a:endParaRPr lang="ru-RU" sz="2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712496"/>
              </p:ext>
            </p:extLst>
          </p:nvPr>
        </p:nvGraphicFramePr>
        <p:xfrm>
          <a:off x="2012949" y="1980576"/>
          <a:ext cx="75866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4" imgW="2997000" imgH="431640" progId="Equation.DSMT4">
                  <p:embed/>
                </p:oleObj>
              </mc:Choice>
              <mc:Fallback>
                <p:oleObj name="Equation" r:id="rId4" imgW="299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49" y="1980576"/>
                        <a:ext cx="7586663" cy="1093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1999" y="3326917"/>
            <a:ext cx="80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формула включения/исключения для </a:t>
            </a:r>
            <a:r>
              <a:rPr lang="en-US" sz="2400" dirty="0" smtClean="0"/>
              <a:t>k</a:t>
            </a:r>
            <a:r>
              <a:rPr lang="ru-RU" sz="2400" dirty="0" smtClean="0"/>
              <a:t> событий</a:t>
            </a:r>
            <a:endParaRPr lang="ru-RU" sz="24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342171"/>
              </p:ext>
            </p:extLst>
          </p:nvPr>
        </p:nvGraphicFramePr>
        <p:xfrm>
          <a:off x="2179638" y="4041135"/>
          <a:ext cx="7253287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6" imgW="2781000" imgH="761760" progId="Equation.DSMT4">
                  <p:embed/>
                </p:oleObj>
              </mc:Choice>
              <mc:Fallback>
                <p:oleObj name="Equation" r:id="rId6" imgW="2781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041135"/>
                        <a:ext cx="7253287" cy="198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31051"/>
              </p:ext>
            </p:extLst>
          </p:nvPr>
        </p:nvGraphicFramePr>
        <p:xfrm>
          <a:off x="4038600" y="3728893"/>
          <a:ext cx="43783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7" name="Equation" r:id="rId3" imgW="1460160" imgH="495000" progId="Equation.DSMT4">
                  <p:embed/>
                </p:oleObj>
              </mc:Choice>
              <mc:Fallback>
                <p:oleObj name="Equation" r:id="rId3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728893"/>
                        <a:ext cx="43783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3758" y="199063"/>
            <a:ext cx="8161096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Сходимость по распределению (слабая)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758" y="1030524"/>
            <a:ext cx="11609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Последовательность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    сходится к </a:t>
            </a:r>
            <a:r>
              <a:rPr lang="ru-RU" sz="3200" dirty="0" err="1" smtClean="0"/>
              <a:t>с.в</a:t>
            </a:r>
            <a:r>
              <a:rPr lang="ru-RU" sz="3200" dirty="0" smtClean="0"/>
              <a:t>.     по распределению,         </a:t>
            </a:r>
            <a:r>
              <a:rPr lang="en-US" sz="3200" dirty="0" smtClean="0"/>
              <a:t>   </a:t>
            </a:r>
            <a:r>
              <a:rPr lang="ru-RU" sz="3200" dirty="0" smtClean="0"/>
              <a:t>если для любой точки непрерывности функции         </a:t>
            </a:r>
            <a:r>
              <a:rPr lang="en-US" sz="3200" dirty="0" smtClean="0"/>
              <a:t>   </a:t>
            </a:r>
            <a:r>
              <a:rPr lang="ru-RU" sz="3200" dirty="0" smtClean="0"/>
              <a:t>, то есть                   для        такого, что </a:t>
            </a:r>
            <a:r>
              <a:rPr lang="en-US" sz="3200" dirty="0" smtClean="0"/>
              <a:t>                                             </a:t>
            </a:r>
            <a:r>
              <a:rPr lang="ru-RU" sz="3200" dirty="0" smtClean="0"/>
              <a:t>, справедливо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06978"/>
              </p:ext>
            </p:extLst>
          </p:nvPr>
        </p:nvGraphicFramePr>
        <p:xfrm>
          <a:off x="4583387" y="1172500"/>
          <a:ext cx="761134" cy="63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8" name="Equation" r:id="rId5" imgW="304560" imgH="253800" progId="Equation.DSMT4">
                  <p:embed/>
                </p:oleObj>
              </mc:Choice>
              <mc:Fallback>
                <p:oleObj name="Equation" r:id="rId5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3387" y="1172500"/>
                        <a:ext cx="761134" cy="63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24705"/>
              </p:ext>
            </p:extLst>
          </p:nvPr>
        </p:nvGraphicFramePr>
        <p:xfrm>
          <a:off x="7924369" y="1235966"/>
          <a:ext cx="317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9" name="Equation" r:id="rId7" imgW="126720" imgH="203040" progId="Equation.DSMT4">
                  <p:embed/>
                </p:oleObj>
              </mc:Choice>
              <mc:Fallback>
                <p:oleObj name="Equation" r:id="rId7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4369" y="1235966"/>
                        <a:ext cx="317500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6124"/>
              </p:ext>
            </p:extLst>
          </p:nvPr>
        </p:nvGraphicFramePr>
        <p:xfrm>
          <a:off x="1074267" y="2783889"/>
          <a:ext cx="5381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0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4267" y="2783889"/>
                        <a:ext cx="538163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9327"/>
              </p:ext>
            </p:extLst>
          </p:nvPr>
        </p:nvGraphicFramePr>
        <p:xfrm>
          <a:off x="3660906" y="2704514"/>
          <a:ext cx="39878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1" name="Equation" r:id="rId11" imgW="1600200" imgH="241200" progId="Equation.DSMT4">
                  <p:embed/>
                </p:oleObj>
              </mc:Choice>
              <mc:Fallback>
                <p:oleObj name="Equation" r:id="rId11" imgW="1600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0906" y="2704514"/>
                        <a:ext cx="3987800" cy="6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256650"/>
              </p:ext>
            </p:extLst>
          </p:nvPr>
        </p:nvGraphicFramePr>
        <p:xfrm>
          <a:off x="8610932" y="1965325"/>
          <a:ext cx="9493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10932" y="1965325"/>
                        <a:ext cx="949325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5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05515" y="255963"/>
            <a:ext cx="3804844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Теорема Слуцкого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756" y="1102079"/>
            <a:ext cx="11477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</a:t>
            </a:r>
            <a:r>
              <a:rPr lang="en-US" sz="3200" dirty="0" smtClean="0"/>
              <a:t>                                              </a:t>
            </a:r>
            <a:r>
              <a:rPr lang="ru-RU" sz="3200" dirty="0" smtClean="0"/>
              <a:t>                </a:t>
            </a:r>
            <a:r>
              <a:rPr lang="en-US" sz="3200" dirty="0" smtClean="0"/>
              <a:t>                            . </a:t>
            </a:r>
          </a:p>
          <a:p>
            <a:endParaRPr lang="ru-RU" sz="3200" dirty="0" smtClean="0"/>
          </a:p>
          <a:p>
            <a:r>
              <a:rPr lang="ru-RU" sz="3200" dirty="0" smtClean="0"/>
              <a:t>Тогда   </a:t>
            </a:r>
            <a:endParaRPr lang="ru-RU" sz="3200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54654"/>
              </p:ext>
            </p:extLst>
          </p:nvPr>
        </p:nvGraphicFramePr>
        <p:xfrm>
          <a:off x="4110359" y="1605145"/>
          <a:ext cx="760165" cy="2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Equation" r:id="rId3" imgW="444240" imgH="139680" progId="Equation.DSMT4">
                  <p:embed/>
                </p:oleObj>
              </mc:Choice>
              <mc:Fallback>
                <p:oleObj name="Equation" r:id="rId3" imgW="4442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0359" y="1605145"/>
                        <a:ext cx="760165" cy="23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33187"/>
              </p:ext>
            </p:extLst>
          </p:nvPr>
        </p:nvGraphicFramePr>
        <p:xfrm>
          <a:off x="1443329" y="1138170"/>
          <a:ext cx="1837540" cy="63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9"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3329" y="1138170"/>
                        <a:ext cx="1837540" cy="63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07229"/>
              </p:ext>
            </p:extLst>
          </p:nvPr>
        </p:nvGraphicFramePr>
        <p:xfrm>
          <a:off x="3520878" y="1107118"/>
          <a:ext cx="1745208" cy="63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0878" y="1107118"/>
                        <a:ext cx="1745208" cy="63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558489"/>
              </p:ext>
            </p:extLst>
          </p:nvPr>
        </p:nvGraphicFramePr>
        <p:xfrm>
          <a:off x="1533525" y="2103648"/>
          <a:ext cx="68897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1" name="Equation" r:id="rId9" imgW="2298600" imgH="482400" progId="Equation.DSMT4">
                  <p:embed/>
                </p:oleObj>
              </mc:Choice>
              <mc:Fallback>
                <p:oleObj name="Equation" r:id="rId9" imgW="2298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3525" y="2103648"/>
                        <a:ext cx="688975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087986" y="2977445"/>
            <a:ext cx="436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</a:t>
            </a:r>
            <a:r>
              <a:rPr lang="ru-RU" sz="2400" dirty="0" smtClean="0"/>
              <a:t>де </a:t>
            </a:r>
            <a:r>
              <a:rPr lang="en-US" sz="2400" dirty="0" smtClean="0"/>
              <a:t>g() – </a:t>
            </a:r>
            <a:r>
              <a:rPr lang="ru-RU" sz="2400" dirty="0" smtClean="0"/>
              <a:t>непрерывная функция</a:t>
            </a:r>
            <a:endParaRPr lang="ru-RU" sz="24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1963"/>
              </p:ext>
            </p:extLst>
          </p:nvPr>
        </p:nvGraphicFramePr>
        <p:xfrm>
          <a:off x="5506095" y="1134197"/>
          <a:ext cx="4053654" cy="61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6095" y="1134197"/>
                        <a:ext cx="4053654" cy="61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83112"/>
              </p:ext>
            </p:extLst>
          </p:nvPr>
        </p:nvGraphicFramePr>
        <p:xfrm>
          <a:off x="1958400" y="1636038"/>
          <a:ext cx="814210" cy="25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3" name="Equation" r:id="rId13" imgW="444240" imgH="139680" progId="Equation.DSMT4">
                  <p:embed/>
                </p:oleObj>
              </mc:Choice>
              <mc:Fallback>
                <p:oleObj name="Equation" r:id="rId13" imgW="4442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8400" y="1636038"/>
                        <a:ext cx="814210" cy="256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24729"/>
              </p:ext>
            </p:extLst>
          </p:nvPr>
        </p:nvGraphicFramePr>
        <p:xfrm>
          <a:off x="4482467" y="5194474"/>
          <a:ext cx="2980530" cy="118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4" name="Equation" r:id="rId14" imgW="1054080" imgH="419040" progId="Equation.DSMT4">
                  <p:embed/>
                </p:oleObj>
              </mc:Choice>
              <mc:Fallback>
                <p:oleObj name="Equation" r:id="rId14" imgW="1054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2467" y="5194474"/>
                        <a:ext cx="2980530" cy="118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34217" y="4609699"/>
            <a:ext cx="73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</a:t>
            </a:r>
            <a:r>
              <a:rPr lang="en-US" sz="3200" dirty="0" smtClean="0"/>
              <a:t>                      </a:t>
            </a:r>
            <a:r>
              <a:rPr lang="ru-RU" sz="3200" dirty="0" smtClean="0"/>
              <a:t>, тогда для любого </a:t>
            </a:r>
            <a:r>
              <a:rPr lang="en-US" sz="3200" dirty="0" smtClean="0"/>
              <a:t>x&gt;0</a:t>
            </a:r>
            <a:endParaRPr lang="ru-RU" sz="3200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43902"/>
              </p:ext>
            </p:extLst>
          </p:nvPr>
        </p:nvGraphicFramePr>
        <p:xfrm>
          <a:off x="1533525" y="4560941"/>
          <a:ext cx="1624593" cy="72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5" name="Equation" r:id="rId16" imgW="571320" imgH="253800" progId="Equation.DSMT4">
                  <p:embed/>
                </p:oleObj>
              </mc:Choice>
              <mc:Fallback>
                <p:oleObj name="Equation" r:id="rId16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3525" y="4560941"/>
                        <a:ext cx="1624593" cy="722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34217" y="3681232"/>
            <a:ext cx="4644183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Неравенство Маркова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62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0525" y="298817"/>
            <a:ext cx="7762875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Обобщённое неравенство Чебышёва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5" y="1197296"/>
            <a:ext cx="11353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</a:t>
            </a:r>
            <a:r>
              <a:rPr lang="en-US" sz="3200" dirty="0" smtClean="0"/>
              <a:t>                   </a:t>
            </a:r>
            <a:r>
              <a:rPr lang="ru-RU" sz="3200" dirty="0" smtClean="0"/>
              <a:t>                                   ,  тогда для любого </a:t>
            </a:r>
            <a:r>
              <a:rPr lang="en-US" sz="3200" dirty="0" smtClean="0"/>
              <a:t>x&gt;0</a:t>
            </a:r>
            <a:endParaRPr lang="ru-RU" sz="32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00531"/>
              </p:ext>
            </p:extLst>
          </p:nvPr>
        </p:nvGraphicFramePr>
        <p:xfrm>
          <a:off x="1701647" y="1182921"/>
          <a:ext cx="4673906" cy="6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3" imgW="1562040" imgH="203040" progId="Equation.DSMT4">
                  <p:embed/>
                </p:oleObj>
              </mc:Choice>
              <mc:Fallback>
                <p:oleObj name="Equation" r:id="rId3" imgW="1562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647" y="1182921"/>
                        <a:ext cx="4673906" cy="60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15094"/>
              </p:ext>
            </p:extLst>
          </p:nvPr>
        </p:nvGraphicFramePr>
        <p:xfrm>
          <a:off x="3756723" y="1707097"/>
          <a:ext cx="3535363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6" name="Equation" r:id="rId5" imgW="1028520" imgH="419040" progId="Equation.DSMT4">
                  <p:embed/>
                </p:oleObj>
              </mc:Choice>
              <mc:Fallback>
                <p:oleObj name="Equation" r:id="rId5" imgW="1028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6723" y="1707097"/>
                        <a:ext cx="3535363" cy="144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53064"/>
              </p:ext>
            </p:extLst>
          </p:nvPr>
        </p:nvGraphicFramePr>
        <p:xfrm>
          <a:off x="3630612" y="4913313"/>
          <a:ext cx="49307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Equation" r:id="rId7" imgW="1434960" imgH="393480" progId="Equation.DSMT4">
                  <p:embed/>
                </p:oleObj>
              </mc:Choice>
              <mc:Fallback>
                <p:oleObj name="Equation" r:id="rId7" imgW="1434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0612" y="4913313"/>
                        <a:ext cx="4930775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0525" y="3292749"/>
            <a:ext cx="4985707" cy="715089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Н</a:t>
            </a:r>
            <a:r>
              <a:rPr lang="ru-RU" sz="3600" dirty="0" smtClean="0">
                <a:solidFill>
                  <a:schemeClr val="bg1"/>
                </a:solidFill>
              </a:rPr>
              <a:t>еравенство Чебышёва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160" y="4284426"/>
            <a:ext cx="11353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Если</a:t>
            </a:r>
            <a:r>
              <a:rPr lang="en-US" sz="3200" dirty="0" smtClean="0"/>
              <a:t>             </a:t>
            </a:r>
            <a:r>
              <a:rPr lang="ru-RU" sz="3200" dirty="0" smtClean="0"/>
              <a:t> существует,  то  для любого </a:t>
            </a:r>
            <a:r>
              <a:rPr lang="en-US" sz="3200" dirty="0" smtClean="0"/>
              <a:t>x&gt;0</a:t>
            </a:r>
            <a:endParaRPr lang="ru-RU" sz="3200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16733"/>
              </p:ext>
            </p:extLst>
          </p:nvPr>
        </p:nvGraphicFramePr>
        <p:xfrm>
          <a:off x="1301791" y="4272808"/>
          <a:ext cx="10652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1791" y="4272808"/>
                        <a:ext cx="10652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9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63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88829" y="273981"/>
            <a:ext cx="3950120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Закон больших чисел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568" y="1027899"/>
            <a:ext cx="1135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Последовательность                   с конечным первым моментом удовлетворяет закону больших чисел (ЗБЧ), если</a:t>
            </a:r>
            <a:endParaRPr lang="ru-RU" sz="28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71284"/>
              </p:ext>
            </p:extLst>
          </p:nvPr>
        </p:nvGraphicFramePr>
        <p:xfrm>
          <a:off x="3950654" y="1003971"/>
          <a:ext cx="1176590" cy="58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0654" y="1003971"/>
                        <a:ext cx="1176590" cy="58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82252"/>
              </p:ext>
            </p:extLst>
          </p:nvPr>
        </p:nvGraphicFramePr>
        <p:xfrm>
          <a:off x="1898239" y="2127983"/>
          <a:ext cx="8970197" cy="1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Equation" r:id="rId5" imgW="3377880" imgH="393480" progId="Equation.DSMT4">
                  <p:embed/>
                </p:oleObj>
              </mc:Choice>
              <mc:Fallback>
                <p:oleObj name="Equation" r:id="rId5" imgW="337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8239" y="2127983"/>
                        <a:ext cx="8970197" cy="1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2568" y="3223869"/>
            <a:ext cx="7710083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Закон больших чисел (в форме Чебышёва)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829" y="3950919"/>
            <a:ext cx="11353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Любая последовательность попарно независимых одинаково распределённых </a:t>
            </a:r>
            <a:r>
              <a:rPr lang="ru-RU" sz="2800" dirty="0" err="1" smtClean="0"/>
              <a:t>с.в</a:t>
            </a:r>
            <a:r>
              <a:rPr lang="ru-RU" sz="2800" dirty="0" smtClean="0"/>
              <a:t>.                   с конечным вторым моментом моментом удовлетворяет ЗБЧ, т.е.</a:t>
            </a:r>
            <a:endParaRPr lang="ru-RU" sz="28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330888"/>
              </p:ext>
            </p:extLst>
          </p:nvPr>
        </p:nvGraphicFramePr>
        <p:xfrm>
          <a:off x="3950654" y="4336360"/>
          <a:ext cx="1267230" cy="63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0654" y="4336360"/>
                        <a:ext cx="1267230" cy="630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419856"/>
              </p:ext>
            </p:extLst>
          </p:nvPr>
        </p:nvGraphicFramePr>
        <p:xfrm>
          <a:off x="3313112" y="5284679"/>
          <a:ext cx="61404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Equation" r:id="rId8" imgW="2171520" imgH="393480" progId="Equation.DSMT4">
                  <p:embed/>
                </p:oleObj>
              </mc:Choice>
              <mc:Fallback>
                <p:oleObj name="Equation" r:id="rId8" imgW="2171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3112" y="5284679"/>
                        <a:ext cx="614045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9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64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2568" y="286084"/>
            <a:ext cx="7365350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Закон больших чисел (в форме Маркова)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271" y="728121"/>
            <a:ext cx="11353457" cy="169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800" dirty="0" smtClean="0"/>
              <a:t>Последовательность                   с конечными вторыми моментами удовлетворяет ЗБЧ, если</a:t>
            </a:r>
            <a:endParaRPr lang="ru-RU" sz="28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4444"/>
              </p:ext>
            </p:extLst>
          </p:nvPr>
        </p:nvGraphicFramePr>
        <p:xfrm>
          <a:off x="3819314" y="1028341"/>
          <a:ext cx="1176590" cy="58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2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9314" y="1028341"/>
                        <a:ext cx="1176590" cy="58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31969"/>
              </p:ext>
            </p:extLst>
          </p:nvPr>
        </p:nvGraphicFramePr>
        <p:xfrm>
          <a:off x="4584269" y="1789316"/>
          <a:ext cx="4324731" cy="80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3" name="Equation" r:id="rId5" imgW="2311200" imgH="431640" progId="Equation.DSMT4">
                  <p:embed/>
                </p:oleObj>
              </mc:Choice>
              <mc:Fallback>
                <p:oleObj name="Equation" r:id="rId5" imgW="231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4269" y="1789316"/>
                        <a:ext cx="4324731" cy="80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2567" y="2924038"/>
            <a:ext cx="7365351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Закон больших чисел (в форме </a:t>
            </a:r>
            <a:r>
              <a:rPr lang="ru-RU" sz="3200" dirty="0" err="1" smtClean="0">
                <a:solidFill>
                  <a:schemeClr val="bg1"/>
                </a:solidFill>
              </a:rPr>
              <a:t>Хинчина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567" y="3434276"/>
            <a:ext cx="11353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800" dirty="0" smtClean="0"/>
              <a:t>Последовательность независимых одинаково распределённых </a:t>
            </a:r>
          </a:p>
          <a:p>
            <a:pPr>
              <a:lnSpc>
                <a:spcPct val="200000"/>
              </a:lnSpc>
            </a:pPr>
            <a:r>
              <a:rPr lang="ru-RU" sz="2800" dirty="0" err="1" smtClean="0"/>
              <a:t>с.в</a:t>
            </a:r>
            <a:r>
              <a:rPr lang="ru-RU" sz="2800" dirty="0" smtClean="0"/>
              <a:t>.                  с конечным первым моментом моментом удовлетворяет ЗБЧ, т.е.</a:t>
            </a:r>
            <a:endParaRPr lang="ru-RU" sz="28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29116"/>
              </p:ext>
            </p:extLst>
          </p:nvPr>
        </p:nvGraphicFramePr>
        <p:xfrm>
          <a:off x="1285474" y="4526018"/>
          <a:ext cx="1267230" cy="63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474" y="4526018"/>
                        <a:ext cx="1267230" cy="630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65171"/>
              </p:ext>
            </p:extLst>
          </p:nvPr>
        </p:nvGraphicFramePr>
        <p:xfrm>
          <a:off x="3313113" y="5248275"/>
          <a:ext cx="61404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Equation" r:id="rId8" imgW="2171520" imgH="393480" progId="Equation.DSMT4">
                  <p:embed/>
                </p:oleObj>
              </mc:Choice>
              <mc:Fallback>
                <p:oleObj name="Equation" r:id="rId8" imgW="2171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3113" y="5248275"/>
                        <a:ext cx="614045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0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65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2567" y="288240"/>
            <a:ext cx="7500762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Закон больших чисел (в форме Бернулли)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566" y="935226"/>
            <a:ext cx="11353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Пусть        число успехов в </a:t>
            </a:r>
            <a:r>
              <a:rPr lang="en-US" sz="3200" dirty="0" smtClean="0"/>
              <a:t>n</a:t>
            </a:r>
            <a:r>
              <a:rPr lang="ru-RU" sz="3200" dirty="0" smtClean="0"/>
              <a:t> независимых испытаниях Бернулли с вероятностью успеха р. Тогда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ru-RU" sz="3200" dirty="0" smtClean="0"/>
              <a:t>Причём,</a:t>
            </a:r>
            <a:endParaRPr lang="en-US" sz="32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43747"/>
              </p:ext>
            </p:extLst>
          </p:nvPr>
        </p:nvGraphicFramePr>
        <p:xfrm>
          <a:off x="1683527" y="1085387"/>
          <a:ext cx="4889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527" y="1085387"/>
                        <a:ext cx="488950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38115"/>
              </p:ext>
            </p:extLst>
          </p:nvPr>
        </p:nvGraphicFramePr>
        <p:xfrm>
          <a:off x="4221156" y="2549542"/>
          <a:ext cx="4324363" cy="128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1156" y="2549542"/>
                        <a:ext cx="4324363" cy="1283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543" y="4391058"/>
            <a:ext cx="11353457" cy="83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ru-RU" sz="2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9086"/>
              </p:ext>
            </p:extLst>
          </p:nvPr>
        </p:nvGraphicFramePr>
        <p:xfrm>
          <a:off x="552566" y="4399441"/>
          <a:ext cx="4412472" cy="119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566" y="4399441"/>
                        <a:ext cx="4412472" cy="119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66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2567" y="288240"/>
            <a:ext cx="8305106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Центральная предельная теорема (Ляпунова)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566" y="935226"/>
            <a:ext cx="11353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Пусть                   ̶ </a:t>
            </a:r>
            <a:r>
              <a:rPr lang="en-US" sz="3200" dirty="0" smtClean="0"/>
              <a:t>  </a:t>
            </a:r>
            <a:r>
              <a:rPr lang="ru-RU" sz="3200" dirty="0" err="1" smtClean="0"/>
              <a:t>н.о.р.с.в</a:t>
            </a:r>
            <a:r>
              <a:rPr lang="ru-RU" sz="3200" dirty="0" smtClean="0"/>
              <a:t>. ,                     </a:t>
            </a:r>
            <a:r>
              <a:rPr lang="en-US" sz="3200" dirty="0" smtClean="0"/>
              <a:t>                     </a:t>
            </a:r>
            <a:r>
              <a:rPr lang="ru-RU" sz="3200" dirty="0" smtClean="0"/>
              <a:t>. </a:t>
            </a:r>
            <a:r>
              <a:rPr lang="en-US" sz="3200" dirty="0" smtClean="0"/>
              <a:t>   </a:t>
            </a:r>
            <a:r>
              <a:rPr lang="ru-RU" sz="3200" dirty="0" smtClean="0"/>
              <a:t>Тогда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ru-RU" sz="3200" dirty="0" smtClean="0"/>
              <a:t>где</a:t>
            </a:r>
            <a:endParaRPr lang="en-US" sz="32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94108"/>
              </p:ext>
            </p:extLst>
          </p:nvPr>
        </p:nvGraphicFramePr>
        <p:xfrm>
          <a:off x="3849688" y="2001838"/>
          <a:ext cx="48926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3" imgW="1625400" imgH="419040" progId="Equation.DSMT4">
                  <p:embed/>
                </p:oleObj>
              </mc:Choice>
              <mc:Fallback>
                <p:oleObj name="Equation" r:id="rId3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9688" y="2001838"/>
                        <a:ext cx="48926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42107" y="4211160"/>
            <a:ext cx="11353457" cy="83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ru-RU" sz="2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04140"/>
              </p:ext>
            </p:extLst>
          </p:nvPr>
        </p:nvGraphicFramePr>
        <p:xfrm>
          <a:off x="506851" y="3185250"/>
          <a:ext cx="28749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5" imgW="1091880" imgH="469800" progId="Equation.DSMT4">
                  <p:embed/>
                </p:oleObj>
              </mc:Choice>
              <mc:Fallback>
                <p:oleObj name="Equation" r:id="rId5" imgW="1091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51" y="3185250"/>
                        <a:ext cx="2874963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64997"/>
              </p:ext>
            </p:extLst>
          </p:nvPr>
        </p:nvGraphicFramePr>
        <p:xfrm>
          <a:off x="1944333" y="1138120"/>
          <a:ext cx="1176590" cy="58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4333" y="1138120"/>
                        <a:ext cx="1176590" cy="58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238220"/>
              </p:ext>
            </p:extLst>
          </p:nvPr>
        </p:nvGraphicFramePr>
        <p:xfrm>
          <a:off x="5632285" y="1106374"/>
          <a:ext cx="37623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Equation" r:id="rId9" imgW="1460160" imgH="241200" progId="Equation.DSMT4">
                  <p:embed/>
                </p:oleObj>
              </mc:Choice>
              <mc:Fallback>
                <p:oleObj name="Equation" r:id="rId9" imgW="1460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2285" y="1106374"/>
                        <a:ext cx="376237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81814" y="3704264"/>
            <a:ext cx="86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̶ </a:t>
            </a:r>
            <a:r>
              <a:rPr lang="en-US" sz="2400" dirty="0" smtClean="0"/>
              <a:t> </a:t>
            </a:r>
            <a:r>
              <a:rPr lang="ru-RU" sz="2400" dirty="0" smtClean="0"/>
              <a:t>функция плотности стандартного нормального распределения</a:t>
            </a:r>
            <a:endParaRPr lang="ru-RU" sz="24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05665"/>
              </p:ext>
            </p:extLst>
          </p:nvPr>
        </p:nvGraphicFramePr>
        <p:xfrm>
          <a:off x="3868738" y="4478338"/>
          <a:ext cx="46640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Equation" r:id="rId11" imgW="1549080" imgH="444240" progId="Equation.DSMT4">
                  <p:embed/>
                </p:oleObj>
              </mc:Choice>
              <mc:Fallback>
                <p:oleObj name="Equation" r:id="rId11" imgW="1549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8738" y="4478338"/>
                        <a:ext cx="466407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6777" y="4883427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16930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514128" y="1362074"/>
            <a:ext cx="4276128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656755"/>
              </p:ext>
            </p:extLst>
          </p:nvPr>
        </p:nvGraphicFramePr>
        <p:xfrm>
          <a:off x="3062287" y="1214479"/>
          <a:ext cx="6067425" cy="125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Equation" r:id="rId3" imgW="2032000" imgH="419100" progId="Equation.DSMT4">
                  <p:embed/>
                </p:oleObj>
              </mc:Choice>
              <mc:Fallback>
                <p:oleObj name="Equation" r:id="rId3" imgW="2032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7" y="1214479"/>
                        <a:ext cx="6067425" cy="1251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1999" y="466725"/>
            <a:ext cx="783907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Условная вероятность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519613"/>
            <a:ext cx="7839074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Теорема умножения</a:t>
            </a:r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47725" y="3805000"/>
          <a:ext cx="106092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" name="Equation" r:id="rId5" imgW="4190760" imgH="203040" progId="Equation.DSMT4">
                  <p:embed/>
                </p:oleObj>
              </mc:Choice>
              <mc:Fallback>
                <p:oleObj name="Equation" r:id="rId5" imgW="419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805000"/>
                        <a:ext cx="10609262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68259"/>
              </p:ext>
            </p:extLst>
          </p:nvPr>
        </p:nvGraphicFramePr>
        <p:xfrm>
          <a:off x="792162" y="5063151"/>
          <a:ext cx="10664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" name="Equation" r:id="rId7" imgW="4089240" imgH="457200" progId="Equation.DSMT4">
                  <p:embed/>
                </p:oleObj>
              </mc:Choice>
              <mc:Fallback>
                <p:oleObj name="Equation" r:id="rId7" imgW="4089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" y="5063151"/>
                        <a:ext cx="1066482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7725" y="3173994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</a:t>
            </a:r>
            <a:r>
              <a:rPr lang="ru-RU" sz="2400" dirty="0" smtClean="0"/>
              <a:t>ля двух событий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7725" y="4452232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</a:t>
            </a:r>
            <a:r>
              <a:rPr lang="ru-RU" sz="2400" dirty="0" smtClean="0"/>
              <a:t>ля </a:t>
            </a:r>
            <a:r>
              <a:rPr lang="en-US" sz="2400" dirty="0" smtClean="0"/>
              <a:t>k</a:t>
            </a:r>
            <a:r>
              <a:rPr lang="ru-RU" sz="2400" dirty="0" smtClean="0"/>
              <a:t> событий</a:t>
            </a:r>
            <a:endParaRPr lang="ru-RU" sz="2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514128" y="1362074"/>
            <a:ext cx="4276128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584"/>
              </p:ext>
            </p:extLst>
          </p:nvPr>
        </p:nvGraphicFramePr>
        <p:xfrm>
          <a:off x="4366861" y="1995145"/>
          <a:ext cx="3458277" cy="50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861" y="1995145"/>
                        <a:ext cx="3458277" cy="503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57067"/>
              </p:ext>
            </p:extLst>
          </p:nvPr>
        </p:nvGraphicFramePr>
        <p:xfrm>
          <a:off x="3032918" y="5402137"/>
          <a:ext cx="6126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name="Equation" r:id="rId5" imgW="2349360" imgH="241200" progId="Equation.DSMT4">
                  <p:embed/>
                </p:oleObj>
              </mc:Choice>
              <mc:Fallback>
                <p:oleObj name="Equation" r:id="rId5" imgW="234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918" y="5402137"/>
                        <a:ext cx="6126163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1999" y="119596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События </a:t>
            </a:r>
            <a:r>
              <a:rPr lang="en-US" sz="3200" i="1" dirty="0" smtClean="0"/>
              <a:t>A</a:t>
            </a:r>
            <a:r>
              <a:rPr lang="ru-RU" sz="3200" dirty="0" smtClean="0"/>
              <a:t> и </a:t>
            </a:r>
            <a:r>
              <a:rPr lang="en-US" sz="3200" i="1" dirty="0" smtClean="0"/>
              <a:t>B</a:t>
            </a:r>
            <a:r>
              <a:rPr lang="ru-RU" sz="3200" dirty="0" smtClean="0"/>
              <a:t> называются </a:t>
            </a:r>
            <a:r>
              <a:rPr lang="ru-RU" sz="3200" i="1" dirty="0" smtClean="0">
                <a:solidFill>
                  <a:srgbClr val="0070C0"/>
                </a:solidFill>
              </a:rPr>
              <a:t>независимыми</a:t>
            </a:r>
            <a:r>
              <a:rPr lang="ru-RU" sz="3200" dirty="0" smtClean="0"/>
              <a:t>, если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9" y="420032"/>
            <a:ext cx="778192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Независимость двух событий (попарная)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591" y="2703741"/>
            <a:ext cx="7781925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Независимость в совокупности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235" y="3586019"/>
            <a:ext cx="189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События </a:t>
            </a:r>
            <a:endParaRPr lang="ru-RU" sz="32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28255"/>
              </p:ext>
            </p:extLst>
          </p:nvPr>
        </p:nvGraphicFramePr>
        <p:xfrm>
          <a:off x="2338387" y="3608668"/>
          <a:ext cx="1787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7" y="3608668"/>
                        <a:ext cx="1787525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07657" y="3592654"/>
            <a:ext cx="789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называются </a:t>
            </a:r>
            <a:r>
              <a:rPr lang="ru-RU" sz="3200" i="1" dirty="0" smtClean="0">
                <a:solidFill>
                  <a:srgbClr val="0070C0"/>
                </a:solidFill>
              </a:rPr>
              <a:t>независимыми в совокупности </a:t>
            </a:r>
            <a:endParaRPr lang="ru-RU" sz="3200" i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3591" y="4136444"/>
            <a:ext cx="11111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если для любого</a:t>
            </a:r>
            <a:r>
              <a:rPr lang="en-US" sz="3200" dirty="0" smtClean="0"/>
              <a:t>                  </a:t>
            </a:r>
            <a:r>
              <a:rPr lang="ru-RU" sz="3200" dirty="0" smtClean="0"/>
              <a:t>и любой последовательности индексов</a:t>
            </a:r>
            <a:r>
              <a:rPr lang="en-US" sz="3200" dirty="0" smtClean="0"/>
              <a:t>             </a:t>
            </a:r>
            <a:r>
              <a:rPr lang="ru-RU" sz="3200" dirty="0" smtClean="0"/>
              <a:t>имеет место равенство   </a:t>
            </a:r>
            <a:endParaRPr lang="ru-RU" sz="3200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30426"/>
              </p:ext>
            </p:extLst>
          </p:nvPr>
        </p:nvGraphicFramePr>
        <p:xfrm>
          <a:off x="3940967" y="4203981"/>
          <a:ext cx="14239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Equation" r:id="rId9" imgW="545760" imgH="177480" progId="Equation.DSMT4">
                  <p:embed/>
                </p:oleObj>
              </mc:Choice>
              <mc:Fallback>
                <p:oleObj name="Equation" r:id="rId9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967" y="4203981"/>
                        <a:ext cx="1423988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71757"/>
              </p:ext>
            </p:extLst>
          </p:nvPr>
        </p:nvGraphicFramePr>
        <p:xfrm>
          <a:off x="2648742" y="4662341"/>
          <a:ext cx="1092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742" y="4662341"/>
                        <a:ext cx="1092200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514128" y="1362074"/>
            <a:ext cx="4276128" cy="5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3176"/>
              </p:ext>
            </p:extLst>
          </p:nvPr>
        </p:nvGraphicFramePr>
        <p:xfrm>
          <a:off x="2997992" y="4199184"/>
          <a:ext cx="5818970" cy="122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3" imgW="1625400" imgH="342720" progId="Equation.DSMT4">
                  <p:embed/>
                </p:oleObj>
              </mc:Choice>
              <mc:Fallback>
                <p:oleObj name="Equation" r:id="rId3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92" y="4199184"/>
                        <a:ext cx="5818970" cy="1228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1999" y="1356459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дана полная группа несовместных событий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Тогда вероятность любого события </a:t>
            </a:r>
            <a:r>
              <a:rPr lang="en-US" sz="3200" i="1" dirty="0" smtClean="0"/>
              <a:t>A</a:t>
            </a:r>
            <a:r>
              <a:rPr lang="ru-RU" sz="3200" dirty="0" smtClean="0"/>
              <a:t> может быть вычислена по формуле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9" y="420032"/>
            <a:ext cx="7781925" cy="646986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Формула полной вероятности</a:t>
            </a:r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15854"/>
              </p:ext>
            </p:extLst>
          </p:nvPr>
        </p:nvGraphicFramePr>
        <p:xfrm>
          <a:off x="9578975" y="1383335"/>
          <a:ext cx="15097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975" y="1383335"/>
                        <a:ext cx="15097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20654"/>
              </p:ext>
            </p:extLst>
          </p:nvPr>
        </p:nvGraphicFramePr>
        <p:xfrm>
          <a:off x="832641" y="2035244"/>
          <a:ext cx="8210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7" imgW="3314520" imgH="241200" progId="Equation.DSMT4">
                  <p:embed/>
                </p:oleObj>
              </mc:Choice>
              <mc:Fallback>
                <p:oleObj name="Equation" r:id="rId7" imgW="331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641" y="2035244"/>
                        <a:ext cx="8210550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вероятностей ФЭН НИУ ВШЭ 2019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2B89-D0B1-4969-AF57-8AD0E0E1B7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2346</Words>
  <Application>Microsoft Office PowerPoint</Application>
  <PresentationFormat>Широкоэкранный</PresentationFormat>
  <Paragraphs>471</Paragraphs>
  <Slides>66</Slides>
  <Notes>1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 Unicode MS</vt:lpstr>
      <vt:lpstr>AR DECODE</vt:lpstr>
      <vt:lpstr>Arial</vt:lpstr>
      <vt:lpstr>Calibri</vt:lpstr>
      <vt:lpstr>Calibri Light</vt:lpstr>
      <vt:lpstr>Cambria Math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Вероятностное пространство           ℱ  </vt:lpstr>
      <vt:lpstr>Вероятностное пространство           ℱ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Kossova_EV</dc:creator>
  <cp:lastModifiedBy>Kossova_EV</cp:lastModifiedBy>
  <cp:revision>274</cp:revision>
  <dcterms:created xsi:type="dcterms:W3CDTF">2019-09-08T14:22:21Z</dcterms:created>
  <dcterms:modified xsi:type="dcterms:W3CDTF">2020-03-19T17:46:57Z</dcterms:modified>
</cp:coreProperties>
</file>