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3" r:id="rId8"/>
    <p:sldId id="264" r:id="rId9"/>
    <p:sldId id="265" r:id="rId10"/>
    <p:sldId id="266" r:id="rId1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AB3BF-C06F-4CC6-8227-A6F742E3FD99}" type="datetimeFigureOut">
              <a:rPr lang="pt-BR" smtClean="0"/>
              <a:pPr/>
              <a:t>12/12/2016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6656C4-E4F5-4ECC-81CD-05B7AC4CAFE3}"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06656C4-E4F5-4ECC-81CD-05B7AC4CAFE3}" type="slidenum">
              <a:rPr lang="pt-BR" smtClean="0"/>
              <a:pPr/>
              <a:t>6</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F2AFBC3A-A948-4A42-8B20-47BC0EA091C6}" type="datetimeFigureOut">
              <a:rPr lang="pt-BR" smtClean="0"/>
              <a:pPr/>
              <a:t>12/12/2016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1AEFE4A-6806-47AC-BB58-951BCE19032D}"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2AFBC3A-A948-4A42-8B20-47BC0EA091C6}" type="datetimeFigureOut">
              <a:rPr lang="pt-BR" smtClean="0"/>
              <a:pPr/>
              <a:t>12/12/2016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1AEFE4A-6806-47AC-BB58-951BCE19032D}"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2AFBC3A-A948-4A42-8B20-47BC0EA091C6}" type="datetimeFigureOut">
              <a:rPr lang="pt-BR" smtClean="0"/>
              <a:pPr/>
              <a:t>12/12/2016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1AEFE4A-6806-47AC-BB58-951BCE19032D}"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2AFBC3A-A948-4A42-8B20-47BC0EA091C6}" type="datetimeFigureOut">
              <a:rPr lang="pt-BR" smtClean="0"/>
              <a:pPr/>
              <a:t>12/12/2016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1AEFE4A-6806-47AC-BB58-951BCE19032D}"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F2AFBC3A-A948-4A42-8B20-47BC0EA091C6}" type="datetimeFigureOut">
              <a:rPr lang="pt-BR" smtClean="0"/>
              <a:pPr/>
              <a:t>12/12/2016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1AEFE4A-6806-47AC-BB58-951BCE19032D}"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F2AFBC3A-A948-4A42-8B20-47BC0EA091C6}" type="datetimeFigureOut">
              <a:rPr lang="pt-BR" smtClean="0"/>
              <a:pPr/>
              <a:t>12/12/2016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1AEFE4A-6806-47AC-BB58-951BCE19032D}"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F2AFBC3A-A948-4A42-8B20-47BC0EA091C6}" type="datetimeFigureOut">
              <a:rPr lang="pt-BR" smtClean="0"/>
              <a:pPr/>
              <a:t>12/12/2016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91AEFE4A-6806-47AC-BB58-951BCE19032D}"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F2AFBC3A-A948-4A42-8B20-47BC0EA091C6}" type="datetimeFigureOut">
              <a:rPr lang="pt-BR" smtClean="0"/>
              <a:pPr/>
              <a:t>12/12/2016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91AEFE4A-6806-47AC-BB58-951BCE19032D}"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2AFBC3A-A948-4A42-8B20-47BC0EA091C6}" type="datetimeFigureOut">
              <a:rPr lang="pt-BR" smtClean="0"/>
              <a:pPr/>
              <a:t>12/12/2016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91AEFE4A-6806-47AC-BB58-951BCE19032D}"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F2AFBC3A-A948-4A42-8B20-47BC0EA091C6}" type="datetimeFigureOut">
              <a:rPr lang="pt-BR" smtClean="0"/>
              <a:pPr/>
              <a:t>12/12/2016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1AEFE4A-6806-47AC-BB58-951BCE19032D}"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F2AFBC3A-A948-4A42-8B20-47BC0EA091C6}" type="datetimeFigureOut">
              <a:rPr lang="pt-BR" smtClean="0"/>
              <a:pPr/>
              <a:t>12/12/2016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1AEFE4A-6806-47AC-BB58-951BCE19032D}"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FBC3A-A948-4A42-8B20-47BC0EA091C6}" type="datetimeFigureOut">
              <a:rPr lang="pt-BR" smtClean="0"/>
              <a:pPr/>
              <a:t>12/12/2016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AEFE4A-6806-47AC-BB58-951BCE19032D}"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hiro.apache.org/" TargetMode="External"/><Relationship Id="rId2" Type="http://schemas.openxmlformats.org/officeDocument/2006/relationships/hyperlink" Target="http://www.linhadecodigo.com.br/artigo/3343/como-documentar-a-arquitetura-de-software.aspx" TargetMode="External"/><Relationship Id="rId1" Type="http://schemas.openxmlformats.org/officeDocument/2006/relationships/slideLayout" Target="../slideLayouts/slideLayout2.xml"/><Relationship Id="rId5" Type="http://schemas.openxmlformats.org/officeDocument/2006/relationships/hyperlink" Target="https://translate.google.com.br/translate?hl=pt-BR&amp;sl=en&amp;u=https://help.sap.com/saphelp_nw70/helpdata/en/84/54953fc405330ee10000000a114084/content.htm&amp;prev=search" TargetMode="External"/><Relationship Id="rId4" Type="http://schemas.openxmlformats.org/officeDocument/2006/relationships/hyperlink" Target="https://pt.wikipedia.org/wiki/Extract,_transform,_loa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Trabalho de Arquitetura de Software</a:t>
            </a:r>
            <a:endParaRPr lang="pt-BR" dirty="0"/>
          </a:p>
        </p:txBody>
      </p:sp>
      <p:sp>
        <p:nvSpPr>
          <p:cNvPr id="3" name="Subtítulo 2"/>
          <p:cNvSpPr>
            <a:spLocks noGrp="1"/>
          </p:cNvSpPr>
          <p:nvPr>
            <p:ph type="subTitle" idx="1"/>
          </p:nvPr>
        </p:nvSpPr>
        <p:spPr/>
        <p:txBody>
          <a:bodyPr>
            <a:normAutofit fontScale="85000" lnSpcReduction="20000"/>
          </a:bodyPr>
          <a:lstStyle/>
          <a:p>
            <a:r>
              <a:rPr lang="pt-BR" dirty="0" smtClean="0"/>
              <a:t>Grupo: Denise Cruz</a:t>
            </a:r>
          </a:p>
          <a:p>
            <a:r>
              <a:rPr lang="pt-BR" dirty="0" smtClean="0"/>
              <a:t>André</a:t>
            </a:r>
          </a:p>
          <a:p>
            <a:r>
              <a:rPr lang="pt-BR" dirty="0" smtClean="0"/>
              <a:t>Cristiane</a:t>
            </a:r>
          </a:p>
          <a:p>
            <a:r>
              <a:rPr lang="pt-BR" dirty="0" err="1" smtClean="0"/>
              <a:t>Starley</a:t>
            </a:r>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14290"/>
            <a:ext cx="8229600" cy="857256"/>
          </a:xfrm>
        </p:spPr>
        <p:txBody>
          <a:bodyPr/>
          <a:lstStyle/>
          <a:p>
            <a:r>
              <a:rPr lang="pt-BR" dirty="0" smtClean="0"/>
              <a:t>Referências</a:t>
            </a:r>
            <a:endParaRPr lang="pt-BR" dirty="0"/>
          </a:p>
        </p:txBody>
      </p:sp>
      <p:sp>
        <p:nvSpPr>
          <p:cNvPr id="3" name="Espaço Reservado para Conteúdo 2"/>
          <p:cNvSpPr>
            <a:spLocks noGrp="1"/>
          </p:cNvSpPr>
          <p:nvPr>
            <p:ph idx="1"/>
          </p:nvPr>
        </p:nvSpPr>
        <p:spPr>
          <a:xfrm>
            <a:off x="285720" y="1357298"/>
            <a:ext cx="8572560" cy="4768865"/>
          </a:xfrm>
        </p:spPr>
        <p:txBody>
          <a:bodyPr>
            <a:normAutofit/>
          </a:bodyPr>
          <a:lstStyle/>
          <a:p>
            <a:r>
              <a:rPr lang="pt-BR" sz="2000" i="1" dirty="0" smtClean="0"/>
              <a:t> </a:t>
            </a:r>
            <a:endParaRPr lang="pt-BR" sz="2000" dirty="0" smtClean="0"/>
          </a:p>
          <a:p>
            <a:r>
              <a:rPr lang="pt-BR" sz="2000" i="1" u="sng" dirty="0" smtClean="0">
                <a:hlinkClick r:id="rId2"/>
              </a:rPr>
              <a:t>http://www.linhadecodigo.com.br/artigo/3343/como-documentar-a-arquitetura-de-software.</a:t>
            </a:r>
            <a:r>
              <a:rPr lang="pt-BR" sz="2000" i="1" u="sng" dirty="0" err="1" smtClean="0">
                <a:hlinkClick r:id="rId2"/>
              </a:rPr>
              <a:t>aspx</a:t>
            </a:r>
            <a:endParaRPr lang="pt-BR" sz="2000" dirty="0" smtClean="0"/>
          </a:p>
          <a:p>
            <a:r>
              <a:rPr lang="pt-BR" sz="2000" dirty="0" smtClean="0">
                <a:hlinkClick r:id="rId3"/>
              </a:rPr>
              <a:t>https://shiro.apache.org</a:t>
            </a:r>
            <a:r>
              <a:rPr lang="pt-BR" sz="2000" dirty="0" smtClean="0">
                <a:hlinkClick r:id="rId3"/>
              </a:rPr>
              <a:t>/</a:t>
            </a:r>
            <a:endParaRPr lang="pt-BR" sz="2000" dirty="0" smtClean="0"/>
          </a:p>
          <a:p>
            <a:r>
              <a:rPr lang="pt-BR" sz="2000" dirty="0" smtClean="0">
                <a:hlinkClick r:id="rId4"/>
              </a:rPr>
              <a:t>https://pt.wikipedia.org/wiki/Extract,_transform,_</a:t>
            </a:r>
            <a:r>
              <a:rPr lang="pt-BR" sz="2000" dirty="0" smtClean="0">
                <a:hlinkClick r:id="rId4"/>
              </a:rPr>
              <a:t>load</a:t>
            </a:r>
            <a:endParaRPr lang="pt-BR" sz="2000" dirty="0" smtClean="0"/>
          </a:p>
          <a:p>
            <a:r>
              <a:rPr lang="pt-BR" sz="2000" dirty="0" smtClean="0">
                <a:hlinkClick r:id="rId5"/>
              </a:rPr>
              <a:t>https://</a:t>
            </a:r>
            <a:r>
              <a:rPr lang="pt-BR" sz="2000" dirty="0" smtClean="0">
                <a:hlinkClick r:id="rId5"/>
              </a:rPr>
              <a:t>help.sap.com/saphelp_nw70/helpdata/en/84/54953fc405330ee10000000a114084/content.htm</a:t>
            </a:r>
          </a:p>
          <a:p>
            <a:r>
              <a:rPr lang="pt-BR" sz="2000" dirty="0" smtClean="0">
                <a:hlinkClick r:id="rId5"/>
              </a:rPr>
              <a:t>https://en.wikipedia.org/wiki/BusinessObjects_Data_Integrator</a:t>
            </a:r>
            <a:br>
              <a:rPr lang="pt-BR" sz="2000" dirty="0" smtClean="0">
                <a:hlinkClick r:id="rId5"/>
              </a:rPr>
            </a:br>
            <a:endParaRPr lang="pt-BR" sz="2000" dirty="0" smtClean="0"/>
          </a:p>
          <a:p>
            <a:endParaRPr lang="pt-BR" sz="2000" dirty="0" smtClean="0"/>
          </a:p>
          <a:p>
            <a:endParaRPr lang="pt-B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Cenário 03</a:t>
            </a:r>
            <a:endParaRPr lang="pt-BR" dirty="0"/>
          </a:p>
        </p:txBody>
      </p:sp>
      <p:sp>
        <p:nvSpPr>
          <p:cNvPr id="3" name="Espaço Reservado para Conteúdo 2"/>
          <p:cNvSpPr>
            <a:spLocks noGrp="1"/>
          </p:cNvSpPr>
          <p:nvPr>
            <p:ph idx="1"/>
          </p:nvPr>
        </p:nvSpPr>
        <p:spPr>
          <a:xfrm>
            <a:off x="457200" y="1285860"/>
            <a:ext cx="8229600" cy="4840303"/>
          </a:xfrm>
        </p:spPr>
        <p:txBody>
          <a:bodyPr>
            <a:normAutofit fontScale="85000" lnSpcReduction="20000"/>
          </a:bodyPr>
          <a:lstStyle/>
          <a:p>
            <a:r>
              <a:rPr lang="pt-BR" sz="3300" dirty="0"/>
              <a:t>Integração entre sistemas legados, SAP e catraca de acesso às dependências.</a:t>
            </a:r>
          </a:p>
          <a:p>
            <a:pPr>
              <a:buNone/>
            </a:pPr>
            <a:r>
              <a:rPr lang="pt-BR" sz="3300" dirty="0" smtClean="0"/>
              <a:t>    A </a:t>
            </a:r>
            <a:r>
              <a:rPr lang="pt-BR" sz="3300" dirty="0"/>
              <a:t>distribuidora DS12 utiliza há um bom tempo o sistema SAP R3, ERP desenvolvido por equipe da própria empresa e recentemente contratou um sistema de controle de acesso com catracas da empresa CTR34. Deseja-se integrar os dados do ERP, SAP e do controle de acesso de tal modo que a habilitação de novos funcionários no controle de acesso ocorra de forma automática e que os dados financeiros da folha (módulo do ERP) consigam ser devidamente processados pelo módulo financeiro do SAP.</a:t>
            </a:r>
          </a:p>
          <a:p>
            <a:endParaRPr 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939784"/>
          </a:xfrm>
        </p:spPr>
        <p:txBody>
          <a:bodyPr/>
          <a:lstStyle/>
          <a:p>
            <a:r>
              <a:rPr lang="pt-BR" dirty="0" smtClean="0"/>
              <a:t>Visão de Requisitos</a:t>
            </a:r>
            <a:endParaRPr lang="pt-BR" dirty="0"/>
          </a:p>
        </p:txBody>
      </p:sp>
      <p:graphicFrame>
        <p:nvGraphicFramePr>
          <p:cNvPr id="4" name="Espaço Reservado para Conteúdo 3"/>
          <p:cNvGraphicFramePr>
            <a:graphicFrameLocks noGrp="1"/>
          </p:cNvGraphicFramePr>
          <p:nvPr>
            <p:ph idx="1"/>
          </p:nvPr>
        </p:nvGraphicFramePr>
        <p:xfrm>
          <a:off x="457200" y="1357299"/>
          <a:ext cx="8229600" cy="5072096"/>
        </p:xfrm>
        <a:graphic>
          <a:graphicData uri="http://schemas.openxmlformats.org/drawingml/2006/table">
            <a:tbl>
              <a:tblPr firstRow="1" bandRow="1">
                <a:tableStyleId>{5C22544A-7EE6-4342-B048-85BDC9FD1C3A}</a:tableStyleId>
              </a:tblPr>
              <a:tblGrid>
                <a:gridCol w="4114800"/>
                <a:gridCol w="4114800"/>
              </a:tblGrid>
              <a:tr h="371610">
                <a:tc>
                  <a:txBody>
                    <a:bodyPr/>
                    <a:lstStyle/>
                    <a:p>
                      <a:r>
                        <a:rPr lang="pt-BR" dirty="0" smtClean="0"/>
                        <a:t>Identificador: RA001</a:t>
                      </a:r>
                      <a:endParaRPr lang="pt-BR" dirty="0"/>
                    </a:p>
                  </a:txBody>
                  <a:tcPr/>
                </a:tc>
                <a:tc>
                  <a:txBody>
                    <a:bodyPr/>
                    <a:lstStyle/>
                    <a:p>
                      <a:r>
                        <a:rPr lang="pt-BR" dirty="0" smtClean="0"/>
                        <a:t>Categoria: Segurança</a:t>
                      </a:r>
                      <a:endParaRPr lang="pt-BR" dirty="0"/>
                    </a:p>
                  </a:txBody>
                  <a:tcPr/>
                </a:tc>
              </a:tr>
              <a:tr h="745125">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Nome: :</a:t>
                      </a:r>
                      <a:r>
                        <a:rPr lang="pt-BR" baseline="0" dirty="0" smtClean="0"/>
                        <a:t> </a:t>
                      </a:r>
                      <a:r>
                        <a:rPr lang="pt-BR" sz="1800" b="0" i="0" kern="1200" dirty="0" smtClean="0">
                          <a:solidFill>
                            <a:schemeClr val="dk1"/>
                          </a:solidFill>
                          <a:latin typeface="+mn-lt"/>
                          <a:ea typeface="+mn-ea"/>
                          <a:cs typeface="+mn-cs"/>
                        </a:rPr>
                        <a:t>Autenticação, Autorização, Criptografia e gerenciamento de sessão do usuário.</a:t>
                      </a:r>
                      <a:endParaRPr lang="pt-BR" dirty="0"/>
                    </a:p>
                  </a:txBody>
                  <a:tcPr/>
                </a:tc>
                <a:tc hMerge="1">
                  <a:txBody>
                    <a:bodyPr/>
                    <a:lstStyle/>
                    <a:p>
                      <a:endParaRPr lang="pt-BR" dirty="0"/>
                    </a:p>
                  </a:txBody>
                  <a:tcPr/>
                </a:tc>
              </a:tr>
              <a:tr h="371610">
                <a:tc>
                  <a:txBody>
                    <a:bodyPr/>
                    <a:lstStyle/>
                    <a:p>
                      <a:r>
                        <a:rPr lang="pt-BR" dirty="0" smtClean="0"/>
                        <a:t>Data</a:t>
                      </a:r>
                      <a:r>
                        <a:rPr lang="pt-BR" baseline="0" dirty="0" smtClean="0"/>
                        <a:t> Criação: 25/11/2016</a:t>
                      </a:r>
                      <a:endParaRPr lang="pt-BR" dirty="0"/>
                    </a:p>
                  </a:txBody>
                  <a:tcPr/>
                </a:tc>
                <a:tc>
                  <a:txBody>
                    <a:bodyPr/>
                    <a:lstStyle/>
                    <a:p>
                      <a:r>
                        <a:rPr lang="pt-BR" dirty="0" smtClean="0"/>
                        <a:t>Autor: Grupo de Trabalho Alfa</a:t>
                      </a:r>
                      <a:endParaRPr lang="pt-BR" dirty="0"/>
                    </a:p>
                  </a:txBody>
                  <a:tcPr/>
                </a:tc>
              </a:tr>
              <a:tr h="371610">
                <a:tc>
                  <a:txBody>
                    <a:bodyPr/>
                    <a:lstStyle/>
                    <a:p>
                      <a:r>
                        <a:rPr lang="pt-BR" dirty="0" smtClean="0"/>
                        <a:t>Última</a:t>
                      </a:r>
                      <a:r>
                        <a:rPr lang="pt-BR" baseline="0" dirty="0" smtClean="0"/>
                        <a:t> Alteração: 05/12/2016</a:t>
                      </a:r>
                      <a:endParaRPr lang="pt-BR" dirty="0"/>
                    </a:p>
                  </a:txBody>
                  <a:tcPr/>
                </a:tc>
                <a:tc>
                  <a:txBody>
                    <a:bodyPr/>
                    <a:lstStyle/>
                    <a:p>
                      <a:r>
                        <a:rPr lang="pt-BR" dirty="0" smtClean="0"/>
                        <a:t>Autor: Grupo</a:t>
                      </a:r>
                      <a:r>
                        <a:rPr lang="pt-BR" baseline="0" dirty="0" smtClean="0"/>
                        <a:t> de Trabalho Alfa</a:t>
                      </a:r>
                      <a:endParaRPr lang="pt-BR" dirty="0"/>
                    </a:p>
                  </a:txBody>
                  <a:tcPr/>
                </a:tc>
              </a:tr>
              <a:tr h="371610">
                <a:tc>
                  <a:txBody>
                    <a:bodyPr/>
                    <a:lstStyle/>
                    <a:p>
                      <a:r>
                        <a:rPr lang="pt-BR" dirty="0" smtClean="0"/>
                        <a:t>Versão: 0.1</a:t>
                      </a:r>
                      <a:endParaRPr lang="pt-BR" dirty="0"/>
                    </a:p>
                  </a:txBody>
                  <a:tcPr/>
                </a:tc>
                <a:tc>
                  <a:txBody>
                    <a:bodyPr/>
                    <a:lstStyle/>
                    <a:p>
                      <a:r>
                        <a:rPr lang="pt-BR" dirty="0" smtClean="0"/>
                        <a:t>Prioridade: Alta</a:t>
                      </a:r>
                      <a:endParaRPr lang="pt-BR" dirty="0"/>
                    </a:p>
                  </a:txBody>
                  <a:tcPr/>
                </a:tc>
              </a:tr>
              <a:tr h="2840531">
                <a:tc gridSpan="2">
                  <a:txBody>
                    <a:bodyPr/>
                    <a:lstStyle/>
                    <a:p>
                      <a:r>
                        <a:rPr lang="pt-BR" dirty="0" smtClean="0"/>
                        <a:t>Descrição:   Utilização do </a:t>
                      </a:r>
                      <a:r>
                        <a:rPr lang="pt-BR" sz="1800" b="0" i="0" kern="1200" dirty="0" smtClean="0">
                          <a:solidFill>
                            <a:schemeClr val="dk1"/>
                          </a:solidFill>
                          <a:latin typeface="+mn-lt"/>
                          <a:ea typeface="+mn-ea"/>
                          <a:cs typeface="+mn-cs"/>
                        </a:rPr>
                        <a:t>Apache </a:t>
                      </a:r>
                      <a:r>
                        <a:rPr lang="pt-BR" sz="1800" b="0" i="0" kern="1200" dirty="0" err="1" smtClean="0">
                          <a:solidFill>
                            <a:schemeClr val="dk1"/>
                          </a:solidFill>
                          <a:latin typeface="+mn-lt"/>
                          <a:ea typeface="+mn-ea"/>
                          <a:cs typeface="+mn-cs"/>
                        </a:rPr>
                        <a:t>Shiro</a:t>
                      </a:r>
                      <a:r>
                        <a:rPr lang="pt-BR" sz="1800" b="0" i="0" kern="1200" dirty="0" smtClean="0">
                          <a:solidFill>
                            <a:schemeClr val="dk1"/>
                          </a:solidFill>
                          <a:latin typeface="+mn-lt"/>
                          <a:ea typeface="+mn-ea"/>
                          <a:cs typeface="+mn-cs"/>
                        </a:rPr>
                        <a:t> (inicialmente chamado </a:t>
                      </a:r>
                      <a:r>
                        <a:rPr lang="pt-BR" sz="1800" b="0" i="0" kern="1200" dirty="0" err="1" smtClean="0">
                          <a:solidFill>
                            <a:schemeClr val="dk1"/>
                          </a:solidFill>
                          <a:latin typeface="+mn-lt"/>
                          <a:ea typeface="+mn-ea"/>
                          <a:cs typeface="+mn-cs"/>
                        </a:rPr>
                        <a:t>JSecurity</a:t>
                      </a:r>
                      <a:r>
                        <a:rPr lang="pt-BR" sz="1800" b="0" i="0" kern="1200" dirty="0" smtClean="0">
                          <a:solidFill>
                            <a:schemeClr val="dk1"/>
                          </a:solidFill>
                          <a:latin typeface="+mn-lt"/>
                          <a:ea typeface="+mn-ea"/>
                          <a:cs typeface="+mn-cs"/>
                        </a:rPr>
                        <a:t>), framework de segurança para aplicações Java</a:t>
                      </a:r>
                      <a:r>
                        <a:rPr lang="pt-BR" sz="1800" b="0" i="0" kern="1200" baseline="0" dirty="0" smtClean="0">
                          <a:solidFill>
                            <a:schemeClr val="dk1"/>
                          </a:solidFill>
                          <a:latin typeface="+mn-lt"/>
                          <a:ea typeface="+mn-ea"/>
                          <a:cs typeface="+mn-cs"/>
                        </a:rPr>
                        <a:t> utilizado no servidor de </a:t>
                      </a:r>
                      <a:r>
                        <a:rPr lang="pt-BR" sz="1800" b="0" i="0" kern="1200" baseline="0" smtClean="0">
                          <a:solidFill>
                            <a:schemeClr val="dk1"/>
                          </a:solidFill>
                          <a:latin typeface="+mn-lt"/>
                          <a:ea typeface="+mn-ea"/>
                          <a:cs typeface="+mn-cs"/>
                        </a:rPr>
                        <a:t>aplicação web.</a:t>
                      </a:r>
                      <a:endParaRPr lang="pt-BR" sz="1800" b="0" i="0" kern="1200" dirty="0" smtClean="0">
                        <a:solidFill>
                          <a:schemeClr val="dk1"/>
                        </a:solidFill>
                        <a:latin typeface="+mn-lt"/>
                        <a:ea typeface="+mn-ea"/>
                        <a:cs typeface="+mn-cs"/>
                      </a:endParaRPr>
                    </a:p>
                    <a:p>
                      <a:r>
                        <a:rPr lang="pt-BR" sz="1800" b="0" i="0" kern="1200" dirty="0" smtClean="0">
                          <a:solidFill>
                            <a:schemeClr val="dk1"/>
                          </a:solidFill>
                          <a:latin typeface="+mn-lt"/>
                          <a:ea typeface="+mn-ea"/>
                          <a:cs typeface="+mn-cs"/>
                        </a:rPr>
                        <a:t>Processos de Autenticação existe um suporte à </a:t>
                      </a:r>
                      <a:r>
                        <a:rPr lang="pt-BR" sz="1800" b="0" i="0" kern="1200" dirty="0" err="1" smtClean="0">
                          <a:solidFill>
                            <a:schemeClr val="dk1"/>
                          </a:solidFill>
                          <a:latin typeface="+mn-lt"/>
                          <a:ea typeface="+mn-ea"/>
                          <a:cs typeface="+mn-cs"/>
                        </a:rPr>
                        <a:t>logins</a:t>
                      </a:r>
                      <a:r>
                        <a:rPr lang="pt-BR" sz="1800" b="0" i="0" kern="1200" dirty="0" smtClean="0">
                          <a:solidFill>
                            <a:schemeClr val="dk1"/>
                          </a:solidFill>
                          <a:latin typeface="+mn-lt"/>
                          <a:ea typeface="+mn-ea"/>
                          <a:cs typeface="+mn-cs"/>
                        </a:rPr>
                        <a:t> em uma ou mais fontes de dados "</a:t>
                      </a:r>
                      <a:r>
                        <a:rPr lang="pt-BR" sz="1800" b="0" i="0" kern="1200" dirty="0" err="1" smtClean="0">
                          <a:solidFill>
                            <a:schemeClr val="dk1"/>
                          </a:solidFill>
                          <a:latin typeface="+mn-lt"/>
                          <a:ea typeface="+mn-ea"/>
                          <a:cs typeface="+mn-cs"/>
                        </a:rPr>
                        <a:t>pluggable</a:t>
                      </a:r>
                      <a:r>
                        <a:rPr lang="pt-BR" sz="1800" b="0" i="0" kern="1200" dirty="0" smtClean="0">
                          <a:solidFill>
                            <a:schemeClr val="dk1"/>
                          </a:solidFill>
                          <a:latin typeface="+mn-lt"/>
                          <a:ea typeface="+mn-ea"/>
                          <a:cs typeface="+mn-cs"/>
                        </a:rPr>
                        <a:t>" como LDAP, conectores JDBC, </a:t>
                      </a:r>
                      <a:r>
                        <a:rPr lang="pt-BR" sz="1800" b="0" i="0" kern="1200" dirty="0" err="1" smtClean="0">
                          <a:solidFill>
                            <a:schemeClr val="dk1"/>
                          </a:solidFill>
                          <a:latin typeface="+mn-lt"/>
                          <a:ea typeface="+mn-ea"/>
                          <a:cs typeface="+mn-cs"/>
                        </a:rPr>
                        <a:t>ActiveDirectory</a:t>
                      </a:r>
                      <a:r>
                        <a:rPr lang="pt-BR" sz="1800" b="0" i="0" kern="1200" dirty="0" smtClean="0">
                          <a:solidFill>
                            <a:schemeClr val="dk1"/>
                          </a:solidFill>
                          <a:latin typeface="+mn-lt"/>
                          <a:ea typeface="+mn-ea"/>
                          <a:cs typeface="+mn-cs"/>
                        </a:rPr>
                        <a:t>, entre outros; </a:t>
                      </a:r>
                      <a:r>
                        <a:rPr lang="pt-BR" dirty="0" smtClean="0"/>
                        <a:t/>
                      </a:r>
                      <a:br>
                        <a:rPr lang="pt-BR" dirty="0" smtClean="0"/>
                      </a:br>
                      <a:r>
                        <a:rPr lang="pt-BR" dirty="0" smtClean="0"/>
                        <a:t>Na</a:t>
                      </a:r>
                      <a:r>
                        <a:rPr lang="pt-BR" sz="1800" b="0" i="0" kern="1200" dirty="0" smtClean="0">
                          <a:solidFill>
                            <a:schemeClr val="dk1"/>
                          </a:solidFill>
                          <a:latin typeface="+mn-lt"/>
                          <a:ea typeface="+mn-ea"/>
                          <a:cs typeface="+mn-cs"/>
                        </a:rPr>
                        <a:t> Criptografia, há um aumento na segurança de dados com as </a:t>
                      </a:r>
                      <a:r>
                        <a:rPr lang="pt-BR" sz="1800" b="0" i="0" kern="1200" dirty="0" err="1" smtClean="0">
                          <a:solidFill>
                            <a:schemeClr val="dk1"/>
                          </a:solidFill>
                          <a:latin typeface="+mn-lt"/>
                          <a:ea typeface="+mn-ea"/>
                          <a:cs typeface="+mn-cs"/>
                        </a:rPr>
                        <a:t>APIs</a:t>
                      </a:r>
                      <a:r>
                        <a:rPr lang="pt-BR" sz="1800" b="0" i="0" kern="1200" dirty="0" smtClean="0">
                          <a:solidFill>
                            <a:schemeClr val="dk1"/>
                          </a:solidFill>
                          <a:latin typeface="+mn-lt"/>
                          <a:ea typeface="+mn-ea"/>
                          <a:cs typeface="+mn-cs"/>
                        </a:rPr>
                        <a:t> de criptografia, maior disponibilidade, dando-lhes poder e simplicidade, além do que o Java oferece por padrão. No gerenciamento de sessão, elas são utilizadas de forma facilitada em qualquer ambiente, mesmo fora da web ou em recipientes EJB. Também estão incluídas sessões de cluster em aplicações em grande escala.</a:t>
                      </a:r>
                      <a:r>
                        <a:rPr lang="pt-BR" dirty="0" smtClean="0"/>
                        <a:t/>
                      </a:r>
                      <a:br>
                        <a:rPr lang="pt-BR" dirty="0" smtClean="0"/>
                      </a:br>
                      <a:endParaRPr lang="pt-BR" dirty="0"/>
                    </a:p>
                  </a:txBody>
                  <a:tcPr/>
                </a:tc>
                <a:tc hMerge="1">
                  <a:txBody>
                    <a:bodyPr/>
                    <a:lstStyle/>
                    <a:p>
                      <a:endParaRPr lang="pt-BR"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939784"/>
          </a:xfrm>
        </p:spPr>
        <p:txBody>
          <a:bodyPr/>
          <a:lstStyle/>
          <a:p>
            <a:r>
              <a:rPr lang="pt-BR" dirty="0" smtClean="0"/>
              <a:t>Visão de Requisitos</a:t>
            </a:r>
            <a:endParaRPr lang="pt-BR" dirty="0"/>
          </a:p>
        </p:txBody>
      </p:sp>
      <p:graphicFrame>
        <p:nvGraphicFramePr>
          <p:cNvPr id="4" name="Espaço Reservado para Conteúdo 3"/>
          <p:cNvGraphicFramePr>
            <a:graphicFrameLocks noGrp="1"/>
          </p:cNvGraphicFramePr>
          <p:nvPr>
            <p:ph idx="1"/>
          </p:nvPr>
        </p:nvGraphicFramePr>
        <p:xfrm>
          <a:off x="457200" y="1357299"/>
          <a:ext cx="8229600" cy="5072096"/>
        </p:xfrm>
        <a:graphic>
          <a:graphicData uri="http://schemas.openxmlformats.org/drawingml/2006/table">
            <a:tbl>
              <a:tblPr firstRow="1" bandRow="1">
                <a:tableStyleId>{5C22544A-7EE6-4342-B048-85BDC9FD1C3A}</a:tableStyleId>
              </a:tblPr>
              <a:tblGrid>
                <a:gridCol w="4114800"/>
                <a:gridCol w="4114800"/>
              </a:tblGrid>
              <a:tr h="371610">
                <a:tc>
                  <a:txBody>
                    <a:bodyPr/>
                    <a:lstStyle/>
                    <a:p>
                      <a:r>
                        <a:rPr lang="pt-BR" dirty="0" smtClean="0"/>
                        <a:t>Identificador: RA002</a:t>
                      </a:r>
                      <a:endParaRPr lang="pt-BR" dirty="0"/>
                    </a:p>
                  </a:txBody>
                  <a:tcPr/>
                </a:tc>
                <a:tc>
                  <a:txBody>
                    <a:bodyPr/>
                    <a:lstStyle/>
                    <a:p>
                      <a:r>
                        <a:rPr lang="pt-BR" dirty="0" smtClean="0"/>
                        <a:t>Categoria:  Implementação</a:t>
                      </a:r>
                      <a:endParaRPr lang="pt-BR" dirty="0"/>
                    </a:p>
                  </a:txBody>
                  <a:tcPr/>
                </a:tc>
              </a:tr>
              <a:tr h="745125">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Nome: :</a:t>
                      </a:r>
                      <a:r>
                        <a:rPr lang="pt-BR" baseline="0" dirty="0" smtClean="0"/>
                        <a:t> Integração entre</a:t>
                      </a:r>
                      <a:r>
                        <a:rPr lang="pt-BR" sz="1800" dirty="0" smtClean="0"/>
                        <a:t> os dados do ERP,</a:t>
                      </a:r>
                      <a:r>
                        <a:rPr lang="pt-BR" sz="1800" baseline="0" dirty="0" smtClean="0"/>
                        <a:t> SAP</a:t>
                      </a:r>
                      <a:r>
                        <a:rPr lang="pt-BR" sz="1800" dirty="0" smtClean="0"/>
                        <a:t> e Controle de Acesso.</a:t>
                      </a:r>
                      <a:endParaRPr lang="pt-BR" dirty="0"/>
                    </a:p>
                  </a:txBody>
                  <a:tcPr/>
                </a:tc>
                <a:tc hMerge="1">
                  <a:txBody>
                    <a:bodyPr/>
                    <a:lstStyle/>
                    <a:p>
                      <a:endParaRPr lang="pt-BR" dirty="0"/>
                    </a:p>
                  </a:txBody>
                  <a:tcPr/>
                </a:tc>
              </a:tr>
              <a:tr h="371610">
                <a:tc>
                  <a:txBody>
                    <a:bodyPr/>
                    <a:lstStyle/>
                    <a:p>
                      <a:r>
                        <a:rPr lang="pt-BR" dirty="0" smtClean="0"/>
                        <a:t>Data</a:t>
                      </a:r>
                      <a:r>
                        <a:rPr lang="pt-BR" baseline="0" dirty="0" smtClean="0"/>
                        <a:t> Criação: 25/11/2016</a:t>
                      </a:r>
                      <a:endParaRPr lang="pt-BR" dirty="0"/>
                    </a:p>
                  </a:txBody>
                  <a:tcPr/>
                </a:tc>
                <a:tc>
                  <a:txBody>
                    <a:bodyPr/>
                    <a:lstStyle/>
                    <a:p>
                      <a:r>
                        <a:rPr lang="pt-BR" dirty="0" smtClean="0"/>
                        <a:t>Autor: Grupo de Trabalho Alfa</a:t>
                      </a:r>
                      <a:endParaRPr lang="pt-BR" dirty="0"/>
                    </a:p>
                  </a:txBody>
                  <a:tcPr/>
                </a:tc>
              </a:tr>
              <a:tr h="371610">
                <a:tc>
                  <a:txBody>
                    <a:bodyPr/>
                    <a:lstStyle/>
                    <a:p>
                      <a:r>
                        <a:rPr lang="pt-BR" dirty="0" smtClean="0"/>
                        <a:t>Última</a:t>
                      </a:r>
                      <a:r>
                        <a:rPr lang="pt-BR" baseline="0" dirty="0" smtClean="0"/>
                        <a:t> Alteração: 05/12/2016</a:t>
                      </a:r>
                      <a:endParaRPr lang="pt-BR" dirty="0"/>
                    </a:p>
                  </a:txBody>
                  <a:tcPr/>
                </a:tc>
                <a:tc>
                  <a:txBody>
                    <a:bodyPr/>
                    <a:lstStyle/>
                    <a:p>
                      <a:r>
                        <a:rPr lang="pt-BR" dirty="0" smtClean="0"/>
                        <a:t>Autor: Grupo</a:t>
                      </a:r>
                      <a:r>
                        <a:rPr lang="pt-BR" baseline="0" dirty="0" smtClean="0"/>
                        <a:t> de Trabalho Alfa</a:t>
                      </a:r>
                      <a:endParaRPr lang="pt-BR" dirty="0"/>
                    </a:p>
                  </a:txBody>
                  <a:tcPr/>
                </a:tc>
              </a:tr>
              <a:tr h="371610">
                <a:tc>
                  <a:txBody>
                    <a:bodyPr/>
                    <a:lstStyle/>
                    <a:p>
                      <a:r>
                        <a:rPr lang="pt-BR" dirty="0" smtClean="0"/>
                        <a:t>Versão: 0.1</a:t>
                      </a:r>
                      <a:endParaRPr lang="pt-BR" dirty="0"/>
                    </a:p>
                  </a:txBody>
                  <a:tcPr/>
                </a:tc>
                <a:tc>
                  <a:txBody>
                    <a:bodyPr/>
                    <a:lstStyle/>
                    <a:p>
                      <a:r>
                        <a:rPr lang="pt-BR" dirty="0" smtClean="0"/>
                        <a:t>Prioridade: Alta</a:t>
                      </a:r>
                      <a:endParaRPr lang="pt-BR" dirty="0"/>
                    </a:p>
                  </a:txBody>
                  <a:tcPr/>
                </a:tc>
              </a:tr>
              <a:tr h="2840531">
                <a:tc gridSpan="2">
                  <a:txBody>
                    <a:bodyPr/>
                    <a:lstStyle/>
                    <a:p>
                      <a:r>
                        <a:rPr lang="pt-BR" dirty="0" smtClean="0"/>
                        <a:t>Descrição:   A integração </a:t>
                      </a:r>
                      <a:r>
                        <a:rPr lang="pt-BR" baseline="0" dirty="0" smtClean="0"/>
                        <a:t> poderá ser realizada de duas formas, via Web </a:t>
                      </a:r>
                      <a:r>
                        <a:rPr lang="pt-BR" baseline="0" dirty="0" err="1" smtClean="0"/>
                        <a:t>Services</a:t>
                      </a:r>
                      <a:r>
                        <a:rPr lang="pt-BR" baseline="0" dirty="0" smtClean="0"/>
                        <a:t> ou integração com ETL, dependendo do contexto.</a:t>
                      </a:r>
                    </a:p>
                    <a:p>
                      <a:r>
                        <a:rPr lang="pt-BR" dirty="0" smtClean="0"/>
                        <a:t>A implementação</a:t>
                      </a:r>
                      <a:r>
                        <a:rPr lang="pt-BR" baseline="0" dirty="0" smtClean="0"/>
                        <a:t> via Web </a:t>
                      </a:r>
                      <a:r>
                        <a:rPr lang="pt-BR" baseline="0" dirty="0" err="1" smtClean="0"/>
                        <a:t>Services</a:t>
                      </a:r>
                      <a:r>
                        <a:rPr lang="pt-BR" baseline="0" dirty="0" smtClean="0"/>
                        <a:t> visa atender o meio pelo qual os dados serão trafegados.</a:t>
                      </a:r>
                      <a:r>
                        <a:rPr lang="pt-BR" dirty="0" smtClean="0"/>
                        <a:t/>
                      </a:r>
                      <a:br>
                        <a:rPr lang="pt-BR" dirty="0" smtClean="0"/>
                      </a:br>
                      <a:r>
                        <a:rPr lang="pt-BR" baseline="0" dirty="0" smtClean="0"/>
                        <a:t>A implementação com ETL (</a:t>
                      </a:r>
                      <a:r>
                        <a:rPr lang="pt-BR" baseline="0" dirty="0" err="1" smtClean="0"/>
                        <a:t>Extract</a:t>
                      </a:r>
                      <a:r>
                        <a:rPr lang="pt-BR" baseline="0" dirty="0" smtClean="0"/>
                        <a:t> </a:t>
                      </a:r>
                      <a:r>
                        <a:rPr lang="pt-BR" baseline="0" dirty="0" err="1" smtClean="0"/>
                        <a:t>Transform</a:t>
                      </a:r>
                      <a:r>
                        <a:rPr lang="pt-BR" baseline="0" dirty="0" smtClean="0"/>
                        <a:t> e </a:t>
                      </a:r>
                      <a:r>
                        <a:rPr lang="pt-BR" baseline="0" dirty="0" err="1" smtClean="0"/>
                        <a:t>Load</a:t>
                      </a:r>
                      <a:r>
                        <a:rPr lang="pt-BR" baseline="0" dirty="0" smtClean="0"/>
                        <a:t>), não poderá persistir dos dados na base de dados oficial da aplicação e sim utilizar de arquivos textos ou tabelas auxiliares /tabelas temporárias que alguns sistemas disponibilizam para importação de dados externos. Visa não afetar as regras de negócios embutidas em aplicações com controle da base de dados.  A extração via ETL é automática via escalonamento de pacote e não possui interface com o usuário.</a:t>
                      </a:r>
                    </a:p>
                  </a:txBody>
                  <a:tcPr/>
                </a:tc>
                <a:tc hMerge="1">
                  <a:txBody>
                    <a:bodyPr/>
                    <a:lstStyle/>
                    <a:p>
                      <a:endParaRPr lang="pt-BR"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796908"/>
          </a:xfrm>
        </p:spPr>
        <p:txBody>
          <a:bodyPr/>
          <a:lstStyle/>
          <a:p>
            <a:r>
              <a:rPr lang="pt-BR" dirty="0" smtClean="0"/>
              <a:t>Visão de Implementação</a:t>
            </a:r>
            <a:endParaRPr lang="pt-BR" dirty="0"/>
          </a:p>
        </p:txBody>
      </p:sp>
      <p:graphicFrame>
        <p:nvGraphicFramePr>
          <p:cNvPr id="4" name="Espaço Reservado para Conteúdo 3"/>
          <p:cNvGraphicFramePr>
            <a:graphicFrameLocks noGrp="1"/>
          </p:cNvGraphicFramePr>
          <p:nvPr>
            <p:ph idx="1"/>
          </p:nvPr>
        </p:nvGraphicFramePr>
        <p:xfrm>
          <a:off x="457200" y="1142983"/>
          <a:ext cx="8229600" cy="4269847"/>
        </p:xfrm>
        <a:graphic>
          <a:graphicData uri="http://schemas.openxmlformats.org/drawingml/2006/table">
            <a:tbl>
              <a:tblPr firstRow="1" bandRow="1">
                <a:tableStyleId>{5C22544A-7EE6-4342-B048-85BDC9FD1C3A}</a:tableStyleId>
              </a:tblPr>
              <a:tblGrid>
                <a:gridCol w="2471726"/>
                <a:gridCol w="2500330"/>
                <a:gridCol w="3257544"/>
              </a:tblGrid>
              <a:tr h="899905">
                <a:tc>
                  <a:txBody>
                    <a:bodyPr/>
                    <a:lstStyle/>
                    <a:p>
                      <a:r>
                        <a:rPr lang="pt-BR" dirty="0" smtClean="0"/>
                        <a:t>Mecanismo de Análise</a:t>
                      </a:r>
                      <a:endParaRPr lang="pt-BR" dirty="0"/>
                    </a:p>
                  </a:txBody>
                  <a:tcPr/>
                </a:tc>
                <a:tc>
                  <a:txBody>
                    <a:bodyPr/>
                    <a:lstStyle/>
                    <a:p>
                      <a:r>
                        <a:rPr lang="pt-BR" dirty="0" smtClean="0"/>
                        <a:t>Mecanismo de Design</a:t>
                      </a:r>
                      <a:endParaRPr lang="pt-BR" dirty="0"/>
                    </a:p>
                  </a:txBody>
                  <a:tcPr/>
                </a:tc>
                <a:tc>
                  <a:txBody>
                    <a:bodyPr/>
                    <a:lstStyle/>
                    <a:p>
                      <a:r>
                        <a:rPr lang="pt-BR" dirty="0" smtClean="0"/>
                        <a:t>Mecanismo</a:t>
                      </a:r>
                      <a:r>
                        <a:rPr lang="pt-BR" baseline="0" dirty="0" smtClean="0"/>
                        <a:t> de Implementação</a:t>
                      </a:r>
                      <a:endParaRPr lang="pt-BR" dirty="0"/>
                    </a:p>
                  </a:txBody>
                  <a:tcPr/>
                </a:tc>
              </a:tr>
              <a:tr h="1100360">
                <a:tc rowSpan="2">
                  <a:txBody>
                    <a:bodyPr/>
                    <a:lstStyle/>
                    <a:p>
                      <a:r>
                        <a:rPr lang="pt-BR" dirty="0" smtClean="0"/>
                        <a:t>Integração com</a:t>
                      </a:r>
                      <a:r>
                        <a:rPr lang="pt-BR" baseline="0" dirty="0" smtClean="0"/>
                        <a:t> sistemas legados</a:t>
                      </a:r>
                      <a:endParaRPr lang="pt-BR" dirty="0"/>
                    </a:p>
                  </a:txBody>
                  <a:tcPr/>
                </a:tc>
                <a:tc rowSpan="2">
                  <a:txBody>
                    <a:bodyPr/>
                    <a:lstStyle/>
                    <a:p>
                      <a:r>
                        <a:rPr lang="pt-BR" sz="1800" kern="1200" dirty="0" smtClean="0">
                          <a:solidFill>
                            <a:schemeClr val="dk1"/>
                          </a:solidFill>
                          <a:latin typeface="+mn-lt"/>
                          <a:ea typeface="+mn-ea"/>
                          <a:cs typeface="+mn-cs"/>
                        </a:rPr>
                        <a:t>Interface utilizando serviço ou Extração de Dados</a:t>
                      </a:r>
                      <a:endParaRPr lang="pt-B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dirty="0" smtClean="0">
                          <a:solidFill>
                            <a:schemeClr val="dk1"/>
                          </a:solidFill>
                          <a:latin typeface="+mn-lt"/>
                          <a:ea typeface="+mn-ea"/>
                          <a:cs typeface="+mn-cs"/>
                        </a:rPr>
                        <a:t>Web </a:t>
                      </a:r>
                      <a:r>
                        <a:rPr lang="pt-BR" sz="1800" kern="1200" dirty="0" err="1" smtClean="0">
                          <a:solidFill>
                            <a:schemeClr val="dk1"/>
                          </a:solidFill>
                          <a:latin typeface="+mn-lt"/>
                          <a:ea typeface="+mn-ea"/>
                          <a:cs typeface="+mn-cs"/>
                        </a:rPr>
                        <a:t>Services</a:t>
                      </a:r>
                      <a:r>
                        <a:rPr lang="pt-BR" sz="1800" kern="1200" dirty="0" smtClean="0">
                          <a:solidFill>
                            <a:schemeClr val="dk1"/>
                          </a:solidFill>
                          <a:latin typeface="+mn-lt"/>
                          <a:ea typeface="+mn-ea"/>
                          <a:cs typeface="+mn-cs"/>
                        </a:rPr>
                        <a:t> via (XML, SOAP)</a:t>
                      </a:r>
                      <a:r>
                        <a:rPr lang="pt-BR" sz="1800" kern="1200" baseline="0" dirty="0" smtClean="0">
                          <a:solidFill>
                            <a:schemeClr val="dk1"/>
                          </a:solidFill>
                          <a:latin typeface="+mn-lt"/>
                          <a:ea typeface="+mn-ea"/>
                          <a:cs typeface="+mn-cs"/>
                        </a:rPr>
                        <a:t> ou</a:t>
                      </a:r>
                      <a:endParaRPr lang="pt-BR" sz="18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dirty="0" smtClean="0">
                          <a:solidFill>
                            <a:schemeClr val="dk1"/>
                          </a:solidFill>
                          <a:latin typeface="+mn-lt"/>
                          <a:ea typeface="+mn-ea"/>
                          <a:cs typeface="+mn-cs"/>
                        </a:rPr>
                        <a:t> via (REST, JSON</a:t>
                      </a:r>
                      <a:r>
                        <a:rPr lang="pt-BR" sz="1800" kern="1200" dirty="0" smtClean="0">
                          <a:solidFill>
                            <a:schemeClr val="dk1"/>
                          </a:solidFill>
                          <a:latin typeface="+mn-lt"/>
                          <a:ea typeface="+mn-ea"/>
                          <a:cs typeface="+mn-cs"/>
                        </a:rPr>
                        <a:t>);</a:t>
                      </a:r>
                      <a:endParaRPr lang="pt-BR" sz="1800" kern="1200" dirty="0" smtClean="0">
                        <a:solidFill>
                          <a:schemeClr val="dk1"/>
                        </a:solidFill>
                        <a:latin typeface="+mn-lt"/>
                        <a:ea typeface="+mn-ea"/>
                        <a:cs typeface="+mn-cs"/>
                      </a:endParaRPr>
                    </a:p>
                  </a:txBody>
                  <a:tcPr/>
                </a:tc>
              </a:tr>
              <a:tr h="566014">
                <a:tc vMerge="1">
                  <a:txBody>
                    <a:bodyPr/>
                    <a:lstStyle/>
                    <a:p>
                      <a:endParaRPr lang="pt-BR"/>
                    </a:p>
                  </a:txBody>
                  <a:tcPr/>
                </a:tc>
                <a:tc vMerge="1">
                  <a:txBody>
                    <a:bodyPr/>
                    <a:lstStyle/>
                    <a:p>
                      <a:endParaRPr lang="pt-BR"/>
                    </a:p>
                  </a:txBody>
                  <a:tcPr/>
                </a:tc>
                <a:tc>
                  <a:txBody>
                    <a:bodyPr/>
                    <a:lstStyle/>
                    <a:p>
                      <a:pPr>
                        <a:lnSpc>
                          <a:spcPct val="115000"/>
                        </a:lnSpc>
                        <a:spcAft>
                          <a:spcPts val="600"/>
                        </a:spcAft>
                      </a:pPr>
                      <a:r>
                        <a:rPr lang="pt-BR" dirty="0"/>
                        <a:t> ETL (</a:t>
                      </a:r>
                      <a:r>
                        <a:rPr lang="pt-BR" dirty="0" err="1"/>
                        <a:t>Extract</a:t>
                      </a:r>
                      <a:r>
                        <a:rPr lang="pt-BR" dirty="0"/>
                        <a:t> </a:t>
                      </a:r>
                      <a:r>
                        <a:rPr lang="pt-BR" dirty="0" err="1"/>
                        <a:t>Tranform</a:t>
                      </a:r>
                      <a:r>
                        <a:rPr lang="pt-BR" dirty="0"/>
                        <a:t> </a:t>
                      </a:r>
                      <a:r>
                        <a:rPr lang="pt-BR" dirty="0" err="1"/>
                        <a:t>Language</a:t>
                      </a:r>
                      <a:r>
                        <a:rPr lang="pt-BR" dirty="0" smtClean="0"/>
                        <a:t>);</a:t>
                      </a:r>
                      <a:endParaRPr lang="pt-BR" dirty="0"/>
                    </a:p>
                  </a:txBody>
                  <a:tcPr marL="68580" marR="68580" marT="0" marB="0"/>
                </a:tc>
              </a:tr>
              <a:tr h="723029">
                <a:tc rowSpan="2">
                  <a:txBody>
                    <a:bodyPr/>
                    <a:lstStyle/>
                    <a:p>
                      <a:r>
                        <a:rPr lang="pt-BR" sz="1800" kern="1200" dirty="0" smtClean="0">
                          <a:solidFill>
                            <a:schemeClr val="dk1"/>
                          </a:solidFill>
                          <a:latin typeface="+mn-lt"/>
                          <a:ea typeface="+mn-ea"/>
                          <a:cs typeface="+mn-cs"/>
                        </a:rPr>
                        <a:t>Camada de Distribuição</a:t>
                      </a:r>
                      <a:endParaRPr lang="pt-BR" dirty="0"/>
                    </a:p>
                  </a:txBody>
                  <a:tcPr/>
                </a:tc>
                <a:tc rowSpan="2">
                  <a:txBody>
                    <a:bodyPr/>
                    <a:lstStyle/>
                    <a:p>
                      <a:r>
                        <a:rPr lang="pt-BR" sz="1800" kern="1200" dirty="0" smtClean="0">
                          <a:solidFill>
                            <a:schemeClr val="dk1"/>
                          </a:solidFill>
                          <a:latin typeface="+mn-lt"/>
                          <a:ea typeface="+mn-ea"/>
                          <a:cs typeface="+mn-cs"/>
                        </a:rPr>
                        <a:t>Classe de comunicação com o banco, classe de persistência.</a:t>
                      </a:r>
                      <a:br>
                        <a:rPr lang="pt-BR" sz="1800" kern="1200" dirty="0" smtClean="0">
                          <a:solidFill>
                            <a:schemeClr val="dk1"/>
                          </a:solidFill>
                          <a:latin typeface="+mn-lt"/>
                          <a:ea typeface="+mn-ea"/>
                          <a:cs typeface="+mn-cs"/>
                        </a:rPr>
                      </a:br>
                      <a:endParaRPr lang="pt-BR" dirty="0"/>
                    </a:p>
                  </a:txBody>
                  <a:tcPr/>
                </a:tc>
                <a:tc>
                  <a:txBody>
                    <a:bodyPr/>
                    <a:lstStyle/>
                    <a:p>
                      <a:r>
                        <a:rPr lang="pt-BR" sz="1800" kern="1200" dirty="0" smtClean="0">
                          <a:solidFill>
                            <a:schemeClr val="dk1"/>
                          </a:solidFill>
                          <a:latin typeface="+mn-lt"/>
                          <a:ea typeface="+mn-ea"/>
                          <a:cs typeface="+mn-cs"/>
                        </a:rPr>
                        <a:t>JDBC (Base Java) ;</a:t>
                      </a:r>
                      <a:endParaRPr lang="pt-BR" dirty="0"/>
                    </a:p>
                  </a:txBody>
                  <a:tcPr/>
                </a:tc>
              </a:tr>
              <a:tr h="980539">
                <a:tc vMerge="1">
                  <a:txBody>
                    <a:bodyPr/>
                    <a:lstStyle/>
                    <a:p>
                      <a:endParaRPr lang="pt-BR"/>
                    </a:p>
                  </a:txBody>
                  <a:tcPr/>
                </a:tc>
                <a:tc vMerge="1">
                  <a:txBody>
                    <a:bodyPr/>
                    <a:lstStyle/>
                    <a:p>
                      <a:endParaRPr lang="pt-BR"/>
                    </a:p>
                  </a:txBody>
                  <a:tcPr/>
                </a:tc>
                <a:tc>
                  <a:txBody>
                    <a:bodyPr/>
                    <a:lstStyle/>
                    <a:p>
                      <a:r>
                        <a:rPr lang="pt-BR" sz="1800" kern="1200" dirty="0" smtClean="0">
                          <a:solidFill>
                            <a:schemeClr val="dk1"/>
                          </a:solidFill>
                          <a:latin typeface="+mn-lt"/>
                          <a:ea typeface="+mn-ea"/>
                          <a:cs typeface="+mn-cs"/>
                        </a:rPr>
                        <a:t>ADO .NET (Base</a:t>
                      </a:r>
                      <a:r>
                        <a:rPr lang="pt-BR" sz="1800" kern="1200" baseline="0" dirty="0" smtClean="0">
                          <a:solidFill>
                            <a:schemeClr val="dk1"/>
                          </a:solidFill>
                          <a:latin typeface="+mn-lt"/>
                          <a:ea typeface="+mn-ea"/>
                          <a:cs typeface="+mn-cs"/>
                        </a:rPr>
                        <a:t> Produtos Microsoft);</a:t>
                      </a:r>
                      <a:endParaRPr lang="pt-BR"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796908"/>
          </a:xfrm>
        </p:spPr>
        <p:txBody>
          <a:bodyPr/>
          <a:lstStyle/>
          <a:p>
            <a:r>
              <a:rPr lang="pt-BR" dirty="0" smtClean="0"/>
              <a:t>Visão de Implementação</a:t>
            </a:r>
            <a:endParaRPr lang="pt-BR" dirty="0"/>
          </a:p>
        </p:txBody>
      </p:sp>
      <p:graphicFrame>
        <p:nvGraphicFramePr>
          <p:cNvPr id="4" name="Espaço Reservado para Conteúdo 3"/>
          <p:cNvGraphicFramePr>
            <a:graphicFrameLocks noGrp="1"/>
          </p:cNvGraphicFramePr>
          <p:nvPr>
            <p:ph idx="1"/>
          </p:nvPr>
        </p:nvGraphicFramePr>
        <p:xfrm>
          <a:off x="457200" y="1142983"/>
          <a:ext cx="8229600" cy="5245333"/>
        </p:xfrm>
        <a:graphic>
          <a:graphicData uri="http://schemas.openxmlformats.org/drawingml/2006/table">
            <a:tbl>
              <a:tblPr firstRow="1" bandRow="1">
                <a:tableStyleId>{5C22544A-7EE6-4342-B048-85BDC9FD1C3A}</a:tableStyleId>
              </a:tblPr>
              <a:tblGrid>
                <a:gridCol w="2471726"/>
                <a:gridCol w="2143140"/>
                <a:gridCol w="3614734"/>
              </a:tblGrid>
              <a:tr h="676239">
                <a:tc>
                  <a:txBody>
                    <a:bodyPr/>
                    <a:lstStyle/>
                    <a:p>
                      <a:r>
                        <a:rPr lang="pt-BR" dirty="0" smtClean="0"/>
                        <a:t>Mecanismo de Análise</a:t>
                      </a:r>
                      <a:endParaRPr lang="pt-BR" dirty="0"/>
                    </a:p>
                  </a:txBody>
                  <a:tcPr/>
                </a:tc>
                <a:tc>
                  <a:txBody>
                    <a:bodyPr/>
                    <a:lstStyle/>
                    <a:p>
                      <a:r>
                        <a:rPr lang="pt-BR" dirty="0" smtClean="0"/>
                        <a:t>Mecanismo de Design</a:t>
                      </a:r>
                      <a:endParaRPr lang="pt-BR" dirty="0"/>
                    </a:p>
                  </a:txBody>
                  <a:tcPr/>
                </a:tc>
                <a:tc>
                  <a:txBody>
                    <a:bodyPr/>
                    <a:lstStyle/>
                    <a:p>
                      <a:r>
                        <a:rPr lang="pt-BR" dirty="0" smtClean="0"/>
                        <a:t>Mecanismo</a:t>
                      </a:r>
                      <a:r>
                        <a:rPr lang="pt-BR" baseline="0" dirty="0" smtClean="0"/>
                        <a:t> de Implementação</a:t>
                      </a:r>
                      <a:endParaRPr lang="pt-BR" dirty="0"/>
                    </a:p>
                  </a:txBody>
                  <a:tcPr/>
                </a:tc>
              </a:tr>
              <a:tr h="714422">
                <a:tc rowSpan="2">
                  <a:txBody>
                    <a:bodyPr/>
                    <a:lstStyle/>
                    <a:p>
                      <a:r>
                        <a:rPr lang="pt-BR" dirty="0" smtClean="0"/>
                        <a:t>Build</a:t>
                      </a:r>
                      <a:endParaRPr lang="pt-BR" dirty="0"/>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dirty="0" smtClean="0">
                          <a:solidFill>
                            <a:schemeClr val="dk1"/>
                          </a:solidFill>
                          <a:latin typeface="+mn-lt"/>
                          <a:ea typeface="+mn-ea"/>
                          <a:cs typeface="+mn-cs"/>
                        </a:rPr>
                        <a:t>Programação da IDE para validação do código fonte.</a:t>
                      </a:r>
                      <a:endParaRPr lang="pt-BR" dirty="0" smtClean="0"/>
                    </a:p>
                    <a:p>
                      <a:endParaRPr lang="pt-B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dirty="0" smtClean="0">
                          <a:solidFill>
                            <a:schemeClr val="dk1"/>
                          </a:solidFill>
                          <a:latin typeface="+mn-lt"/>
                          <a:ea typeface="+mn-ea"/>
                          <a:cs typeface="+mn-cs"/>
                        </a:rPr>
                        <a:t>Eclipse;</a:t>
                      </a:r>
                    </a:p>
                    <a:p>
                      <a:r>
                        <a:rPr lang="pt-BR" dirty="0" err="1" smtClean="0"/>
                        <a:t>Jbuilder</a:t>
                      </a:r>
                      <a:r>
                        <a:rPr lang="pt-BR" dirty="0" smtClean="0"/>
                        <a:t>;</a:t>
                      </a:r>
                      <a:endParaRPr lang="pt-BR" dirty="0"/>
                    </a:p>
                  </a:txBody>
                  <a:tcPr/>
                </a:tc>
              </a:tr>
              <a:tr h="1108070">
                <a:tc vMerge="1">
                  <a:txBody>
                    <a:bodyPr/>
                    <a:lstStyle/>
                    <a:p>
                      <a:endParaRPr lang="pt-BR"/>
                    </a:p>
                  </a:txBody>
                  <a:tcPr/>
                </a:tc>
                <a:tc vMerge="1">
                  <a:txBody>
                    <a:bodyPr/>
                    <a:lstStyle/>
                    <a:p>
                      <a:endParaRPr lang="pt-B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dirty="0" smtClean="0">
                          <a:solidFill>
                            <a:schemeClr val="dk1"/>
                          </a:solidFill>
                          <a:latin typeface="+mn-lt"/>
                          <a:ea typeface="+mn-ea"/>
                          <a:cs typeface="+mn-cs"/>
                        </a:rPr>
                        <a:t>SSIS (</a:t>
                      </a:r>
                      <a:r>
                        <a:rPr lang="pt-BR" sz="1800" kern="1200" dirty="0" err="1" smtClean="0">
                          <a:solidFill>
                            <a:schemeClr val="dk1"/>
                          </a:solidFill>
                          <a:latin typeface="+mn-lt"/>
                          <a:ea typeface="+mn-ea"/>
                          <a:cs typeface="+mn-cs"/>
                        </a:rPr>
                        <a:t>Integration</a:t>
                      </a:r>
                      <a:r>
                        <a:rPr lang="pt-BR" sz="1800" kern="1200" dirty="0" smtClean="0">
                          <a:solidFill>
                            <a:schemeClr val="dk1"/>
                          </a:solidFill>
                          <a:latin typeface="+mn-lt"/>
                          <a:ea typeface="+mn-ea"/>
                          <a:cs typeface="+mn-cs"/>
                        </a:rPr>
                        <a:t> </a:t>
                      </a:r>
                      <a:r>
                        <a:rPr lang="pt-BR" sz="1800" kern="1200" dirty="0" err="1" smtClean="0">
                          <a:solidFill>
                            <a:schemeClr val="dk1"/>
                          </a:solidFill>
                          <a:latin typeface="+mn-lt"/>
                          <a:ea typeface="+mn-ea"/>
                          <a:cs typeface="+mn-cs"/>
                        </a:rPr>
                        <a:t>Services</a:t>
                      </a:r>
                      <a:r>
                        <a:rPr lang="pt-BR" sz="1800" kern="1200" dirty="0" smtClean="0">
                          <a:solidFill>
                            <a:schemeClr val="dk1"/>
                          </a:solidFill>
                          <a:latin typeface="+mn-lt"/>
                          <a:ea typeface="+mn-ea"/>
                          <a:cs typeface="+mn-cs"/>
                        </a:rPr>
                        <a:t> Server);</a:t>
                      </a:r>
                    </a:p>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dirty="0" smtClean="0">
                          <a:solidFill>
                            <a:schemeClr val="dk1"/>
                          </a:solidFill>
                          <a:latin typeface="+mn-lt"/>
                          <a:ea typeface="+mn-ea"/>
                          <a:cs typeface="+mn-cs"/>
                        </a:rPr>
                        <a:t>ETL </a:t>
                      </a:r>
                      <a:r>
                        <a:rPr lang="pt-BR" sz="1800" kern="1200" dirty="0" err="1" smtClean="0">
                          <a:solidFill>
                            <a:schemeClr val="dk1"/>
                          </a:solidFill>
                          <a:latin typeface="+mn-lt"/>
                          <a:ea typeface="+mn-ea"/>
                          <a:cs typeface="+mn-cs"/>
                        </a:rPr>
                        <a:t>Talend</a:t>
                      </a:r>
                      <a:r>
                        <a:rPr lang="pt-BR" sz="1800" kern="1200" dirty="0" smtClean="0">
                          <a:solidFill>
                            <a:schemeClr val="dk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pt-BR" sz="1800" kern="1200" dirty="0" smtClean="0">
                          <a:solidFill>
                            <a:schemeClr val="dk1"/>
                          </a:solidFill>
                          <a:latin typeface="+mn-lt"/>
                          <a:ea typeface="+mn-ea"/>
                          <a:cs typeface="+mn-cs"/>
                        </a:rPr>
                        <a:t>SAP Business </a:t>
                      </a:r>
                      <a:r>
                        <a:rPr lang="pt-BR" sz="1800" kern="1200" dirty="0" err="1" smtClean="0">
                          <a:solidFill>
                            <a:schemeClr val="dk1"/>
                          </a:solidFill>
                          <a:latin typeface="+mn-lt"/>
                          <a:ea typeface="+mn-ea"/>
                          <a:cs typeface="+mn-cs"/>
                        </a:rPr>
                        <a:t>Objects</a:t>
                      </a:r>
                      <a:r>
                        <a:rPr lang="pt-BR" sz="1800" kern="1200" dirty="0" smtClean="0">
                          <a:solidFill>
                            <a:schemeClr val="dk1"/>
                          </a:solidFill>
                          <a:latin typeface="+mn-lt"/>
                          <a:ea typeface="+mn-ea"/>
                          <a:cs typeface="+mn-cs"/>
                        </a:rPr>
                        <a:t> Data </a:t>
                      </a:r>
                      <a:r>
                        <a:rPr lang="pt-BR" sz="1800" kern="1200" dirty="0" err="1" smtClean="0">
                          <a:solidFill>
                            <a:schemeClr val="dk1"/>
                          </a:solidFill>
                          <a:latin typeface="+mn-lt"/>
                          <a:ea typeface="+mn-ea"/>
                          <a:cs typeface="+mn-cs"/>
                        </a:rPr>
                        <a:t>Service</a:t>
                      </a:r>
                      <a:r>
                        <a:rPr lang="pt-BR" sz="1800" kern="1200" dirty="0" smtClean="0">
                          <a:solidFill>
                            <a:schemeClr val="dk1"/>
                          </a:solidFill>
                          <a:latin typeface="+mn-lt"/>
                          <a:ea typeface="+mn-ea"/>
                          <a:cs typeface="+mn-cs"/>
                        </a:rPr>
                        <a:t>;</a:t>
                      </a:r>
                      <a:endParaRPr lang="pt-BR" dirty="0" smtClean="0"/>
                    </a:p>
                    <a:p>
                      <a:pPr>
                        <a:lnSpc>
                          <a:spcPct val="115000"/>
                        </a:lnSpc>
                        <a:spcAft>
                          <a:spcPts val="600"/>
                        </a:spcAft>
                      </a:pPr>
                      <a:endParaRPr lang="pt-BR" dirty="0"/>
                    </a:p>
                  </a:txBody>
                  <a:tcPr marL="68580" marR="68580" marT="0" marB="0"/>
                </a:tc>
              </a:tr>
              <a:tr h="1742783">
                <a:tc rowSpan="2">
                  <a:txBody>
                    <a:bodyPr/>
                    <a:lstStyle/>
                    <a:p>
                      <a:r>
                        <a:rPr lang="pt-BR" dirty="0" smtClean="0"/>
                        <a:t>Servidor de </a:t>
                      </a:r>
                      <a:r>
                        <a:rPr lang="pt-BR" dirty="0" smtClean="0"/>
                        <a:t>Aplicação Web</a:t>
                      </a:r>
                      <a:endParaRPr lang="pt-BR" dirty="0"/>
                    </a:p>
                  </a:txBody>
                  <a:tcPr/>
                </a:tc>
                <a:tc rowSpan="2">
                  <a:txBody>
                    <a:bodyPr/>
                    <a:lstStyle/>
                    <a:p>
                      <a:r>
                        <a:rPr lang="pt-BR" sz="1800" kern="1200" dirty="0" smtClean="0">
                          <a:solidFill>
                            <a:schemeClr val="dk1"/>
                          </a:solidFill>
                          <a:latin typeface="+mn-lt"/>
                          <a:ea typeface="+mn-ea"/>
                          <a:cs typeface="+mn-cs"/>
                        </a:rPr>
                        <a:t>Container Web</a:t>
                      </a:r>
                      <a:endParaRPr lang="pt-BR" dirty="0"/>
                    </a:p>
                  </a:txBody>
                  <a:tcPr/>
                </a:tc>
                <a:tc>
                  <a:txBody>
                    <a:bodyPr/>
                    <a:lstStyle/>
                    <a:p>
                      <a:r>
                        <a:rPr lang="pt-BR" sz="1800" kern="1200" dirty="0" smtClean="0">
                          <a:solidFill>
                            <a:schemeClr val="dk1"/>
                          </a:solidFill>
                          <a:latin typeface="+mn-lt"/>
                          <a:ea typeface="+mn-ea"/>
                          <a:cs typeface="+mn-cs"/>
                        </a:rPr>
                        <a:t>Apache </a:t>
                      </a:r>
                      <a:r>
                        <a:rPr lang="pt-BR" sz="1800" kern="1200" dirty="0" err="1" smtClean="0">
                          <a:solidFill>
                            <a:schemeClr val="dk1"/>
                          </a:solidFill>
                          <a:latin typeface="+mn-lt"/>
                          <a:ea typeface="+mn-ea"/>
                          <a:cs typeface="+mn-cs"/>
                        </a:rPr>
                        <a:t>Tomcat</a:t>
                      </a:r>
                      <a:r>
                        <a:rPr lang="pt-BR" sz="1800" kern="1200" dirty="0" smtClean="0">
                          <a:solidFill>
                            <a:schemeClr val="dk1"/>
                          </a:solidFill>
                          <a:latin typeface="+mn-lt"/>
                          <a:ea typeface="+mn-ea"/>
                          <a:cs typeface="+mn-cs"/>
                        </a:rPr>
                        <a:t> + </a:t>
                      </a:r>
                      <a:r>
                        <a:rPr lang="pt-BR" sz="1800" kern="1200" dirty="0" err="1" smtClean="0">
                          <a:solidFill>
                            <a:schemeClr val="dk1"/>
                          </a:solidFill>
                          <a:latin typeface="+mn-lt"/>
                          <a:ea typeface="+mn-ea"/>
                          <a:cs typeface="+mn-cs"/>
                        </a:rPr>
                        <a:t>Shiro</a:t>
                      </a:r>
                      <a:r>
                        <a:rPr lang="pt-BR" sz="1800" kern="1200" dirty="0" smtClean="0">
                          <a:solidFill>
                            <a:schemeClr val="dk1"/>
                          </a:solidFill>
                          <a:latin typeface="+mn-lt"/>
                          <a:ea typeface="+mn-ea"/>
                          <a:cs typeface="+mn-cs"/>
                        </a:rPr>
                        <a:t> Segurança;</a:t>
                      </a:r>
                    </a:p>
                    <a:p>
                      <a:r>
                        <a:rPr lang="pt-BR" sz="1800" kern="1200" dirty="0" err="1" smtClean="0">
                          <a:solidFill>
                            <a:schemeClr val="dk1"/>
                          </a:solidFill>
                          <a:latin typeface="+mn-lt"/>
                          <a:ea typeface="+mn-ea"/>
                          <a:cs typeface="+mn-cs"/>
                        </a:rPr>
                        <a:t>JBoss</a:t>
                      </a:r>
                      <a:r>
                        <a:rPr lang="pt-BR" sz="1800" kern="1200" dirty="0" smtClean="0">
                          <a:solidFill>
                            <a:schemeClr val="dk1"/>
                          </a:solidFill>
                          <a:latin typeface="+mn-lt"/>
                          <a:ea typeface="+mn-ea"/>
                          <a:cs typeface="+mn-cs"/>
                        </a:rPr>
                        <a:t> + </a:t>
                      </a:r>
                      <a:r>
                        <a:rPr lang="pt-BR" sz="1800" kern="1200" dirty="0" smtClean="0">
                          <a:solidFill>
                            <a:schemeClr val="dk1"/>
                          </a:solidFill>
                          <a:latin typeface="+mn-lt"/>
                          <a:ea typeface="+mn-ea"/>
                          <a:cs typeface="+mn-cs"/>
                        </a:rPr>
                        <a:t>JAAS </a:t>
                      </a:r>
                      <a:r>
                        <a:rPr lang="pt-BR" sz="1800" kern="1200" dirty="0" smtClean="0">
                          <a:solidFill>
                            <a:schemeClr val="dk1"/>
                          </a:solidFill>
                          <a:latin typeface="+mn-lt"/>
                          <a:ea typeface="+mn-ea"/>
                          <a:cs typeface="+mn-cs"/>
                        </a:rPr>
                        <a:t>Segurança </a:t>
                      </a:r>
                      <a:r>
                        <a:rPr lang="pt-BR" sz="1800" kern="1200" dirty="0" smtClean="0">
                          <a:solidFill>
                            <a:schemeClr val="dk1"/>
                          </a:solidFill>
                          <a:latin typeface="+mn-lt"/>
                          <a:ea typeface="+mn-ea"/>
                          <a:cs typeface="+mn-cs"/>
                        </a:rPr>
                        <a:t>(Embutida);</a:t>
                      </a:r>
                    </a:p>
                    <a:p>
                      <a:pPr marL="0" marR="0" indent="0" algn="l" defTabSz="914400" rtl="0" eaLnBrk="1" fontAlgn="auto" latinLnBrk="0" hangingPunct="1">
                        <a:lnSpc>
                          <a:spcPct val="100000"/>
                        </a:lnSpc>
                        <a:spcBef>
                          <a:spcPts val="0"/>
                        </a:spcBef>
                        <a:spcAft>
                          <a:spcPts val="0"/>
                        </a:spcAft>
                        <a:buClrTx/>
                        <a:buSzTx/>
                        <a:buFontTx/>
                        <a:buNone/>
                        <a:tabLst/>
                        <a:defRPr/>
                      </a:pPr>
                      <a:r>
                        <a:rPr lang="pt-PT" b="0" dirty="0" smtClean="0"/>
                        <a:t>SAP NetWeaver </a:t>
                      </a:r>
                      <a:r>
                        <a:rPr lang="pt-PT" dirty="0" smtClean="0"/>
                        <a:t>(SAP Web Application Server por vezes referido como WebAS).</a:t>
                      </a:r>
                      <a:endParaRPr lang="pt-BR" sz="1800" kern="1200" dirty="0" smtClean="0">
                        <a:solidFill>
                          <a:schemeClr val="dk1"/>
                        </a:solidFill>
                        <a:latin typeface="+mn-lt"/>
                        <a:ea typeface="+mn-ea"/>
                        <a:cs typeface="+mn-cs"/>
                      </a:endParaRPr>
                    </a:p>
                  </a:txBody>
                  <a:tcPr/>
                </a:tc>
              </a:tr>
              <a:tr h="493974">
                <a:tc vMerge="1">
                  <a:txBody>
                    <a:bodyPr/>
                    <a:lstStyle/>
                    <a:p>
                      <a:endParaRPr lang="pt-BR"/>
                    </a:p>
                  </a:txBody>
                  <a:tcPr/>
                </a:tc>
                <a:tc vMerge="1">
                  <a:txBody>
                    <a:bodyPr/>
                    <a:lstStyle/>
                    <a:p>
                      <a:endParaRPr lang="pt-BR"/>
                    </a:p>
                  </a:txBody>
                  <a:tcPr/>
                </a:tc>
                <a:tc>
                  <a:txBody>
                    <a:bodyPr/>
                    <a:lstStyle/>
                    <a:p>
                      <a:r>
                        <a:rPr lang="pt-BR" sz="1800" kern="1200" dirty="0" smtClean="0">
                          <a:solidFill>
                            <a:schemeClr val="dk1"/>
                          </a:solidFill>
                          <a:latin typeface="+mn-lt"/>
                          <a:ea typeface="+mn-ea"/>
                          <a:cs typeface="+mn-cs"/>
                        </a:rPr>
                        <a:t>Não se aplica em ETL;</a:t>
                      </a:r>
                      <a:endParaRPr lang="pt-BR" dirty="0"/>
                    </a:p>
                  </a:txBody>
                  <a:tcPr/>
                </a:tc>
              </a:tr>
              <a:tr h="479487">
                <a:tc>
                  <a:txBody>
                    <a:bodyPr/>
                    <a:lstStyle/>
                    <a:p>
                      <a:endParaRPr lang="pt-BR" dirty="0"/>
                    </a:p>
                  </a:txBody>
                  <a:tcPr/>
                </a:tc>
                <a:tc>
                  <a:txBody>
                    <a:bodyPr/>
                    <a:lstStyle/>
                    <a:p>
                      <a:endParaRPr lang="pt-B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14290"/>
            <a:ext cx="8229600" cy="857256"/>
          </a:xfrm>
        </p:spPr>
        <p:txBody>
          <a:bodyPr/>
          <a:lstStyle/>
          <a:p>
            <a:r>
              <a:rPr lang="pt-BR" dirty="0" smtClean="0"/>
              <a:t>Justificativas</a:t>
            </a:r>
            <a:endParaRPr lang="pt-BR" dirty="0"/>
          </a:p>
        </p:txBody>
      </p:sp>
      <p:sp>
        <p:nvSpPr>
          <p:cNvPr id="3" name="Espaço Reservado para Conteúdo 2"/>
          <p:cNvSpPr>
            <a:spLocks noGrp="1"/>
          </p:cNvSpPr>
          <p:nvPr>
            <p:ph idx="1"/>
          </p:nvPr>
        </p:nvSpPr>
        <p:spPr>
          <a:xfrm>
            <a:off x="285720" y="1357298"/>
            <a:ext cx="8572560" cy="4768865"/>
          </a:xfrm>
        </p:spPr>
        <p:txBody>
          <a:bodyPr>
            <a:normAutofit fontScale="92500" lnSpcReduction="10000"/>
          </a:bodyPr>
          <a:lstStyle/>
          <a:p>
            <a:r>
              <a:rPr lang="pt-BR" sz="2000" dirty="0" smtClean="0"/>
              <a:t>Dentro da visão de implementação temos duas possibilidades via Web </a:t>
            </a:r>
            <a:r>
              <a:rPr lang="pt-BR" sz="2000" dirty="0" err="1" smtClean="0"/>
              <a:t>Services</a:t>
            </a:r>
            <a:r>
              <a:rPr lang="pt-BR" sz="2000" dirty="0" smtClean="0"/>
              <a:t> ou ETL (extração de dados). </a:t>
            </a:r>
            <a:endParaRPr lang="pt-BR" sz="2000" dirty="0" smtClean="0"/>
          </a:p>
          <a:p>
            <a:r>
              <a:rPr lang="pt-BR" sz="2000" dirty="0" smtClean="0"/>
              <a:t>A </a:t>
            </a:r>
            <a:r>
              <a:rPr lang="pt-BR" sz="2000" dirty="0" smtClean="0"/>
              <a:t>implementação via Web </a:t>
            </a:r>
            <a:r>
              <a:rPr lang="pt-BR" sz="2000" dirty="0" err="1" smtClean="0"/>
              <a:t>Services</a:t>
            </a:r>
            <a:r>
              <a:rPr lang="pt-BR" sz="2000" dirty="0" smtClean="0"/>
              <a:t> é a forma mais conhecida, pois utilizamos dos serviços já disponíveis pelos </a:t>
            </a:r>
            <a:r>
              <a:rPr lang="pt-BR" sz="2000" dirty="0" smtClean="0"/>
              <a:t>Sistemas. </a:t>
            </a:r>
            <a:r>
              <a:rPr lang="pt-BR" sz="2000" dirty="0" smtClean="0"/>
              <a:t>Utilizamos os Web </a:t>
            </a:r>
            <a:r>
              <a:rPr lang="pt-BR" sz="2000" dirty="0" err="1" smtClean="0"/>
              <a:t>Services</a:t>
            </a:r>
            <a:r>
              <a:rPr lang="pt-BR" sz="2000" dirty="0" smtClean="0"/>
              <a:t> como ponte, transporte das informações dos sistemas de origem, trafegamos as informações pelos web </a:t>
            </a:r>
            <a:r>
              <a:rPr lang="pt-BR" sz="2000" dirty="0" err="1" smtClean="0"/>
              <a:t>services</a:t>
            </a:r>
            <a:r>
              <a:rPr lang="pt-BR" sz="2000" dirty="0" smtClean="0"/>
              <a:t> e disponibilizamos para os componentes/serviços do sistema fim, não precisamos conhecer as regras de negócios dos sistemas envolvidos (origem e fim), preocupamos em escolher o método correto encarregado de executar as ações (Pesquisa, Gravação, Deleção, Alteração) das informações. O próprio sistema de posse dos parâmetros repassados aos métodos (DCOM ou </a:t>
            </a:r>
            <a:r>
              <a:rPr lang="pt-BR" sz="2000" dirty="0" err="1" smtClean="0"/>
              <a:t>Bean</a:t>
            </a:r>
            <a:r>
              <a:rPr lang="pt-BR" sz="2000" dirty="0" smtClean="0"/>
              <a:t>) executa ação especifica </a:t>
            </a:r>
            <a:r>
              <a:rPr lang="pt-BR" sz="2000" dirty="0" smtClean="0"/>
              <a:t>no </a:t>
            </a:r>
            <a:r>
              <a:rPr lang="pt-BR" sz="2000" dirty="0" smtClean="0"/>
              <a:t>sistema.  </a:t>
            </a:r>
            <a:endParaRPr lang="pt-BR" sz="2000" dirty="0" smtClean="0"/>
          </a:p>
          <a:p>
            <a:r>
              <a:rPr lang="pt-BR" sz="2000" dirty="0" smtClean="0"/>
              <a:t>O </a:t>
            </a:r>
            <a:r>
              <a:rPr lang="pt-BR" sz="2000" dirty="0" smtClean="0"/>
              <a:t>ETL também pode ser utilizado para integração, caso o sistema que irá receber as informações (sistema fim) possua repositório temporário via TXTS e/ou tabelas temporárias ou auxiliares.  Caso o sistema fim </a:t>
            </a:r>
            <a:r>
              <a:rPr lang="pt-BR" sz="2000" dirty="0" smtClean="0"/>
              <a:t>NÃO </a:t>
            </a:r>
            <a:r>
              <a:rPr lang="pt-BR" sz="2000" dirty="0" smtClean="0"/>
              <a:t>possua controle de gravação em sua base de dados, também podemos utilizar do ETL para gravação na base de dados oficial. </a:t>
            </a:r>
            <a:endParaRPr lang="pt-BR" sz="2000" dirty="0" smtClean="0"/>
          </a:p>
          <a:p>
            <a:pPr>
              <a:buNone/>
            </a:pPr>
            <a:r>
              <a:rPr lang="pt-BR" sz="2000" dirty="0" smtClean="0"/>
              <a:t>      Ambas tecnologias podem ser </a:t>
            </a:r>
            <a:r>
              <a:rPr lang="pt-BR" sz="2000" dirty="0" err="1" smtClean="0"/>
              <a:t>startadas</a:t>
            </a:r>
            <a:r>
              <a:rPr lang="pt-BR" sz="2000" dirty="0" smtClean="0"/>
              <a:t> </a:t>
            </a:r>
            <a:r>
              <a:rPr lang="pt-BR" sz="2000" dirty="0" err="1" smtClean="0"/>
              <a:t>OnLine</a:t>
            </a:r>
            <a:r>
              <a:rPr lang="pt-BR" sz="2000" dirty="0" smtClean="0"/>
              <a:t> e automatizadas por completo.</a:t>
            </a:r>
            <a:endParaRPr lang="pt-B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14290"/>
            <a:ext cx="8229600" cy="857256"/>
          </a:xfrm>
        </p:spPr>
        <p:txBody>
          <a:bodyPr/>
          <a:lstStyle/>
          <a:p>
            <a:r>
              <a:rPr lang="pt-BR" dirty="0" smtClean="0"/>
              <a:t>Justificativas</a:t>
            </a:r>
            <a:endParaRPr lang="pt-BR" dirty="0"/>
          </a:p>
        </p:txBody>
      </p:sp>
      <p:sp>
        <p:nvSpPr>
          <p:cNvPr id="3" name="Espaço Reservado para Conteúdo 2"/>
          <p:cNvSpPr>
            <a:spLocks noGrp="1"/>
          </p:cNvSpPr>
          <p:nvPr>
            <p:ph idx="1"/>
          </p:nvPr>
        </p:nvSpPr>
        <p:spPr>
          <a:xfrm>
            <a:off x="285720" y="1357298"/>
            <a:ext cx="8572560" cy="4768865"/>
          </a:xfrm>
        </p:spPr>
        <p:txBody>
          <a:bodyPr>
            <a:normAutofit lnSpcReduction="10000"/>
          </a:bodyPr>
          <a:lstStyle/>
          <a:p>
            <a:r>
              <a:rPr lang="pt-BR" sz="2000" dirty="0" smtClean="0"/>
              <a:t>A opção entre as duas plataformas depende muito do contexto como um todo. Tempo para desenvolvimento, custo, ferramentas disponíveis para implementação, benefícios.  </a:t>
            </a:r>
          </a:p>
          <a:p>
            <a:r>
              <a:rPr lang="pt-BR" sz="2000" dirty="0" smtClean="0"/>
              <a:t>A implementação via Web </a:t>
            </a:r>
            <a:r>
              <a:rPr lang="pt-BR" sz="2000" dirty="0" err="1" smtClean="0"/>
              <a:t>Services</a:t>
            </a:r>
            <a:r>
              <a:rPr lang="pt-BR" sz="2000" dirty="0" smtClean="0"/>
              <a:t> é mais demorada, pois precisamos de outros dispositivos para solução como um </a:t>
            </a:r>
            <a:r>
              <a:rPr lang="pt-BR" sz="2000" dirty="0" smtClean="0"/>
              <a:t>todo.</a:t>
            </a:r>
            <a:endParaRPr lang="pt-BR" sz="2000" dirty="0" smtClean="0"/>
          </a:p>
          <a:p>
            <a:pPr>
              <a:buNone/>
            </a:pPr>
            <a:r>
              <a:rPr lang="pt-BR" sz="2000" dirty="0" smtClean="0"/>
              <a:t>      Caso </a:t>
            </a:r>
            <a:r>
              <a:rPr lang="pt-BR" sz="2000" dirty="0" smtClean="0"/>
              <a:t>a opção seja pelo Web </a:t>
            </a:r>
            <a:r>
              <a:rPr lang="pt-BR" sz="2000" dirty="0" err="1" smtClean="0"/>
              <a:t>Services</a:t>
            </a:r>
            <a:r>
              <a:rPr lang="pt-BR" sz="2000" dirty="0" smtClean="0"/>
              <a:t>, seria utilizado protocolo SOAP/XML pela padronização do WSDL, utilizaria classe de comunicação JDBC, IDE Eclipse pela opção de inclusão de API de componentes e </a:t>
            </a:r>
            <a:r>
              <a:rPr lang="pt-BR" sz="2000" dirty="0" smtClean="0">
                <a:solidFill>
                  <a:schemeClr val="dk1"/>
                </a:solidFill>
              </a:rPr>
              <a:t>Apache </a:t>
            </a:r>
            <a:r>
              <a:rPr lang="pt-BR" sz="2000" dirty="0" err="1" smtClean="0">
                <a:solidFill>
                  <a:schemeClr val="dk1"/>
                </a:solidFill>
              </a:rPr>
              <a:t>Tomcat</a:t>
            </a:r>
            <a:r>
              <a:rPr lang="pt-BR" sz="2000" dirty="0" smtClean="0">
                <a:solidFill>
                  <a:schemeClr val="dk1"/>
                </a:solidFill>
              </a:rPr>
              <a:t> + </a:t>
            </a:r>
            <a:r>
              <a:rPr lang="pt-BR" sz="2000" dirty="0" err="1" smtClean="0">
                <a:solidFill>
                  <a:schemeClr val="dk1"/>
                </a:solidFill>
              </a:rPr>
              <a:t>Shiro</a:t>
            </a:r>
            <a:r>
              <a:rPr lang="pt-BR" sz="2000" dirty="0" smtClean="0">
                <a:solidFill>
                  <a:schemeClr val="dk1"/>
                </a:solidFill>
              </a:rPr>
              <a:t> devido o framework de segurança ser considerado </a:t>
            </a:r>
            <a:r>
              <a:rPr lang="pt-BR" sz="2000" dirty="0" smtClean="0"/>
              <a:t>Top </a:t>
            </a:r>
            <a:r>
              <a:rPr lang="pt-BR" sz="2000" dirty="0" err="1" smtClean="0"/>
              <a:t>Level</a:t>
            </a:r>
            <a:r>
              <a:rPr lang="pt-BR" sz="2000" dirty="0" smtClean="0"/>
              <a:t> </a:t>
            </a:r>
            <a:r>
              <a:rPr lang="pt-BR" sz="2000" dirty="0" err="1" smtClean="0"/>
              <a:t>Projects</a:t>
            </a:r>
            <a:r>
              <a:rPr lang="pt-BR" sz="2000" dirty="0" smtClean="0"/>
              <a:t>.</a:t>
            </a:r>
            <a:endParaRPr lang="pt-BR" sz="2000" dirty="0" smtClean="0"/>
          </a:p>
          <a:p>
            <a:r>
              <a:rPr lang="pt-BR" sz="2000" dirty="0" smtClean="0"/>
              <a:t>A opção por ETL seria mais simples caso tivesse opção de realizar importação dos dados da base de origem um vez por dia (Data Atual + 1) para disponibilização em arquivo texto por exemplo.</a:t>
            </a:r>
          </a:p>
          <a:p>
            <a:pPr>
              <a:buNone/>
            </a:pPr>
            <a:r>
              <a:rPr lang="pt-BR" sz="2000" dirty="0" smtClean="0"/>
              <a:t>      Caso a empresa já utilize produtos Microsoft, o uso do SSIS seria disponibilizado sem custo através Visual Studio. Ainda teríamos o </a:t>
            </a:r>
            <a:r>
              <a:rPr lang="pt-BR" sz="2000" dirty="0" err="1" smtClean="0"/>
              <a:t>Talend</a:t>
            </a:r>
            <a:r>
              <a:rPr lang="pt-BR" sz="2000" dirty="0" smtClean="0"/>
              <a:t> ferramenta </a:t>
            </a:r>
            <a:r>
              <a:rPr lang="pt-BR" sz="2000" dirty="0" err="1" smtClean="0"/>
              <a:t>Free</a:t>
            </a:r>
            <a:r>
              <a:rPr lang="pt-BR" sz="2000" dirty="0" smtClean="0"/>
              <a:t>.</a:t>
            </a:r>
          </a:p>
          <a:p>
            <a:endParaRPr lang="pt-BR" sz="2000" dirty="0" smtClean="0"/>
          </a:p>
          <a:p>
            <a:endParaRPr lang="pt-B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28596" y="214290"/>
            <a:ext cx="8229600" cy="857256"/>
          </a:xfrm>
        </p:spPr>
        <p:txBody>
          <a:bodyPr/>
          <a:lstStyle/>
          <a:p>
            <a:r>
              <a:rPr lang="pt-BR" dirty="0" smtClean="0"/>
              <a:t>Justificativas</a:t>
            </a:r>
            <a:endParaRPr lang="pt-BR" dirty="0"/>
          </a:p>
        </p:txBody>
      </p:sp>
      <p:sp>
        <p:nvSpPr>
          <p:cNvPr id="3" name="Espaço Reservado para Conteúdo 2"/>
          <p:cNvSpPr>
            <a:spLocks noGrp="1"/>
          </p:cNvSpPr>
          <p:nvPr>
            <p:ph idx="1"/>
          </p:nvPr>
        </p:nvSpPr>
        <p:spPr>
          <a:xfrm>
            <a:off x="285720" y="1357298"/>
            <a:ext cx="8572560" cy="4768865"/>
          </a:xfrm>
        </p:spPr>
        <p:txBody>
          <a:bodyPr>
            <a:normAutofit/>
          </a:bodyPr>
          <a:lstStyle/>
          <a:p>
            <a:r>
              <a:rPr lang="pt-BR" sz="2000" dirty="0" smtClean="0"/>
              <a:t>Com relação a integração com SAP, devemos pontuar que a aplicação possui caracter</a:t>
            </a:r>
            <a:r>
              <a:rPr lang="pt-BR" sz="2000" dirty="0" smtClean="0"/>
              <a:t>í</a:t>
            </a:r>
            <a:r>
              <a:rPr lang="pt-BR" sz="2000" dirty="0" smtClean="0"/>
              <a:t>sticas muito especificas.  Como a utilização do integrador </a:t>
            </a:r>
            <a:r>
              <a:rPr lang="pt-PT" sz="2000" dirty="0" smtClean="0"/>
              <a:t>SAP </a:t>
            </a:r>
            <a:r>
              <a:rPr lang="pt-PT" sz="2000" dirty="0" smtClean="0"/>
              <a:t>NetWeaver (SAP Web Application </a:t>
            </a:r>
            <a:r>
              <a:rPr lang="pt-PT" sz="2000" dirty="0" smtClean="0"/>
              <a:t>Server) como opção de utilizar Web Services para integração.</a:t>
            </a:r>
          </a:p>
          <a:p>
            <a:pPr>
              <a:buNone/>
            </a:pPr>
            <a:r>
              <a:rPr lang="pt-BR" sz="2000" dirty="0" smtClean="0">
                <a:solidFill>
                  <a:schemeClr val="dk1"/>
                </a:solidFill>
              </a:rPr>
              <a:t>      No caso da integração com SAP, a melhor opção seria via Web </a:t>
            </a:r>
            <a:r>
              <a:rPr lang="pt-BR" sz="2000" dirty="0" err="1" smtClean="0">
                <a:solidFill>
                  <a:schemeClr val="dk1"/>
                </a:solidFill>
              </a:rPr>
              <a:t>Services</a:t>
            </a:r>
            <a:r>
              <a:rPr lang="pt-BR" sz="2000" dirty="0" smtClean="0">
                <a:solidFill>
                  <a:schemeClr val="dk1"/>
                </a:solidFill>
              </a:rPr>
              <a:t>, devido aos controles internos e regras de negócios que a aplicação SAP possui. </a:t>
            </a:r>
            <a:endParaRPr lang="pt-BR" sz="2000" dirty="0" smtClean="0"/>
          </a:p>
          <a:p>
            <a:pPr>
              <a:buNone/>
            </a:pPr>
            <a:endParaRPr lang="pt-BR" sz="2000" dirty="0" smtClean="0"/>
          </a:p>
          <a:p>
            <a:r>
              <a:rPr lang="pt-PT" sz="2000" dirty="0" smtClean="0"/>
              <a:t>O SAP possui seu próprio integrador ETL (</a:t>
            </a:r>
            <a:r>
              <a:rPr lang="pt-BR" sz="2000" dirty="0" smtClean="0">
                <a:solidFill>
                  <a:schemeClr val="dk1"/>
                </a:solidFill>
              </a:rPr>
              <a:t>SAP </a:t>
            </a:r>
            <a:r>
              <a:rPr lang="pt-BR" sz="2000" dirty="0" err="1" smtClean="0">
                <a:solidFill>
                  <a:schemeClr val="dk1"/>
                </a:solidFill>
              </a:rPr>
              <a:t>BusinessObjects</a:t>
            </a:r>
            <a:r>
              <a:rPr lang="pt-BR" sz="2000" dirty="0" smtClean="0">
                <a:solidFill>
                  <a:schemeClr val="dk1"/>
                </a:solidFill>
              </a:rPr>
              <a:t> Data </a:t>
            </a:r>
            <a:r>
              <a:rPr lang="pt-BR" sz="2000" dirty="0" err="1" smtClean="0">
                <a:solidFill>
                  <a:schemeClr val="dk1"/>
                </a:solidFill>
              </a:rPr>
              <a:t>Service</a:t>
            </a:r>
            <a:r>
              <a:rPr lang="pt-BR" sz="2000" dirty="0" smtClean="0">
                <a:solidFill>
                  <a:schemeClr val="dk1"/>
                </a:solidFill>
              </a:rPr>
              <a:t>) muito utilizado para composição de </a:t>
            </a:r>
            <a:r>
              <a:rPr lang="pt-BR" sz="2000" dirty="0" err="1" smtClean="0">
                <a:solidFill>
                  <a:schemeClr val="dk1"/>
                </a:solidFill>
              </a:rPr>
              <a:t>DataMart</a:t>
            </a:r>
            <a:r>
              <a:rPr lang="pt-BR" sz="2000" dirty="0" smtClean="0">
                <a:solidFill>
                  <a:schemeClr val="dk1"/>
                </a:solidFill>
              </a:rPr>
              <a:t>, não sendo a melhor opção para integração entre ERP Folha e </a:t>
            </a:r>
            <a:r>
              <a:rPr lang="pt-BR" sz="2000" dirty="0" smtClean="0">
                <a:solidFill>
                  <a:schemeClr val="dk1"/>
                </a:solidFill>
              </a:rPr>
              <a:t>SAP neste caso.</a:t>
            </a:r>
            <a:endParaRPr lang="pt-BR" sz="2000" dirty="0" smtClean="0">
              <a:solidFill>
                <a:schemeClr val="dk1"/>
              </a:solidFill>
            </a:endParaRPr>
          </a:p>
          <a:p>
            <a:pPr>
              <a:buNone/>
            </a:pPr>
            <a:endParaRPr lang="pt-BR" sz="2000" dirty="0" smtClean="0"/>
          </a:p>
          <a:p>
            <a:pPr>
              <a:buNone/>
            </a:pPr>
            <a:endParaRPr lang="pt-BR" sz="2000" dirty="0" smtClean="0"/>
          </a:p>
          <a:p>
            <a:endParaRPr lang="pt-BR" sz="2000" dirty="0"/>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TotalTime>
  <Words>931</Words>
  <Application>Microsoft Office PowerPoint</Application>
  <PresentationFormat>Apresentação na tela (4:3)</PresentationFormat>
  <Paragraphs>87</Paragraphs>
  <Slides>10</Slides>
  <Notes>1</Notes>
  <HiddenSlides>0</HiddenSlides>
  <MMClips>0</MMClips>
  <ScaleCrop>false</ScaleCrop>
  <HeadingPairs>
    <vt:vector size="4" baseType="variant">
      <vt:variant>
        <vt:lpstr>Tema</vt:lpstr>
      </vt:variant>
      <vt:variant>
        <vt:i4>1</vt:i4>
      </vt:variant>
      <vt:variant>
        <vt:lpstr>Títulos de slides</vt:lpstr>
      </vt:variant>
      <vt:variant>
        <vt:i4>10</vt:i4>
      </vt:variant>
    </vt:vector>
  </HeadingPairs>
  <TitlesOfParts>
    <vt:vector size="11" baseType="lpstr">
      <vt:lpstr>Tema do Office</vt:lpstr>
      <vt:lpstr>Trabalho de Arquitetura de Software</vt:lpstr>
      <vt:lpstr>Cenário 03</vt:lpstr>
      <vt:lpstr>Visão de Requisitos</vt:lpstr>
      <vt:lpstr>Visão de Requisitos</vt:lpstr>
      <vt:lpstr>Visão de Implementação</vt:lpstr>
      <vt:lpstr>Visão de Implementação</vt:lpstr>
      <vt:lpstr>Justificativas</vt:lpstr>
      <vt:lpstr>Justificativas</vt:lpstr>
      <vt:lpstr>Justificativas</vt:lpstr>
      <vt:lpstr>Referências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de Arquitetura de Software</dc:title>
  <dc:creator>denise cruz</dc:creator>
  <cp:lastModifiedBy>denise cruz</cp:lastModifiedBy>
  <cp:revision>106</cp:revision>
  <dcterms:created xsi:type="dcterms:W3CDTF">2016-12-05T17:41:08Z</dcterms:created>
  <dcterms:modified xsi:type="dcterms:W3CDTF">2016-12-13T01:00:56Z</dcterms:modified>
</cp:coreProperties>
</file>