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69" r:id="rId17"/>
    <p:sldId id="266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7" autoAdjust="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AB3BF-C06F-4CC6-8227-A6F742E3FD99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56C4-E4F5-4ECC-81CD-05B7AC4CAF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656C4-E4F5-4ECC-81CD-05B7AC4CAFE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656C4-E4F5-4ECC-81CD-05B7AC4CAFE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BC3A-A948-4A42-8B20-47BC0EA091C6}" type="datetimeFigureOut">
              <a:rPr lang="pt-BR" smtClean="0"/>
              <a:pPr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FE4A-6806-47AC-BB58-951BCE1903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strategy-design-patterns/18839" TargetMode="External"/><Relationship Id="rId2" Type="http://schemas.openxmlformats.org/officeDocument/2006/relationships/hyperlink" Target="https://pt.wikipedia.org/wiki/Strate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.google.com.br/translate?hl=pt-BR&amp;sl=en&amp;u=https://help.sap.com/saphelp_nw70/helpdata/en/84/54953fc405330ee10000000a114084/content.htm&amp;prev=sear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Trabalho Padrão de Software</a:t>
            </a:r>
            <a:br>
              <a:rPr lang="pt-BR" dirty="0"/>
            </a:br>
            <a:r>
              <a:rPr lang="pt-BR" dirty="0" err="1"/>
              <a:t>Strategy</a:t>
            </a:r>
            <a:br>
              <a:rPr lang="pt-BR" dirty="0"/>
            </a:br>
            <a:r>
              <a:rPr lang="pt-BR" dirty="0"/>
              <a:t>Padrão Comportamental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725144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Aluna: Denise Oliveira Cruz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pt-BR" dirty="0"/>
              <a:t>Implementação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836712"/>
            <a:ext cx="8572560" cy="566412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módulo específico que será tratado no exemplo seguinte é referente ao calculo do frete dada uma distância e tipo (normal ou  </a:t>
            </a:r>
            <a:r>
              <a:rPr lang="pt-BR" dirty="0" err="1"/>
              <a:t>sedex</a:t>
            </a:r>
            <a:r>
              <a:rPr lang="pt-BR" dirty="0"/>
              <a:t>). Dependendo da opção informada (tipo de frete) será calculado o frete. Desta forma foi criado uma estratégia mais “limpa” e fácil entendimento para manutenção futura.</a:t>
            </a:r>
          </a:p>
          <a:p>
            <a:pPr algn="just"/>
            <a:r>
              <a:rPr lang="pt-BR" dirty="0"/>
              <a:t>Anteriormente</a:t>
            </a:r>
            <a:r>
              <a:rPr lang="pt-BR"/>
              <a:t>, haviam </a:t>
            </a:r>
            <a:r>
              <a:rPr lang="pt-BR" dirty="0"/>
              <a:t>muitos </a:t>
            </a:r>
            <a:r>
              <a:rPr lang="pt-BR" dirty="0" err="1"/>
              <a:t>ifs</a:t>
            </a:r>
            <a:r>
              <a:rPr lang="pt-BR" dirty="0"/>
              <a:t>...</a:t>
            </a:r>
            <a:r>
              <a:rPr lang="pt-BR" dirty="0" err="1"/>
              <a:t>elses</a:t>
            </a:r>
            <a:r>
              <a:rPr lang="pt-BR" dirty="0"/>
              <a:t> (lógica condicional) para uma única classe Frete.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3262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7116" y="1628800"/>
            <a:ext cx="8572560" cy="5429288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57116" y="1082561"/>
            <a:ext cx="87073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Frete.java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1" dirty="0" err="1"/>
              <a:t>package</a:t>
            </a:r>
            <a:r>
              <a:rPr lang="pt-BR" b="1" dirty="0"/>
              <a:t> </a:t>
            </a:r>
            <a:r>
              <a:rPr lang="pt-BR" b="1" dirty="0" err="1"/>
              <a:t>Strategy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interface Frete {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double</a:t>
            </a:r>
            <a:r>
              <a:rPr lang="pt-BR" b="1" dirty="0"/>
              <a:t> </a:t>
            </a:r>
            <a:r>
              <a:rPr lang="pt-BR" b="1" dirty="0" err="1"/>
              <a:t>calcularPreco</a:t>
            </a:r>
            <a:r>
              <a:rPr lang="pt-BR" b="1" dirty="0"/>
              <a:t>(</a:t>
            </a:r>
            <a:r>
              <a:rPr lang="pt-BR" b="1" dirty="0" err="1"/>
              <a:t>int</a:t>
            </a:r>
            <a:r>
              <a:rPr lang="pt-BR" b="1" dirty="0"/>
              <a:t> distancia);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1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7116" y="1628800"/>
            <a:ext cx="8572560" cy="5429288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dirty="0"/>
              <a:t>  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7116" y="1082561"/>
            <a:ext cx="87073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Normal.java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1" dirty="0" err="1"/>
              <a:t>package</a:t>
            </a:r>
            <a:r>
              <a:rPr lang="pt-BR" b="1" dirty="0"/>
              <a:t> </a:t>
            </a:r>
            <a:r>
              <a:rPr lang="pt-BR" b="1" dirty="0" err="1"/>
              <a:t>Strategy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Normal </a:t>
            </a:r>
            <a:r>
              <a:rPr lang="pt-BR" b="1" dirty="0" err="1"/>
              <a:t>implements</a:t>
            </a:r>
            <a:r>
              <a:rPr lang="pt-BR" b="1" dirty="0"/>
              <a:t> Frete {</a:t>
            </a:r>
          </a:p>
          <a:p>
            <a:r>
              <a:rPr lang="pt-BR" b="1" dirty="0"/>
              <a:t>   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double</a:t>
            </a:r>
            <a:r>
              <a:rPr lang="pt-BR" b="1" dirty="0"/>
              <a:t> </a:t>
            </a:r>
            <a:r>
              <a:rPr lang="pt-BR" b="1" dirty="0" err="1"/>
              <a:t>calcularPreco</a:t>
            </a:r>
            <a:r>
              <a:rPr lang="pt-BR" b="1" dirty="0"/>
              <a:t>(</a:t>
            </a:r>
            <a:r>
              <a:rPr lang="pt-BR" b="1" dirty="0" err="1"/>
              <a:t>int</a:t>
            </a:r>
            <a:r>
              <a:rPr lang="pt-BR" b="1" dirty="0"/>
              <a:t> distancia){</a:t>
            </a:r>
          </a:p>
          <a:p>
            <a:r>
              <a:rPr lang="pt-BR" b="1" dirty="0"/>
              <a:t>               </a:t>
            </a:r>
            <a:r>
              <a:rPr lang="pt-BR" b="1" dirty="0" err="1"/>
              <a:t>return</a:t>
            </a:r>
            <a:r>
              <a:rPr lang="pt-BR" b="1" dirty="0"/>
              <a:t> distancia * 1.25 + 10;</a:t>
            </a:r>
          </a:p>
          <a:p>
            <a:r>
              <a:rPr lang="pt-BR" dirty="0"/>
              <a:t>        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6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7116" y="1628800"/>
            <a:ext cx="8572560" cy="5429288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57116" y="1082561"/>
            <a:ext cx="87073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Sedex.java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1" dirty="0" err="1"/>
              <a:t>package</a:t>
            </a:r>
            <a:r>
              <a:rPr lang="pt-BR" b="1" dirty="0"/>
              <a:t> </a:t>
            </a:r>
            <a:r>
              <a:rPr lang="pt-BR" b="1" dirty="0" err="1"/>
              <a:t>Strategy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en-US" b="1" dirty="0"/>
              <a:t>public class </a:t>
            </a:r>
            <a:r>
              <a:rPr lang="en-US" b="1" dirty="0" err="1"/>
              <a:t>Sedex</a:t>
            </a:r>
            <a:r>
              <a:rPr lang="en-US" b="1" dirty="0"/>
              <a:t> implements </a:t>
            </a:r>
            <a:r>
              <a:rPr lang="en-US" b="1" dirty="0" err="1"/>
              <a:t>Frete</a:t>
            </a:r>
            <a:r>
              <a:rPr lang="en-US" b="1" dirty="0"/>
              <a:t>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double</a:t>
            </a:r>
            <a:r>
              <a:rPr lang="pt-BR" b="1" dirty="0"/>
              <a:t> </a:t>
            </a:r>
            <a:r>
              <a:rPr lang="pt-BR" b="1" dirty="0" err="1"/>
              <a:t>calcularPreco</a:t>
            </a:r>
            <a:r>
              <a:rPr lang="pt-BR" b="1" dirty="0"/>
              <a:t>(</a:t>
            </a:r>
            <a:r>
              <a:rPr lang="pt-BR" b="1" dirty="0" err="1"/>
              <a:t>int</a:t>
            </a:r>
            <a:r>
              <a:rPr lang="pt-BR" b="1" dirty="0"/>
              <a:t> distancia){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return</a:t>
            </a:r>
            <a:r>
              <a:rPr lang="pt-BR" b="1" dirty="0"/>
              <a:t> distancia * 1.75 + 12;</a:t>
            </a:r>
          </a:p>
          <a:p>
            <a:r>
              <a:rPr lang="pt-BR" dirty="0"/>
              <a:t>        }</a:t>
            </a:r>
          </a:p>
          <a:p>
            <a:endParaRPr lang="pt-BR" dirty="0"/>
          </a:p>
          <a:p>
            <a:r>
              <a:rPr lang="pt-BR" dirty="0"/>
              <a:t>}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9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57489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7116" y="1628800"/>
            <a:ext cx="8572560" cy="5429288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57116" y="871779"/>
            <a:ext cx="87073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TipoFrete.java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1" dirty="0" err="1"/>
              <a:t>package</a:t>
            </a:r>
            <a:r>
              <a:rPr lang="pt-BR" b="1" dirty="0"/>
              <a:t> </a:t>
            </a:r>
            <a:r>
              <a:rPr lang="pt-BR" b="1" dirty="0" err="1"/>
              <a:t>Strategy</a:t>
            </a:r>
            <a:r>
              <a:rPr lang="pt-BR" b="1" dirty="0"/>
              <a:t>;</a:t>
            </a:r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enum</a:t>
            </a:r>
            <a:r>
              <a:rPr lang="pt-BR" b="1" dirty="0"/>
              <a:t> </a:t>
            </a:r>
            <a:r>
              <a:rPr lang="pt-BR" b="1" dirty="0" err="1"/>
              <a:t>TipoFrete</a:t>
            </a:r>
            <a:r>
              <a:rPr lang="pt-BR" b="1" dirty="0"/>
              <a:t> {</a:t>
            </a:r>
          </a:p>
          <a:p>
            <a:r>
              <a:rPr lang="pt-BR" b="1" i="1" dirty="0"/>
              <a:t>      NORMAL{</a:t>
            </a:r>
          </a:p>
          <a:p>
            <a:r>
              <a:rPr lang="pt-BR" dirty="0"/>
              <a:t>        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b="1" dirty="0"/>
              <a:t>         </a:t>
            </a:r>
            <a:r>
              <a:rPr lang="pt-BR" b="1" dirty="0" err="1"/>
              <a:t>public</a:t>
            </a:r>
            <a:r>
              <a:rPr lang="pt-BR" b="1" dirty="0"/>
              <a:t> Frete </a:t>
            </a:r>
            <a:r>
              <a:rPr lang="pt-BR" b="1" dirty="0" err="1"/>
              <a:t>obterFrete</a:t>
            </a:r>
            <a:r>
              <a:rPr lang="pt-BR" b="1" dirty="0"/>
              <a:t>(){</a:t>
            </a:r>
          </a:p>
          <a:p>
            <a:r>
              <a:rPr lang="pt-BR" b="1" dirty="0"/>
              <a:t>              </a:t>
            </a:r>
            <a:r>
              <a:rPr lang="pt-BR" b="1" dirty="0" err="1"/>
              <a:t>return</a:t>
            </a:r>
            <a:r>
              <a:rPr lang="pt-BR" b="1" dirty="0"/>
              <a:t> new Normal();</a:t>
            </a:r>
          </a:p>
          <a:p>
            <a:r>
              <a:rPr lang="pt-BR" dirty="0"/>
              <a:t>         }</a:t>
            </a:r>
          </a:p>
          <a:p>
            <a:r>
              <a:rPr lang="pt-BR" dirty="0"/>
              <a:t>    },</a:t>
            </a:r>
          </a:p>
          <a:p>
            <a:r>
              <a:rPr lang="pt-BR" b="1" i="1" dirty="0"/>
              <a:t>    SEDEX{</a:t>
            </a:r>
          </a:p>
          <a:p>
            <a:r>
              <a:rPr lang="pt-BR" dirty="0"/>
              <a:t>         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b="1" dirty="0"/>
              <a:t>          </a:t>
            </a:r>
            <a:r>
              <a:rPr lang="pt-BR" b="1" dirty="0" err="1"/>
              <a:t>public</a:t>
            </a:r>
            <a:r>
              <a:rPr lang="pt-BR" b="1" dirty="0"/>
              <a:t> Frete </a:t>
            </a:r>
            <a:r>
              <a:rPr lang="pt-BR" b="1" dirty="0" err="1"/>
              <a:t>obterFrete</a:t>
            </a:r>
            <a:r>
              <a:rPr lang="pt-BR" b="1" dirty="0"/>
              <a:t>(){</a:t>
            </a:r>
          </a:p>
          <a:p>
            <a:r>
              <a:rPr lang="pt-BR" b="1" dirty="0"/>
              <a:t>              </a:t>
            </a:r>
            <a:r>
              <a:rPr lang="pt-BR" b="1" dirty="0" err="1"/>
              <a:t>return</a:t>
            </a:r>
            <a:r>
              <a:rPr lang="pt-BR" b="1" dirty="0"/>
              <a:t> new Sedex();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};</a:t>
            </a:r>
          </a:p>
          <a:p>
            <a:r>
              <a:rPr lang="pt-BR" b="1" dirty="0" err="1"/>
              <a:t>public</a:t>
            </a:r>
            <a:r>
              <a:rPr lang="pt-BR" b="1" dirty="0"/>
              <a:t> abstract Frete </a:t>
            </a:r>
            <a:r>
              <a:rPr lang="pt-BR" b="1" dirty="0" err="1"/>
              <a:t>obterFrete</a:t>
            </a:r>
            <a:r>
              <a:rPr lang="pt-BR" b="1" dirty="0"/>
              <a:t>();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8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57489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7116" y="1628800"/>
            <a:ext cx="8572560" cy="5429288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57116" y="594780"/>
            <a:ext cx="87073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Principal.java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1" dirty="0" err="1"/>
              <a:t>package</a:t>
            </a:r>
            <a:r>
              <a:rPr lang="pt-BR" b="1" dirty="0"/>
              <a:t> </a:t>
            </a:r>
            <a:r>
              <a:rPr lang="pt-BR" b="1" dirty="0" err="1"/>
              <a:t>Strategy</a:t>
            </a:r>
            <a:r>
              <a:rPr lang="pt-BR" b="1" dirty="0"/>
              <a:t>;</a:t>
            </a:r>
          </a:p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java.util.Scanner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Principal {</a:t>
            </a:r>
          </a:p>
          <a:p>
            <a:endParaRPr lang="pt-BR" dirty="0"/>
          </a:p>
          <a:p>
            <a:r>
              <a:rPr lang="en-US" b="1" dirty="0"/>
              <a:t>   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b="1" dirty="0"/>
              <a:t>        try (Scanner entrada = new Scanner(System.</a:t>
            </a:r>
            <a:r>
              <a:rPr lang="en-US" b="1" i="1" dirty="0"/>
              <a:t>in)) {</a:t>
            </a:r>
          </a:p>
          <a:p>
            <a:r>
              <a:rPr lang="pt-BR" dirty="0"/>
              <a:t>            </a:t>
            </a:r>
            <a:r>
              <a:rPr lang="pt-BR" dirty="0" err="1"/>
              <a:t>System.</a:t>
            </a:r>
            <a:r>
              <a:rPr lang="pt-BR" b="1" i="1" dirty="0" err="1"/>
              <a:t>out.print</a:t>
            </a:r>
            <a:r>
              <a:rPr lang="pt-BR" b="1" i="1" dirty="0"/>
              <a:t>("Informe a distância: ");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int</a:t>
            </a:r>
            <a:r>
              <a:rPr lang="pt-BR" b="1" dirty="0"/>
              <a:t> distancia = </a:t>
            </a:r>
            <a:r>
              <a:rPr lang="pt-BR" b="1" dirty="0" err="1"/>
              <a:t>entrada.nextInt</a:t>
            </a:r>
            <a:r>
              <a:rPr lang="pt-BR" b="1" dirty="0"/>
              <a:t>();</a:t>
            </a:r>
          </a:p>
          <a:p>
            <a:r>
              <a:rPr lang="pt-BR" dirty="0"/>
              <a:t>            </a:t>
            </a:r>
            <a:r>
              <a:rPr lang="pt-BR" dirty="0" err="1"/>
              <a:t>System.</a:t>
            </a:r>
            <a:r>
              <a:rPr lang="pt-BR" b="1" i="1" dirty="0" err="1"/>
              <a:t>out.print</a:t>
            </a:r>
            <a:r>
              <a:rPr lang="pt-BR" b="1" i="1" dirty="0"/>
              <a:t>("Qual o tipo de frete (1) Normal, (2) Sedex: ");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opcaoFrete</a:t>
            </a:r>
            <a:r>
              <a:rPr lang="pt-BR" b="1" dirty="0"/>
              <a:t> = </a:t>
            </a:r>
            <a:r>
              <a:rPr lang="pt-BR" b="1" dirty="0" err="1"/>
              <a:t>entrada.nextInt</a:t>
            </a:r>
            <a:r>
              <a:rPr lang="pt-BR" b="1" dirty="0"/>
              <a:t>();</a:t>
            </a:r>
          </a:p>
          <a:p>
            <a:r>
              <a:rPr lang="pt-BR" dirty="0"/>
              <a:t>           </a:t>
            </a:r>
            <a:r>
              <a:rPr lang="pt-BR" dirty="0" err="1"/>
              <a:t>TipoFrete</a:t>
            </a:r>
            <a:r>
              <a:rPr lang="pt-BR" dirty="0"/>
              <a:t> </a:t>
            </a:r>
            <a:r>
              <a:rPr lang="pt-BR" dirty="0" err="1"/>
              <a:t>tipoFrete</a:t>
            </a:r>
            <a:r>
              <a:rPr lang="pt-BR" dirty="0"/>
              <a:t> = </a:t>
            </a:r>
            <a:r>
              <a:rPr lang="pt-BR" dirty="0" err="1"/>
              <a:t>TipoFrete.</a:t>
            </a:r>
            <a:r>
              <a:rPr lang="pt-BR" i="1" dirty="0" err="1"/>
              <a:t>values</a:t>
            </a:r>
            <a:r>
              <a:rPr lang="pt-BR" i="1" dirty="0"/>
              <a:t>()[</a:t>
            </a:r>
            <a:r>
              <a:rPr lang="pt-BR" i="1" dirty="0" err="1"/>
              <a:t>opcaoFrete</a:t>
            </a:r>
            <a:r>
              <a:rPr lang="pt-BR" i="1" dirty="0"/>
              <a:t> - 1];</a:t>
            </a:r>
          </a:p>
          <a:p>
            <a:endParaRPr lang="pt-BR" dirty="0"/>
          </a:p>
          <a:p>
            <a:r>
              <a:rPr lang="pt-BR" dirty="0"/>
              <a:t>            Frete </a:t>
            </a:r>
            <a:r>
              <a:rPr lang="pt-BR" dirty="0" err="1"/>
              <a:t>frete</a:t>
            </a:r>
            <a:r>
              <a:rPr lang="pt-BR" dirty="0"/>
              <a:t> = </a:t>
            </a:r>
            <a:r>
              <a:rPr lang="pt-BR" dirty="0" err="1"/>
              <a:t>tipoFrete.obterFrete</a:t>
            </a:r>
            <a:r>
              <a:rPr lang="pt-BR" dirty="0"/>
              <a:t>();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double</a:t>
            </a:r>
            <a:r>
              <a:rPr lang="pt-BR" b="1" dirty="0"/>
              <a:t> </a:t>
            </a:r>
            <a:r>
              <a:rPr lang="pt-BR" b="1" dirty="0" err="1"/>
              <a:t>preco</a:t>
            </a:r>
            <a:r>
              <a:rPr lang="pt-BR" b="1" dirty="0"/>
              <a:t> = </a:t>
            </a:r>
            <a:r>
              <a:rPr lang="pt-BR" b="1" dirty="0" err="1"/>
              <a:t>frete.calcularPreco</a:t>
            </a:r>
            <a:r>
              <a:rPr lang="pt-BR" b="1" dirty="0"/>
              <a:t>(distancia);</a:t>
            </a:r>
          </a:p>
          <a:p>
            <a:r>
              <a:rPr lang="pt-BR" dirty="0"/>
              <a:t>           </a:t>
            </a:r>
            <a:r>
              <a:rPr lang="pt-BR" dirty="0" err="1"/>
              <a:t>System.</a:t>
            </a:r>
            <a:r>
              <a:rPr lang="pt-BR" b="1" i="1" dirty="0" err="1"/>
              <a:t>out.printf</a:t>
            </a:r>
            <a:r>
              <a:rPr lang="pt-BR" b="1" i="1" dirty="0"/>
              <a:t>("O valor total é de R$%.2f", </a:t>
            </a:r>
            <a:r>
              <a:rPr lang="pt-BR" b="1" i="1" dirty="0" err="1"/>
              <a:t>preco</a:t>
            </a:r>
            <a:r>
              <a:rPr lang="pt-BR" b="1" i="1" dirty="0"/>
              <a:t>);</a:t>
            </a:r>
          </a:p>
          <a:p>
            <a:r>
              <a:rPr lang="pt-BR" dirty="0"/>
              <a:t>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8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>
            <a:normAutofit/>
          </a:bodyPr>
          <a:lstStyle/>
          <a:p>
            <a:r>
              <a:rPr lang="pt-BR" dirty="0"/>
              <a:t>Padrões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429288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r>
              <a:rPr lang="pt-BR" sz="2800" dirty="0"/>
              <a:t>Objetos </a:t>
            </a:r>
            <a:r>
              <a:rPr lang="pt-BR" sz="2800" dirty="0" err="1"/>
              <a:t>Strategy</a:t>
            </a:r>
            <a:r>
              <a:rPr lang="pt-BR" sz="2800" dirty="0"/>
              <a:t> são bons </a:t>
            </a:r>
            <a:r>
              <a:rPr lang="pt-BR" sz="2800" dirty="0" err="1"/>
              <a:t>Flyweights</a:t>
            </a:r>
            <a:r>
              <a:rPr lang="pt-BR" sz="2800" dirty="0"/>
              <a:t> (objeto compartilhado que pode ser usados em múltiplos contextos simultâneos).</a:t>
            </a:r>
          </a:p>
        </p:txBody>
      </p:sp>
    </p:spTree>
    <p:extLst>
      <p:ext uri="{BB962C8B-B14F-4D97-AF65-F5344CB8AC3E}">
        <p14:creationId xmlns:p14="http://schemas.microsoft.com/office/powerpoint/2010/main" val="66743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i="1" dirty="0"/>
              <a:t> </a:t>
            </a:r>
            <a:endParaRPr lang="pt-BR" sz="2000" dirty="0"/>
          </a:p>
          <a:p>
            <a:pPr fontAlgn="ctr"/>
            <a:r>
              <a:rPr lang="pt-BR" sz="2400" dirty="0">
                <a:hlinkClick r:id="rId2"/>
              </a:rPr>
              <a:t>https://pt.wikipedia.org/wiki/Strategy</a:t>
            </a:r>
            <a:endParaRPr lang="pt-BR" sz="2400" dirty="0"/>
          </a:p>
          <a:p>
            <a:r>
              <a:rPr lang="pt-BR" sz="2400" dirty="0">
                <a:hlinkClick r:id="rId3"/>
              </a:rPr>
              <a:t>http://www.devmedia.com.br/strategy-design-patterns/18839</a:t>
            </a:r>
            <a:endParaRPr lang="pt-BR" sz="2400" dirty="0"/>
          </a:p>
          <a:p>
            <a:r>
              <a:rPr lang="pt-BR" sz="2400" dirty="0">
                <a:hlinkClick r:id="rId4"/>
              </a:rPr>
              <a:t>http://www.devmedia.com.br/estudo-e-aplicacao-do-padrao-de-projeto-strategy/25856</a:t>
            </a:r>
          </a:p>
          <a:p>
            <a:r>
              <a:rPr lang="pt-BR" sz="2400" dirty="0"/>
              <a:t>Livro Padrões de Projeto 2008 GOF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err="1"/>
              <a:t>Strategy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i="1" dirty="0"/>
              <a:t>É </a:t>
            </a:r>
            <a:r>
              <a:rPr lang="pt-BR" dirty="0"/>
              <a:t>um padrão de projeto de software e pode ser chamado de </a:t>
            </a:r>
            <a:r>
              <a:rPr lang="pt-BR" i="1" dirty="0" err="1"/>
              <a:t>policy</a:t>
            </a:r>
            <a:r>
              <a:rPr lang="pt-BR" dirty="0"/>
              <a:t>.  Há distribuição das responsabilidades. O objetivo é representar uma operação a ser realizada sobre os elementos de uma estrutura de objetos. </a:t>
            </a:r>
          </a:p>
          <a:p>
            <a:pPr algn="just"/>
            <a:r>
              <a:rPr lang="pt-BR" dirty="0"/>
              <a:t>O padrão </a:t>
            </a:r>
            <a:r>
              <a:rPr lang="pt-BR" i="1" dirty="0" err="1"/>
              <a:t>Strategy</a:t>
            </a:r>
            <a:r>
              <a:rPr lang="pt-BR" dirty="0"/>
              <a:t> permite definir novas operações sem alterar as classes dos elementos sobre os quais opera. Segundo o catálogo GOF o padrão tem como meta: "Definir uma família de algoritmos, encapsular cada uma delas e torná-las intercambiáveis. </a:t>
            </a:r>
          </a:p>
          <a:p>
            <a:pPr algn="just"/>
            <a:r>
              <a:rPr lang="pt-BR" i="1" dirty="0" err="1"/>
              <a:t>Strategy</a:t>
            </a:r>
            <a:r>
              <a:rPr lang="pt-BR" dirty="0"/>
              <a:t> permite que o algoritmo varie independentemente dos clientes que o utilizam.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/>
              <a:t>Propósitos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000" dirty="0"/>
              <a:t>O Polimorfismo (permite que referências de tipos de classes mais abstratas representem o comportamento das classes concretas que referenciam) é muito utilizado.</a:t>
            </a:r>
          </a:p>
          <a:p>
            <a:pPr algn="just"/>
            <a:r>
              <a:rPr lang="pt-BR" sz="3000" dirty="0"/>
              <a:t>Evita múltiplos laços, </a:t>
            </a:r>
            <a:r>
              <a:rPr lang="pt-BR" sz="3000" dirty="0" err="1"/>
              <a:t>if</a:t>
            </a:r>
            <a:r>
              <a:rPr lang="pt-BR" sz="3000" dirty="0"/>
              <a:t> ... </a:t>
            </a:r>
            <a:r>
              <a:rPr lang="pt-BR" sz="3000" dirty="0" err="1"/>
              <a:t>else</a:t>
            </a:r>
            <a:r>
              <a:rPr lang="pt-BR" sz="3000" dirty="0"/>
              <a:t>.</a:t>
            </a:r>
          </a:p>
          <a:p>
            <a:pPr algn="just"/>
            <a:r>
              <a:rPr lang="pt-BR" sz="3000" dirty="0"/>
              <a:t>Cria-se uma interface e as outras classes implementam cada laço, onde possui método com mesma assinatura.</a:t>
            </a:r>
          </a:p>
          <a:p>
            <a:pPr algn="just"/>
            <a:r>
              <a:rPr lang="pt-BR" sz="3000" dirty="0"/>
              <a:t>O Padrão descomplica uma lógica condicional relativamente grande em pedaços menores.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206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472608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pt-BR" sz="5100" dirty="0"/>
              <a:t>A lógica condicional é uma das estruturas mais complexas e utilizadas no desenvolvimento de softwares corporativos. Lógicas condicionais tendem a crescer e tornar-se cada vez mais sofisticadas, maiores e mais difíceis de manter com o passar do tempo. </a:t>
            </a:r>
          </a:p>
          <a:p>
            <a:pPr algn="just"/>
            <a:r>
              <a:rPr lang="pt-BR" sz="5100" dirty="0"/>
              <a:t>O padrão </a:t>
            </a:r>
            <a:r>
              <a:rPr lang="pt-BR" sz="5100" dirty="0" err="1"/>
              <a:t>Strategy</a:t>
            </a:r>
            <a:r>
              <a:rPr lang="pt-BR" sz="5100" dirty="0"/>
              <a:t> ajuda a gerenciar toda essa complexidade imposta pelas lógicas condicionais. O Padrão sugere que se produza uma família de classes para cada variação do algoritmo e que se forneça para a classe hospedeira uma instância de </a:t>
            </a:r>
            <a:r>
              <a:rPr lang="pt-BR" sz="5100" dirty="0" err="1"/>
              <a:t>Strategy</a:t>
            </a:r>
            <a:r>
              <a:rPr lang="pt-BR" sz="5100" dirty="0"/>
              <a:t> para a qual ela delegará em tempo de execução. Um dos pré-requisitos é uma estrutura de herança onde cada subclasse específica contém uma variação do algoritmo. Assim, o padrão possui diversos benefícios como clarificar algoritmos ao diminuir ou remover lógica condicional, simplificar uma classe ao mover variações de um algoritmo para uma hierarquia, e habilitar um algoritmo para ser substituído por outro em tempo de execução.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pt-BR" dirty="0"/>
              <a:t>Aplicabilidade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Em resumo o padrão </a:t>
            </a:r>
            <a:r>
              <a:rPr lang="pt-BR" dirty="0" err="1"/>
              <a:t>Strategy</a:t>
            </a:r>
            <a:r>
              <a:rPr lang="pt-BR" dirty="0"/>
              <a:t> pode ser utilizado quando se tem as seguintes situações:</a:t>
            </a:r>
          </a:p>
          <a:p>
            <a:r>
              <a:rPr lang="pt-BR" dirty="0"/>
              <a:t>Quando muitas classes relacionadas diferem apenas no seu comportamento;</a:t>
            </a:r>
          </a:p>
          <a:p>
            <a:r>
              <a:rPr lang="pt-BR" dirty="0"/>
              <a:t>Quando necessita-se de variantes de um algoritmo;</a:t>
            </a:r>
          </a:p>
          <a:p>
            <a:r>
              <a:rPr lang="pt-BR" dirty="0"/>
              <a:t>Quando se precisa ocultar do usuário a exposição das estruturas de dados complexas, específicas do algoritmo;</a:t>
            </a:r>
          </a:p>
          <a:p>
            <a:r>
              <a:rPr lang="pt-BR" dirty="0"/>
              <a:t>Quando uma classe define muitos comportamentos e por sua vez eles aparecem como diversos “</a:t>
            </a:r>
            <a:r>
              <a:rPr lang="pt-BR" dirty="0" err="1"/>
              <a:t>IFs</a:t>
            </a:r>
            <a:r>
              <a:rPr lang="pt-BR" dirty="0"/>
              <a:t>”. Com isso esses comandos condicionais são movidos para sua própria classe </a:t>
            </a:r>
            <a:r>
              <a:rPr lang="pt-BR" dirty="0" err="1"/>
              <a:t>Strategy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36712"/>
          </a:xfrm>
        </p:spPr>
        <p:txBody>
          <a:bodyPr>
            <a:normAutofit/>
          </a:bodyPr>
          <a:lstStyle/>
          <a:p>
            <a:r>
              <a:rPr lang="pt-BR" dirty="0"/>
              <a:t>Estrutura</a:t>
            </a:r>
          </a:p>
        </p:txBody>
      </p:sp>
      <p:pic>
        <p:nvPicPr>
          <p:cNvPr id="1026" name="Picture 2" descr="Exemplo da Estrutura do Padrão Strategy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6" y="1196752"/>
            <a:ext cx="805859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94430"/>
          </a:xfrm>
        </p:spPr>
        <p:txBody>
          <a:bodyPr>
            <a:normAutofit fontScale="90000"/>
          </a:bodyPr>
          <a:lstStyle/>
          <a:p>
            <a:r>
              <a:rPr lang="pt-BR" dirty="0"/>
              <a:t>Participantes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err="1"/>
              <a:t>Strategy</a:t>
            </a:r>
            <a:r>
              <a:rPr lang="pt-BR" dirty="0"/>
              <a:t>: É uma interface comum para todas as subclasses, ou para todos os algoritmos que são suportados. O Contexto usa essa interface para chamar uma das subclasses </a:t>
            </a:r>
            <a:r>
              <a:rPr lang="pt-BR" dirty="0" err="1"/>
              <a:t>ConcreteStrategy</a:t>
            </a:r>
            <a:r>
              <a:rPr lang="pt-BR" dirty="0"/>
              <a:t> ou um dos algoritmos definidos.</a:t>
            </a:r>
          </a:p>
          <a:p>
            <a:r>
              <a:rPr lang="pt-BR" dirty="0" err="1"/>
              <a:t>ConcreteStrategy</a:t>
            </a:r>
            <a:r>
              <a:rPr lang="pt-BR" dirty="0"/>
              <a:t>: A classe concreta que herda da </a:t>
            </a:r>
            <a:r>
              <a:rPr lang="pt-BR" dirty="0" err="1"/>
              <a:t>Strategy</a:t>
            </a:r>
            <a:r>
              <a:rPr lang="pt-BR" dirty="0"/>
              <a:t> abstrata está definida como as subclasses </a:t>
            </a:r>
            <a:r>
              <a:rPr lang="pt-BR" dirty="0" err="1"/>
              <a:t>ConcreteStrategyA,ConcreteStrategyB</a:t>
            </a:r>
            <a:r>
              <a:rPr lang="pt-BR" dirty="0"/>
              <a:t> e </a:t>
            </a:r>
            <a:r>
              <a:rPr lang="pt-BR" dirty="0" err="1"/>
              <a:t>ConcreteStrategyA</a:t>
            </a:r>
            <a:r>
              <a:rPr lang="pt-BR" dirty="0"/>
              <a:t> no diagrama da figura acima.</a:t>
            </a:r>
          </a:p>
          <a:p>
            <a:pPr algn="just"/>
            <a:r>
              <a:rPr lang="pt-BR" dirty="0" err="1"/>
              <a:t>Context</a:t>
            </a:r>
            <a:r>
              <a:rPr lang="pt-BR" dirty="0"/>
              <a:t>: É aquele que vai acessar um dos algoritmos das subclasses de interface </a:t>
            </a:r>
            <a:r>
              <a:rPr lang="pt-BR" dirty="0" err="1"/>
              <a:t>Strategy</a:t>
            </a:r>
            <a:r>
              <a:rPr lang="pt-BR" dirty="0"/>
              <a:t>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66438"/>
          </a:xfrm>
        </p:spPr>
        <p:txBody>
          <a:bodyPr/>
          <a:lstStyle/>
          <a:p>
            <a:r>
              <a:rPr lang="pt-BR" dirty="0"/>
              <a:t>Consequências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500726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/>
              <a:t>Segue os seguintes benefícios e desvantagens do padrão </a:t>
            </a:r>
            <a:r>
              <a:rPr lang="pt-BR" sz="3000" dirty="0" err="1"/>
              <a:t>Strategy</a:t>
            </a:r>
            <a:r>
              <a:rPr lang="pt-BR" sz="3000" dirty="0"/>
              <a:t>:</a:t>
            </a:r>
          </a:p>
          <a:p>
            <a:pPr algn="just"/>
            <a:r>
              <a:rPr lang="pt-BR" sz="3000" dirty="0"/>
              <a:t>Entre os benefícios do padrão pode-se citar a reutilização por parte do Contexto que permite escolher entre uma família de algoritmos que possuem funcionalidades em comum; diminuição ou eliminação da lógica condicional clarificando ainda mais os algoritmos; </a:t>
            </a:r>
          </a:p>
          <a:p>
            <a:pPr algn="just"/>
            <a:r>
              <a:rPr lang="pt-BR" sz="3000" dirty="0"/>
              <a:t>Permite que se escolham diferentes implementações do mesmo comportamento; utilizando o padrão há uma grande simplificação na classe ao mover variações de um algoritmo para uma hierarquia; habilita-se que um algoritmo seja substituído por outro em tempo de execução.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4292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/>
            <a:r>
              <a:rPr lang="pt-BR" sz="3600" dirty="0"/>
              <a:t>As desvantagens na utilização do Padrão é a complicação de como os algoritmos obtêm ou recebem dados de suas classes de contexto; o custo da comunicação entre o contexto e o </a:t>
            </a:r>
            <a:r>
              <a:rPr lang="pt-BR" sz="3600" dirty="0" err="1"/>
              <a:t>Strategy</a:t>
            </a:r>
            <a:r>
              <a:rPr lang="pt-BR" sz="3600" dirty="0"/>
              <a:t> é significativo.</a:t>
            </a:r>
          </a:p>
          <a:p>
            <a:pPr algn="just"/>
            <a:r>
              <a:rPr lang="pt-BR" sz="3600" dirty="0"/>
              <a:t>Podem haver situações em que o contexto criará e inicializará parâmetros que nunca serão usados; </a:t>
            </a:r>
          </a:p>
          <a:p>
            <a:pPr algn="just"/>
            <a:r>
              <a:rPr lang="pt-BR" sz="3600" dirty="0" err="1"/>
              <a:t>Strategies</a:t>
            </a:r>
            <a:r>
              <a:rPr lang="pt-BR" sz="3600" dirty="0"/>
              <a:t> aumentam o número de objetos no sistema, que pode ser ruim em determinadas situações em termos de custo e por fim pessoas inexperiente podem ter dificuldade sobre o funcionamento do código por não entender o que é e como funciona o padrão.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914</Words>
  <Application>Microsoft Office PowerPoint</Application>
  <PresentationFormat>Apresentação na tela (4:3)</PresentationFormat>
  <Paragraphs>132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Tema do Office</vt:lpstr>
      <vt:lpstr>Trabalho Padrão de Software Strategy Padrão Comportamental  </vt:lpstr>
      <vt:lpstr>Strategy</vt:lpstr>
      <vt:lpstr>Propósitos</vt:lpstr>
      <vt:lpstr>Motivação</vt:lpstr>
      <vt:lpstr>Aplicabilidade</vt:lpstr>
      <vt:lpstr>Estrutura</vt:lpstr>
      <vt:lpstr>Participantes</vt:lpstr>
      <vt:lpstr>Consequências</vt:lpstr>
      <vt:lpstr>Desvantagens</vt:lpstr>
      <vt:lpstr>Implementação </vt:lpstr>
      <vt:lpstr>Exemplo </vt:lpstr>
      <vt:lpstr>Exemplo </vt:lpstr>
      <vt:lpstr>Exemplo </vt:lpstr>
      <vt:lpstr>Exemplo </vt:lpstr>
      <vt:lpstr>Exemplo </vt:lpstr>
      <vt:lpstr>Padrões Relacionados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Arquitetura de Software</dc:title>
  <dc:creator>denise cruz</dc:creator>
  <cp:lastModifiedBy>Denise Cruz</cp:lastModifiedBy>
  <cp:revision>185</cp:revision>
  <dcterms:created xsi:type="dcterms:W3CDTF">2016-12-05T17:41:08Z</dcterms:created>
  <dcterms:modified xsi:type="dcterms:W3CDTF">2017-04-07T17:18:02Z</dcterms:modified>
</cp:coreProperties>
</file>