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6" r:id="rId7"/>
    <p:sldId id="267" r:id="rId8"/>
    <p:sldId id="268" r:id="rId9"/>
    <p:sldId id="261" r:id="rId10"/>
    <p:sldId id="262" r:id="rId11"/>
    <p:sldId id="270" r:id="rId12"/>
    <p:sldId id="273" r:id="rId13"/>
    <p:sldId id="274" r:id="rId14"/>
    <p:sldId id="275"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2A54C80-263E-416B-A8E0-580EDEADCBDC}" type="datetimeFigureOut">
              <a:rPr lang="en-US" dirty="0"/>
              <a:t>6/2/2017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blog.da2k.com.br/2015/01/07/code-coverage-em-javascript/" TargetMode="External"/><Relationship Id="rId3" Type="http://schemas.openxmlformats.org/officeDocument/2006/relationships/hyperlink" Target="http://jshint.com/about" TargetMode="External"/><Relationship Id="rId7" Type="http://schemas.openxmlformats.org/officeDocument/2006/relationships/hyperlink" Target="https://imasters.com.br/desenvolvimento/testando-seu-codigo-node-com-o-mocha/?trace=1519021197&amp;source=single" TargetMode="External"/><Relationship Id="rId2" Type="http://schemas.openxmlformats.org/officeDocument/2006/relationships/hyperlink" Target="https://pt.slideshare.net/EriickWendell/js-ferramentas-code-analysis-e-fixed-para-js-tdc2016" TargetMode="External"/><Relationship Id="rId1" Type="http://schemas.openxmlformats.org/officeDocument/2006/relationships/slideLayout" Target="../slideLayouts/slideLayout2.xml"/><Relationship Id="rId6" Type="http://schemas.openxmlformats.org/officeDocument/2006/relationships/hyperlink" Target="https://github.com/MackMendes/JsAdvice-Beta" TargetMode="External"/><Relationship Id="rId5" Type="http://schemas.openxmlformats.org/officeDocument/2006/relationships/hyperlink" Target="https://developers.google.com/closure/utilities/docs/linter_howto" TargetMode="External"/><Relationship Id="rId4" Type="http://schemas.openxmlformats.org/officeDocument/2006/relationships/hyperlink" Target="https://tableless.com.br/qualidade-codigo-javascrip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Refatoração, Testes e Qualidade de Software em JavaScript</a:t>
            </a:r>
          </a:p>
        </p:txBody>
      </p:sp>
      <p:sp>
        <p:nvSpPr>
          <p:cNvPr id="3" name="Subtítulo 2"/>
          <p:cNvSpPr>
            <a:spLocks noGrp="1"/>
          </p:cNvSpPr>
          <p:nvPr>
            <p:ph type="subTitle" idx="1"/>
          </p:nvPr>
        </p:nvSpPr>
        <p:spPr>
          <a:xfrm>
            <a:off x="1507067" y="4289373"/>
            <a:ext cx="7766936" cy="1568089"/>
          </a:xfrm>
        </p:spPr>
        <p:txBody>
          <a:bodyPr>
            <a:normAutofit fontScale="92500" lnSpcReduction="10000"/>
          </a:bodyPr>
          <a:lstStyle/>
          <a:p>
            <a:r>
              <a:rPr lang="pt-BR" sz="2000" dirty="0">
                <a:solidFill>
                  <a:schemeClr val="tx1"/>
                </a:solidFill>
              </a:rPr>
              <a:t>Denise Oliveira Cruz</a:t>
            </a:r>
          </a:p>
          <a:p>
            <a:r>
              <a:rPr lang="pt-BR" sz="2000" dirty="0">
                <a:solidFill>
                  <a:schemeClr val="tx1"/>
                </a:solidFill>
              </a:rPr>
              <a:t>Bruno Vieira de Sousa</a:t>
            </a:r>
          </a:p>
          <a:p>
            <a:r>
              <a:rPr lang="pt-BR" sz="2000" dirty="0">
                <a:solidFill>
                  <a:schemeClr val="tx1"/>
                </a:solidFill>
              </a:rPr>
              <a:t>Especialização em Arquitetura de Software – Faculdade Alfa</a:t>
            </a:r>
          </a:p>
          <a:p>
            <a:r>
              <a:rPr lang="pt-BR" sz="2000" dirty="0">
                <a:solidFill>
                  <a:schemeClr val="tx1"/>
                </a:solidFill>
              </a:rPr>
              <a:t>Professor Diego Américo Guedes</a:t>
            </a:r>
          </a:p>
          <a:p>
            <a:endParaRPr lang="pt-BR" sz="2000" dirty="0">
              <a:solidFill>
                <a:schemeClr val="tx1"/>
              </a:solidFill>
            </a:endParaRPr>
          </a:p>
        </p:txBody>
      </p:sp>
    </p:spTree>
    <p:extLst>
      <p:ext uri="{BB962C8B-B14F-4D97-AF65-F5344CB8AC3E}">
        <p14:creationId xmlns:p14="http://schemas.microsoft.com/office/powerpoint/2010/main" val="2963152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2303" y="119271"/>
            <a:ext cx="8596668" cy="609600"/>
          </a:xfrm>
        </p:spPr>
        <p:txBody>
          <a:bodyPr>
            <a:normAutofit fontScale="90000"/>
          </a:bodyPr>
          <a:lstStyle/>
          <a:p>
            <a:r>
              <a:rPr lang="pt-BR" dirty="0"/>
              <a:t>Ferramentas de Testes</a:t>
            </a:r>
          </a:p>
        </p:txBody>
      </p:sp>
      <p:sp>
        <p:nvSpPr>
          <p:cNvPr id="6" name="Espaço Reservado para Conteúdo 5"/>
          <p:cNvSpPr>
            <a:spLocks noGrp="1"/>
          </p:cNvSpPr>
          <p:nvPr>
            <p:ph idx="1"/>
          </p:nvPr>
        </p:nvSpPr>
        <p:spPr>
          <a:xfrm>
            <a:off x="615493" y="834891"/>
            <a:ext cx="10267487" cy="5671928"/>
          </a:xfrm>
        </p:spPr>
        <p:txBody>
          <a:bodyPr>
            <a:normAutofit fontScale="25000" lnSpcReduction="20000"/>
          </a:bodyPr>
          <a:lstStyle/>
          <a:p>
            <a:pPr>
              <a:buFont typeface="Wingdings" panose="05000000000000000000" pitchFamily="2" charset="2"/>
              <a:buChar char="v"/>
            </a:pPr>
            <a:r>
              <a:rPr lang="pt-BR" sz="9600" b="1" dirty="0"/>
              <a:t>Jasmine </a:t>
            </a:r>
          </a:p>
          <a:p>
            <a:pPr algn="just">
              <a:buFont typeface="Arial" panose="020B0604020202020204" pitchFamily="34" charset="0"/>
              <a:buChar char="•"/>
            </a:pPr>
            <a:r>
              <a:rPr lang="pt-BR" sz="8000" dirty="0"/>
              <a:t>É um framework de testes JavaScript baseado na metodologia de desenvolvimento guiado por comportamento BDD. O Jasmine foi desenvolvido em JavaScript puro sendo totalmente independente de qualquer outra framework </a:t>
            </a:r>
            <a:r>
              <a:rPr lang="pt-BR" sz="8000" dirty="0" err="1"/>
              <a:t>javascript</a:t>
            </a:r>
            <a:r>
              <a:rPr lang="pt-BR" sz="8000" dirty="0"/>
              <a:t>. Além disso, com o Jasmine podemos testar tanto a lógica quanto o comportamento de nosso código.</a:t>
            </a:r>
          </a:p>
          <a:p>
            <a:pPr algn="just">
              <a:buFont typeface="Arial" panose="020B0604020202020204" pitchFamily="34" charset="0"/>
              <a:buChar char="•"/>
            </a:pPr>
            <a:r>
              <a:rPr lang="pt-BR" sz="8000" dirty="0"/>
              <a:t>O Jasmine conta com seu próprio script de execução de testes, que utiliza a página web para exibir os resultados dos testes executados. O desenvolvedor precisa referenciar na página os scripts de dependências para execução dos testes, os scripts de testes e as implementações a serem testadas. A utilização deste script é bem simples e pode ser encontrado na documentação da ferramenta.</a:t>
            </a:r>
          </a:p>
          <a:p>
            <a:pPr>
              <a:buFont typeface="Wingdings" panose="05000000000000000000" pitchFamily="2" charset="2"/>
              <a:buChar char="v"/>
            </a:pPr>
            <a:r>
              <a:rPr lang="pt-BR" sz="9600" b="1" dirty="0" err="1"/>
              <a:t>QUnit</a:t>
            </a:r>
            <a:r>
              <a:rPr lang="pt-BR" sz="9600" b="1" dirty="0"/>
              <a:t> </a:t>
            </a:r>
          </a:p>
          <a:p>
            <a:pPr>
              <a:buFont typeface="Arial" panose="020B0604020202020204" pitchFamily="34" charset="0"/>
              <a:buChar char="•"/>
            </a:pPr>
            <a:r>
              <a:rPr lang="pt-BR" sz="8000" dirty="0"/>
              <a:t>É uma framework para realização de testes unitários em </a:t>
            </a:r>
            <a:r>
              <a:rPr lang="pt-BR" sz="8000" dirty="0" err="1"/>
              <a:t>javaScript</a:t>
            </a:r>
            <a:r>
              <a:rPr lang="pt-BR" sz="8000" dirty="0"/>
              <a:t> usado juntamente com </a:t>
            </a:r>
            <a:r>
              <a:rPr lang="pt-BR" sz="8000" dirty="0" err="1"/>
              <a:t>jQuery</a:t>
            </a:r>
            <a:r>
              <a:rPr lang="pt-BR" sz="8000" dirty="0"/>
              <a:t>.</a:t>
            </a:r>
          </a:p>
          <a:p>
            <a:pPr>
              <a:buFont typeface="Arial" panose="020B0604020202020204" pitchFamily="34" charset="0"/>
              <a:buChar char="•"/>
            </a:pPr>
            <a:endParaRPr lang="pt-BR" sz="5500" dirty="0"/>
          </a:p>
          <a:p>
            <a:pPr>
              <a:buFont typeface="Wingdings" panose="05000000000000000000" pitchFamily="2" charset="2"/>
              <a:buChar char="v"/>
            </a:pPr>
            <a:r>
              <a:rPr lang="pt-BR" sz="9600" b="1" dirty="0" err="1"/>
              <a:t>Chutzpath</a:t>
            </a:r>
            <a:r>
              <a:rPr lang="pt-BR" sz="9600" b="1" dirty="0"/>
              <a:t>, </a:t>
            </a:r>
            <a:r>
              <a:rPr lang="pt-BR" sz="9600" b="1" dirty="0" err="1"/>
              <a:t>javaScript</a:t>
            </a:r>
            <a:r>
              <a:rPr lang="pt-BR" sz="9600" b="1" dirty="0"/>
              <a:t> Test </a:t>
            </a:r>
            <a:r>
              <a:rPr lang="pt-BR" sz="9600" b="1" dirty="0" err="1"/>
              <a:t>Runner</a:t>
            </a:r>
            <a:r>
              <a:rPr lang="pt-BR" sz="9600" b="1" dirty="0"/>
              <a:t> </a:t>
            </a:r>
          </a:p>
          <a:p>
            <a:pPr>
              <a:buFont typeface="Arial" panose="020B0604020202020204" pitchFamily="34" charset="0"/>
              <a:buChar char="•"/>
            </a:pPr>
            <a:r>
              <a:rPr lang="pt-BR" sz="8000" dirty="0"/>
              <a:t>É uma ferramenta open </a:t>
            </a:r>
            <a:r>
              <a:rPr lang="pt-BR" sz="8000" dirty="0" err="1"/>
              <a:t>source</a:t>
            </a:r>
            <a:r>
              <a:rPr lang="pt-BR" sz="8000" dirty="0"/>
              <a:t> para realização de testes unitários. </a:t>
            </a:r>
            <a:r>
              <a:rPr lang="pt-BR" sz="8000" dirty="0" err="1"/>
              <a:t>Chutzpath</a:t>
            </a:r>
            <a:r>
              <a:rPr lang="pt-BR" sz="8000" dirty="0"/>
              <a:t> suporta testes unitários com </a:t>
            </a:r>
            <a:r>
              <a:rPr lang="pt-BR" sz="8000" dirty="0" err="1"/>
              <a:t>QUnit</a:t>
            </a:r>
            <a:r>
              <a:rPr lang="pt-BR" sz="8000" dirty="0"/>
              <a:t>, Jasmine, Mocha, </a:t>
            </a:r>
            <a:r>
              <a:rPr lang="pt-BR" sz="8000" dirty="0" err="1"/>
              <a:t>CoffeeScript</a:t>
            </a:r>
            <a:r>
              <a:rPr lang="pt-BR" sz="8000" dirty="0"/>
              <a:t> e </a:t>
            </a:r>
            <a:r>
              <a:rPr lang="pt-BR" sz="8000" dirty="0" err="1"/>
              <a:t>TypeScript</a:t>
            </a:r>
            <a:r>
              <a:rPr lang="pt-BR" sz="8000" dirty="0"/>
              <a:t>.</a:t>
            </a:r>
          </a:p>
          <a:p>
            <a:endParaRPr lang="pt-BR" sz="8000" dirty="0"/>
          </a:p>
          <a:p>
            <a:endParaRPr lang="pt-BR" dirty="0"/>
          </a:p>
        </p:txBody>
      </p:sp>
    </p:spTree>
    <p:extLst>
      <p:ext uri="{BB962C8B-B14F-4D97-AF65-F5344CB8AC3E}">
        <p14:creationId xmlns:p14="http://schemas.microsoft.com/office/powerpoint/2010/main" val="4087951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2303" y="119271"/>
            <a:ext cx="8596668" cy="609600"/>
          </a:xfrm>
        </p:spPr>
        <p:txBody>
          <a:bodyPr>
            <a:normAutofit fontScale="90000"/>
          </a:bodyPr>
          <a:lstStyle/>
          <a:p>
            <a:r>
              <a:rPr lang="pt-BR" dirty="0"/>
              <a:t>Ferramentas de Testes</a:t>
            </a:r>
          </a:p>
        </p:txBody>
      </p:sp>
      <p:sp>
        <p:nvSpPr>
          <p:cNvPr id="6" name="Espaço Reservado para Conteúdo 5"/>
          <p:cNvSpPr>
            <a:spLocks noGrp="1"/>
          </p:cNvSpPr>
          <p:nvPr>
            <p:ph idx="1"/>
          </p:nvPr>
        </p:nvSpPr>
        <p:spPr>
          <a:xfrm>
            <a:off x="652303" y="940906"/>
            <a:ext cx="10267487" cy="5221355"/>
          </a:xfrm>
        </p:spPr>
        <p:txBody>
          <a:bodyPr>
            <a:normAutofit fontScale="47500" lnSpcReduction="20000"/>
          </a:bodyPr>
          <a:lstStyle/>
          <a:p>
            <a:pPr>
              <a:buFont typeface="Wingdings" panose="05000000000000000000" pitchFamily="2" charset="2"/>
              <a:buChar char="v"/>
            </a:pPr>
            <a:r>
              <a:rPr lang="pt-BR" sz="5100" b="1" dirty="0"/>
              <a:t>VS Test</a:t>
            </a:r>
          </a:p>
          <a:p>
            <a:pPr algn="just">
              <a:buFont typeface="Arial" panose="020B0604020202020204" pitchFamily="34" charset="0"/>
              <a:buChar char="•"/>
            </a:pPr>
            <a:r>
              <a:rPr lang="pt-BR" sz="4200" dirty="0"/>
              <a:t>É integrado ao Visual Studio e é uma parte das ferramentas do .NET. É uma plataforma extensível, funcionando com testes escritos em qualquer linguagem, especialmente </a:t>
            </a:r>
            <a:r>
              <a:rPr lang="pt-BR" sz="4200" dirty="0" err="1"/>
              <a:t>javaScript</a:t>
            </a:r>
            <a:r>
              <a:rPr lang="pt-BR" sz="4200" dirty="0"/>
              <a:t> e vários frameworks de testes como </a:t>
            </a:r>
            <a:r>
              <a:rPr lang="pt-BR" sz="4200" dirty="0" err="1"/>
              <a:t>Nunit</a:t>
            </a:r>
            <a:r>
              <a:rPr lang="pt-BR" sz="4200" dirty="0"/>
              <a:t>, </a:t>
            </a:r>
            <a:r>
              <a:rPr lang="pt-BR" sz="4200" dirty="0" err="1"/>
              <a:t>xUnit</a:t>
            </a:r>
            <a:r>
              <a:rPr lang="pt-BR" sz="4200" dirty="0"/>
              <a:t>, Google </a:t>
            </a:r>
            <a:r>
              <a:rPr lang="pt-BR" sz="4200" dirty="0" err="1"/>
              <a:t>Tests</a:t>
            </a:r>
            <a:r>
              <a:rPr lang="pt-BR" sz="4200" dirty="0"/>
              <a:t>, Jasmine, Karma etc. O Marketplace possui 25 adaptações gratuitas para vários frameworks.</a:t>
            </a:r>
          </a:p>
          <a:p>
            <a:pPr algn="just">
              <a:buFont typeface="Arial" panose="020B0604020202020204" pitchFamily="34" charset="0"/>
              <a:buChar char="•"/>
            </a:pPr>
            <a:endParaRPr lang="pt-BR" sz="4200" dirty="0"/>
          </a:p>
          <a:p>
            <a:pPr>
              <a:buClr>
                <a:schemeClr val="accent1">
                  <a:lumMod val="75000"/>
                </a:schemeClr>
              </a:buClr>
              <a:buFont typeface="Wingdings" panose="05000000000000000000" pitchFamily="2" charset="2"/>
              <a:buChar char="v"/>
            </a:pPr>
            <a:r>
              <a:rPr lang="pt-BR" sz="5100" b="1" dirty="0"/>
              <a:t>Mocha</a:t>
            </a:r>
          </a:p>
          <a:p>
            <a:pPr marL="285750" indent="-285750" algn="just">
              <a:buClr>
                <a:schemeClr val="accent1">
                  <a:lumMod val="75000"/>
                </a:schemeClr>
              </a:buClr>
              <a:buFont typeface="Arial" panose="020B0604020202020204" pitchFamily="34" charset="0"/>
              <a:buChar char="•"/>
            </a:pPr>
            <a:r>
              <a:rPr lang="pt-BR" sz="4400" dirty="0"/>
              <a:t>Ferramenta para realização de testes no Node.js(lado servidor). Framework para testes extremamente flexível, simples e divertido. Ele se encaixa perfeitamente no seu estilo de testes, seja ele </a:t>
            </a:r>
            <a:r>
              <a:rPr lang="pt-BR" sz="4400" i="1" dirty="0"/>
              <a:t>BDD</a:t>
            </a:r>
            <a:r>
              <a:rPr lang="pt-BR" sz="4400" dirty="0"/>
              <a:t> ou </a:t>
            </a:r>
            <a:r>
              <a:rPr lang="pt-BR" sz="4400" i="1" dirty="0"/>
              <a:t>TDD</a:t>
            </a:r>
            <a:r>
              <a:rPr lang="pt-BR" sz="4400" dirty="0"/>
              <a:t>, síncrono ou assíncrono.</a:t>
            </a:r>
          </a:p>
          <a:p>
            <a:pPr marL="285750" indent="-285750" algn="just">
              <a:buClr>
                <a:schemeClr val="accent1">
                  <a:lumMod val="75000"/>
                </a:schemeClr>
              </a:buClr>
              <a:buFont typeface="Arial" panose="020B0604020202020204" pitchFamily="34" charset="0"/>
              <a:buChar char="•"/>
            </a:pPr>
            <a:endParaRPr lang="pt-BR" sz="4400" dirty="0"/>
          </a:p>
          <a:p>
            <a:pPr marL="285750" indent="-285750" algn="just">
              <a:buClr>
                <a:schemeClr val="accent1">
                  <a:lumMod val="75000"/>
                </a:schemeClr>
              </a:buClr>
              <a:buFont typeface="Arial" panose="020B0604020202020204" pitchFamily="34" charset="0"/>
              <a:buChar char="•"/>
            </a:pPr>
            <a:r>
              <a:rPr lang="pt-BR" sz="4400" dirty="0"/>
              <a:t>Mocha permite utilizar qualquer biblioteca de afirmações como por </a:t>
            </a:r>
            <a:r>
              <a:rPr lang="pt-BR" sz="4400" b="1" dirty="0"/>
              <a:t>exemplo</a:t>
            </a:r>
            <a:r>
              <a:rPr lang="pt-BR" sz="4400" b="1" u="sng" dirty="0"/>
              <a:t> </a:t>
            </a:r>
            <a:r>
              <a:rPr lang="pt-BR" sz="4400" b="1" i="1" dirty="0"/>
              <a:t>should.js, expect.js, </a:t>
            </a:r>
            <a:r>
              <a:rPr lang="pt-BR" sz="4400" b="1" i="1" dirty="0" err="1"/>
              <a:t>chai</a:t>
            </a:r>
            <a:r>
              <a:rPr lang="pt-BR" sz="4400" b="1" i="1" dirty="0"/>
              <a:t> e </a:t>
            </a:r>
            <a:r>
              <a:rPr lang="pt-BR" sz="4400" b="1" i="1" dirty="0" err="1"/>
              <a:t>better-assert</a:t>
            </a:r>
            <a:r>
              <a:rPr lang="pt-BR" sz="4400" b="1" u="sng" dirty="0"/>
              <a:t> </a:t>
            </a:r>
            <a:r>
              <a:rPr lang="pt-BR" sz="4400" dirty="0"/>
              <a:t>o que faz com que seja mais flexível aos gostos dos programadores por uma biblioteca em particular.</a:t>
            </a:r>
          </a:p>
          <a:p>
            <a:pPr algn="just">
              <a:buFont typeface="Arial" panose="020B0604020202020204" pitchFamily="34" charset="0"/>
              <a:buChar char="•"/>
            </a:pPr>
            <a:endParaRPr lang="pt-BR" sz="4200" dirty="0"/>
          </a:p>
          <a:p>
            <a:endParaRPr lang="pt-BR" sz="4200" dirty="0"/>
          </a:p>
          <a:p>
            <a:endParaRPr lang="pt-BR" dirty="0"/>
          </a:p>
        </p:txBody>
      </p:sp>
    </p:spTree>
    <p:extLst>
      <p:ext uri="{BB962C8B-B14F-4D97-AF65-F5344CB8AC3E}">
        <p14:creationId xmlns:p14="http://schemas.microsoft.com/office/powerpoint/2010/main" val="55244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5555" y="278295"/>
            <a:ext cx="8596668" cy="662609"/>
          </a:xfrm>
        </p:spPr>
        <p:txBody>
          <a:bodyPr/>
          <a:lstStyle/>
          <a:p>
            <a:r>
              <a:rPr lang="pt-BR" dirty="0"/>
              <a:t>Ferramentas Code Coverage</a:t>
            </a:r>
          </a:p>
        </p:txBody>
      </p:sp>
      <p:sp>
        <p:nvSpPr>
          <p:cNvPr id="3" name="Espaço Reservado para Conteúdo 2"/>
          <p:cNvSpPr>
            <a:spLocks noGrp="1"/>
          </p:cNvSpPr>
          <p:nvPr>
            <p:ph idx="1"/>
          </p:nvPr>
        </p:nvSpPr>
        <p:spPr>
          <a:xfrm>
            <a:off x="677333" y="1033670"/>
            <a:ext cx="10253263" cy="5535941"/>
          </a:xfrm>
        </p:spPr>
        <p:txBody>
          <a:bodyPr/>
          <a:lstStyle/>
          <a:p>
            <a:pPr>
              <a:buClr>
                <a:schemeClr val="accent1">
                  <a:lumMod val="75000"/>
                </a:schemeClr>
              </a:buClr>
              <a:buFont typeface="Wingdings" panose="05000000000000000000" pitchFamily="2" charset="2"/>
              <a:buChar char="v"/>
            </a:pPr>
            <a:r>
              <a:rPr lang="pt-BR" sz="2400" dirty="0"/>
              <a:t>Istanbul</a:t>
            </a:r>
          </a:p>
          <a:p>
            <a:pPr algn="just">
              <a:buFont typeface="Arial" panose="020B0604020202020204" pitchFamily="34" charset="0"/>
              <a:buChar char="•"/>
            </a:pPr>
            <a:r>
              <a:rPr lang="pt-BR" sz="2000" dirty="0"/>
              <a:t>Para Code Coverage, faz a cobertura do código, controla a cobertura dos testes, mostra a porcentagem de quanto o código esta sendo coberto por testes ou o que ainda não esta testado.</a:t>
            </a:r>
          </a:p>
          <a:p>
            <a:pPr marL="0" indent="0" algn="just">
              <a:buNone/>
            </a:pPr>
            <a:endParaRPr lang="pt-BR" sz="2000" dirty="0"/>
          </a:p>
          <a:p>
            <a:pPr>
              <a:buFont typeface="Wingdings" panose="05000000000000000000" pitchFamily="2" charset="2"/>
              <a:buChar char="v"/>
            </a:pPr>
            <a:r>
              <a:rPr lang="pt-BR" sz="2400" dirty="0" err="1"/>
              <a:t>SonarJS</a:t>
            </a:r>
            <a:endParaRPr lang="pt-BR" sz="2400" dirty="0"/>
          </a:p>
          <a:p>
            <a:pPr algn="just">
              <a:buFont typeface="Arial" panose="020B0604020202020204" pitchFamily="34" charset="0"/>
              <a:buChar char="•"/>
            </a:pPr>
            <a:r>
              <a:rPr lang="pt-BR" sz="2000" dirty="0"/>
              <a:t>O </a:t>
            </a:r>
            <a:r>
              <a:rPr lang="pt-BR" sz="2000" dirty="0" err="1"/>
              <a:t>SonarJS</a:t>
            </a:r>
            <a:r>
              <a:rPr lang="pt-BR" sz="2000" dirty="0"/>
              <a:t> é um analisador de código estático para JavaScript usado como uma extensão para a plataforma </a:t>
            </a:r>
            <a:r>
              <a:rPr lang="pt-BR" sz="2000" dirty="0" err="1"/>
              <a:t>SonarQube</a:t>
            </a:r>
            <a:r>
              <a:rPr lang="pt-BR" sz="2000" dirty="0"/>
              <a:t>. Isso permitirá produzir código estável e compatível que ajuda encontrar e corrigir bugs, vulnerabilidades e código mal estruturado.</a:t>
            </a:r>
          </a:p>
          <a:p>
            <a:pPr algn="just">
              <a:buFont typeface="Arial" panose="020B0604020202020204" pitchFamily="34" charset="0"/>
              <a:buChar char="•"/>
            </a:pPr>
            <a:r>
              <a:rPr lang="pt-BR" sz="2000" dirty="0"/>
              <a:t>O </a:t>
            </a:r>
            <a:r>
              <a:rPr lang="pt-BR" sz="2000" dirty="0" err="1"/>
              <a:t>SonarJS</a:t>
            </a:r>
            <a:r>
              <a:rPr lang="pt-BR" sz="2000" dirty="0"/>
              <a:t> oferece integração total com o Eclipse.</a:t>
            </a:r>
          </a:p>
          <a:p>
            <a:pPr>
              <a:buFont typeface="Arial" panose="020B0604020202020204" pitchFamily="34" charset="0"/>
              <a:buChar char="•"/>
            </a:pPr>
            <a:endParaRPr lang="pt-BR" dirty="0"/>
          </a:p>
          <a:p>
            <a:endParaRPr lang="pt-BR" dirty="0"/>
          </a:p>
        </p:txBody>
      </p:sp>
    </p:spTree>
    <p:extLst>
      <p:ext uri="{BB962C8B-B14F-4D97-AF65-F5344CB8AC3E}">
        <p14:creationId xmlns:p14="http://schemas.microsoft.com/office/powerpoint/2010/main" val="127880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5555" y="278295"/>
            <a:ext cx="8596668" cy="662609"/>
          </a:xfrm>
        </p:spPr>
        <p:txBody>
          <a:bodyPr/>
          <a:lstStyle/>
          <a:p>
            <a:r>
              <a:rPr lang="pt-BR" dirty="0"/>
              <a:t>Ferramentas Code Coverage</a:t>
            </a:r>
          </a:p>
        </p:txBody>
      </p:sp>
      <p:pic>
        <p:nvPicPr>
          <p:cNvPr id="4" name="Imagem 3"/>
          <p:cNvPicPr>
            <a:picLocks noChangeAspect="1"/>
          </p:cNvPicPr>
          <p:nvPr/>
        </p:nvPicPr>
        <p:blipFill>
          <a:blip r:embed="rId2"/>
          <a:stretch>
            <a:fillRect/>
          </a:stretch>
        </p:blipFill>
        <p:spPr>
          <a:xfrm>
            <a:off x="7663154" y="4915258"/>
            <a:ext cx="2418674" cy="918826"/>
          </a:xfrm>
          <a:prstGeom prst="rect">
            <a:avLst/>
          </a:prstGeom>
        </p:spPr>
      </p:pic>
      <p:pic>
        <p:nvPicPr>
          <p:cNvPr id="5" name="Imagem 4"/>
          <p:cNvPicPr>
            <a:picLocks noChangeAspect="1"/>
          </p:cNvPicPr>
          <p:nvPr/>
        </p:nvPicPr>
        <p:blipFill>
          <a:blip r:embed="rId3"/>
          <a:stretch>
            <a:fillRect/>
          </a:stretch>
        </p:blipFill>
        <p:spPr>
          <a:xfrm>
            <a:off x="6754716" y="1196370"/>
            <a:ext cx="4440911" cy="3246854"/>
          </a:xfrm>
          <a:prstGeom prst="rect">
            <a:avLst/>
          </a:prstGeom>
        </p:spPr>
      </p:pic>
      <p:pic>
        <p:nvPicPr>
          <p:cNvPr id="7" name="Imagem 6"/>
          <p:cNvPicPr>
            <a:picLocks noChangeAspect="1"/>
          </p:cNvPicPr>
          <p:nvPr/>
        </p:nvPicPr>
        <p:blipFill>
          <a:blip r:embed="rId4"/>
          <a:stretch>
            <a:fillRect/>
          </a:stretch>
        </p:blipFill>
        <p:spPr>
          <a:xfrm>
            <a:off x="766920" y="1196370"/>
            <a:ext cx="5721151" cy="5017542"/>
          </a:xfrm>
          <a:prstGeom prst="rect">
            <a:avLst/>
          </a:prstGeom>
        </p:spPr>
      </p:pic>
    </p:spTree>
    <p:extLst>
      <p:ext uri="{BB962C8B-B14F-4D97-AF65-F5344CB8AC3E}">
        <p14:creationId xmlns:p14="http://schemas.microsoft.com/office/powerpoint/2010/main" val="2051485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2303" y="543340"/>
            <a:ext cx="8596668" cy="622852"/>
          </a:xfrm>
        </p:spPr>
        <p:txBody>
          <a:bodyPr>
            <a:normAutofit fontScale="90000"/>
          </a:bodyPr>
          <a:lstStyle/>
          <a:p>
            <a:r>
              <a:rPr lang="pt-BR" dirty="0"/>
              <a:t>Conclusão</a:t>
            </a:r>
          </a:p>
        </p:txBody>
      </p:sp>
      <p:sp>
        <p:nvSpPr>
          <p:cNvPr id="3" name="Espaço Reservado para Conteúdo 2"/>
          <p:cNvSpPr>
            <a:spLocks noGrp="1"/>
          </p:cNvSpPr>
          <p:nvPr>
            <p:ph idx="1"/>
          </p:nvPr>
        </p:nvSpPr>
        <p:spPr>
          <a:xfrm>
            <a:off x="652303" y="1537737"/>
            <a:ext cx="9844892" cy="3880773"/>
          </a:xfrm>
        </p:spPr>
        <p:txBody>
          <a:bodyPr>
            <a:normAutofit/>
          </a:bodyPr>
          <a:lstStyle/>
          <a:p>
            <a:pPr algn="just">
              <a:buFont typeface="Arial" panose="020B0604020202020204" pitchFamily="34" charset="0"/>
              <a:buChar char="•"/>
            </a:pPr>
            <a:r>
              <a:rPr lang="pt-BR" dirty="0"/>
              <a:t>A linguagem JavaScript tem um importante papel na evolução da internet nos últimos 20 anos, em conjunto com o HTML, CSS e suas bibliotecas é um dos alicerces fundamentais para web que conhecemos.</a:t>
            </a:r>
          </a:p>
          <a:p>
            <a:pPr algn="just">
              <a:buFont typeface="Arial" panose="020B0604020202020204" pitchFamily="34" charset="0"/>
              <a:buChar char="•"/>
            </a:pPr>
            <a:r>
              <a:rPr lang="pt-BR" dirty="0"/>
              <a:t>Para exemplificar a dimensão da linguagem, a pouco tempo foi lançado framework </a:t>
            </a:r>
            <a:r>
              <a:rPr lang="pt-BR" dirty="0" err="1"/>
              <a:t>AngularJS</a:t>
            </a:r>
            <a:r>
              <a:rPr lang="pt-BR" dirty="0"/>
              <a:t>  que é um framework JavaScript open-</a:t>
            </a:r>
            <a:r>
              <a:rPr lang="pt-BR" dirty="0" err="1"/>
              <a:t>source</a:t>
            </a:r>
            <a:r>
              <a:rPr lang="pt-BR" dirty="0"/>
              <a:t>, mantido pelo Google, que auxilia na execução de single-</a:t>
            </a:r>
            <a:r>
              <a:rPr lang="pt-BR" dirty="0" err="1"/>
              <a:t>page</a:t>
            </a:r>
            <a:r>
              <a:rPr lang="pt-BR" dirty="0"/>
              <a:t> </a:t>
            </a:r>
            <a:r>
              <a:rPr lang="pt-BR" dirty="0" err="1"/>
              <a:t>applications</a:t>
            </a:r>
            <a:r>
              <a:rPr lang="pt-BR" dirty="0"/>
              <a:t> e que comprova a evolução da linguagem. </a:t>
            </a:r>
            <a:r>
              <a:rPr lang="pt-BR" dirty="0" err="1"/>
              <a:t>AngularJS</a:t>
            </a:r>
            <a:r>
              <a:rPr lang="pt-BR" dirty="0"/>
              <a:t> foi utilizada no desenvolvimento do Facebook (gigante do mundo virtual) em suas últimas versões.</a:t>
            </a:r>
          </a:p>
          <a:p>
            <a:pPr>
              <a:buFont typeface="Arial" panose="020B0604020202020204" pitchFamily="34" charset="0"/>
              <a:buChar char="•"/>
            </a:pPr>
            <a:r>
              <a:rPr lang="pt-BR" dirty="0"/>
              <a:t>Hoje praticamente todas as páginas executam algum tipo de código JavaScript, ou seja,  diariamente muito código JS está sendo executado durante uma pesquisa no Google, leitura de uma notícia em um portal, redes sociais e jogos.</a:t>
            </a:r>
          </a:p>
          <a:p>
            <a:pPr>
              <a:buFont typeface="Arial" panose="020B0604020202020204" pitchFamily="34" charset="0"/>
              <a:buChar char="•"/>
            </a:pPr>
            <a:r>
              <a:rPr lang="pt-BR" dirty="0"/>
              <a:t>Futuro promissor para linguagem JavaScript.</a:t>
            </a:r>
          </a:p>
          <a:p>
            <a:endParaRPr lang="pt-BR" dirty="0"/>
          </a:p>
        </p:txBody>
      </p:sp>
    </p:spTree>
    <p:extLst>
      <p:ext uri="{BB962C8B-B14F-4D97-AF65-F5344CB8AC3E}">
        <p14:creationId xmlns:p14="http://schemas.microsoft.com/office/powerpoint/2010/main" val="502670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3" name="Espaço Reservado para Conteúdo 2"/>
          <p:cNvSpPr>
            <a:spLocks noGrp="1"/>
          </p:cNvSpPr>
          <p:nvPr>
            <p:ph idx="1"/>
          </p:nvPr>
        </p:nvSpPr>
        <p:spPr>
          <a:xfrm>
            <a:off x="518307" y="1670259"/>
            <a:ext cx="9911154" cy="3880773"/>
          </a:xfrm>
        </p:spPr>
        <p:txBody>
          <a:bodyPr/>
          <a:lstStyle/>
          <a:p>
            <a:pPr marL="0" indent="0">
              <a:buNone/>
            </a:pPr>
            <a:r>
              <a:rPr lang="pt-BR" dirty="0">
                <a:hlinkClick r:id="rId2"/>
              </a:rPr>
              <a:t>https://pt.slideshare.net/EriickWendell/js-ferramentas-code-analysis-e-fixed-para-js-tdc2016</a:t>
            </a:r>
            <a:endParaRPr lang="pt-BR" dirty="0"/>
          </a:p>
          <a:p>
            <a:pPr marL="0" indent="0">
              <a:buNone/>
            </a:pPr>
            <a:r>
              <a:rPr lang="pt-BR" dirty="0">
                <a:hlinkClick r:id="rId3"/>
              </a:rPr>
              <a:t>http://jshint.com/about</a:t>
            </a:r>
            <a:endParaRPr lang="pt-BR" dirty="0"/>
          </a:p>
          <a:p>
            <a:pPr marL="0" indent="0">
              <a:buNone/>
            </a:pPr>
            <a:r>
              <a:rPr lang="pt-BR" dirty="0">
                <a:hlinkClick r:id="rId4"/>
              </a:rPr>
              <a:t>https://tableless.com.br/qualidade-codigo-javascript/</a:t>
            </a:r>
            <a:endParaRPr lang="pt-BR" dirty="0"/>
          </a:p>
          <a:p>
            <a:pPr marL="0" indent="0">
              <a:buNone/>
            </a:pPr>
            <a:r>
              <a:rPr lang="pt-BR" dirty="0">
                <a:hlinkClick r:id="rId5"/>
              </a:rPr>
              <a:t>https://developers.google.com/closure/utilities/docs/linter_howto</a:t>
            </a:r>
            <a:endParaRPr lang="pt-BR" dirty="0"/>
          </a:p>
          <a:p>
            <a:pPr marL="0" indent="0">
              <a:buNone/>
            </a:pPr>
            <a:r>
              <a:rPr lang="pt-BR" dirty="0">
                <a:hlinkClick r:id="rId6"/>
              </a:rPr>
              <a:t>https://github.com/MackMendes/JsAdvice-Beta</a:t>
            </a:r>
            <a:endParaRPr lang="pt-BR" dirty="0"/>
          </a:p>
          <a:p>
            <a:pPr marL="0" indent="0">
              <a:buNone/>
            </a:pPr>
            <a:r>
              <a:rPr lang="pt-BR" dirty="0">
                <a:hlinkClick r:id="rId7"/>
              </a:rPr>
              <a:t>https://imasters.com.br/desenvolvimento/testando-seu-codigo-node-com-o-mocha/?trace=1519021197&amp;source=single</a:t>
            </a:r>
            <a:endParaRPr lang="pt-BR" dirty="0"/>
          </a:p>
          <a:p>
            <a:pPr marL="0" indent="0">
              <a:buNone/>
            </a:pPr>
            <a:r>
              <a:rPr lang="pt-BR" dirty="0">
                <a:hlinkClick r:id="rId8"/>
              </a:rPr>
              <a:t>https://blog.da2k.com.br/2015/01/07/code-coverage-em-javascript/</a:t>
            </a:r>
            <a:endParaRPr lang="pt-BR" dirty="0"/>
          </a:p>
          <a:p>
            <a:pPr marL="0" indent="0">
              <a:buNone/>
            </a:pPr>
            <a:endParaRPr lang="pt-BR" dirty="0"/>
          </a:p>
        </p:txBody>
      </p:sp>
    </p:spTree>
    <p:extLst>
      <p:ext uri="{BB962C8B-B14F-4D97-AF65-F5344CB8AC3E}">
        <p14:creationId xmlns:p14="http://schemas.microsoft.com/office/powerpoint/2010/main" val="178688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609600"/>
            <a:ext cx="10480997" cy="954157"/>
          </a:xfrm>
        </p:spPr>
        <p:txBody>
          <a:bodyPr>
            <a:normAutofit fontScale="90000"/>
          </a:bodyPr>
          <a:lstStyle/>
          <a:p>
            <a:r>
              <a:rPr lang="pt-BR" sz="3200" dirty="0"/>
              <a:t>Técnicas e Ferramentas de Refatoração, Teste e Code Coverage em JavaScript</a:t>
            </a:r>
          </a:p>
        </p:txBody>
      </p:sp>
      <p:pic>
        <p:nvPicPr>
          <p:cNvPr id="4" name="Espaço Reservado para Conteúdo 3"/>
          <p:cNvPicPr>
            <a:picLocks noGrp="1" noChangeAspect="1"/>
          </p:cNvPicPr>
          <p:nvPr>
            <p:ph idx="1"/>
          </p:nvPr>
        </p:nvPicPr>
        <p:blipFill>
          <a:blip r:embed="rId2"/>
          <a:stretch>
            <a:fillRect/>
          </a:stretch>
        </p:blipFill>
        <p:spPr>
          <a:xfrm>
            <a:off x="2241709" y="2006942"/>
            <a:ext cx="6515100" cy="3181350"/>
          </a:xfrm>
          <a:prstGeom prst="rect">
            <a:avLst/>
          </a:prstGeom>
        </p:spPr>
      </p:pic>
    </p:spTree>
    <p:extLst>
      <p:ext uri="{BB962C8B-B14F-4D97-AF65-F5344CB8AC3E}">
        <p14:creationId xmlns:p14="http://schemas.microsoft.com/office/powerpoint/2010/main" val="59597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7578" y="331304"/>
            <a:ext cx="8596668" cy="861392"/>
          </a:xfrm>
        </p:spPr>
        <p:txBody>
          <a:bodyPr/>
          <a:lstStyle/>
          <a:p>
            <a:r>
              <a:rPr lang="pt-BR" dirty="0"/>
              <a:t>Definição JavaScript</a:t>
            </a:r>
          </a:p>
        </p:txBody>
      </p:sp>
      <p:sp>
        <p:nvSpPr>
          <p:cNvPr id="3" name="Espaço Reservado para Conteúdo 2"/>
          <p:cNvSpPr>
            <a:spLocks noGrp="1"/>
          </p:cNvSpPr>
          <p:nvPr>
            <p:ph idx="1"/>
          </p:nvPr>
        </p:nvSpPr>
        <p:spPr>
          <a:xfrm>
            <a:off x="424069" y="1192696"/>
            <a:ext cx="10455965" cy="5128591"/>
          </a:xfrm>
        </p:spPr>
        <p:txBody>
          <a:bodyPr>
            <a:normAutofit/>
          </a:bodyPr>
          <a:lstStyle/>
          <a:p>
            <a:pPr algn="just">
              <a:buFont typeface="Arial" panose="020B0604020202020204" pitchFamily="34" charset="0"/>
              <a:buChar char="•"/>
            </a:pPr>
            <a:r>
              <a:rPr lang="pt-BR" sz="1900" dirty="0"/>
              <a:t>JavaScript é uma linguagem de programação interpretada e baseada em objetos mais popular no desenvolvimento web. Suportada por todos os navegadores, a linguagem é responsável por praticamente todo dinamismo nas páginas web, chegando a resultados impressionantes. Exemplos: Gmail, Google Maps e Google Docs.</a:t>
            </a:r>
          </a:p>
          <a:p>
            <a:pPr algn="just">
              <a:buFont typeface="Arial" panose="020B0604020202020204" pitchFamily="34" charset="0"/>
              <a:buChar char="•"/>
            </a:pPr>
            <a:r>
              <a:rPr lang="pt-BR" sz="1900" dirty="0"/>
              <a:t>Como o nome sugere é uma linguagem de </a:t>
            </a:r>
            <a:r>
              <a:rPr lang="pt-BR" sz="1900" dirty="0" err="1"/>
              <a:t>scripting</a:t>
            </a:r>
            <a:r>
              <a:rPr lang="pt-BR" sz="1900" dirty="0"/>
              <a:t> que permite ao programador controlar uma ou mais aplicações de terceiros. No caso do JavaScript, podemos controlar alguns comportamentos dos navegadores através de trechos de códigos que são enviados na página HTML. Outra característica e a interpretação do código, executado conforme lido pelo navegador, linha a linha, assim como o HTML.</a:t>
            </a:r>
          </a:p>
          <a:p>
            <a:pPr algn="just">
              <a:buFont typeface="Arial" panose="020B0604020202020204" pitchFamily="34" charset="0"/>
              <a:buChar char="•"/>
            </a:pPr>
            <a:r>
              <a:rPr lang="pt-BR" sz="1900" dirty="0"/>
              <a:t>Seguem alguns eventos que podem ser utilizados para interação do usuário com as páginas: </a:t>
            </a:r>
            <a:r>
              <a:rPr lang="pt-BR" sz="1900" dirty="0" err="1"/>
              <a:t>Onclick</a:t>
            </a:r>
            <a:r>
              <a:rPr lang="pt-BR" sz="1900" dirty="0"/>
              <a:t>, </a:t>
            </a:r>
            <a:r>
              <a:rPr lang="pt-BR" sz="1900" dirty="0" err="1"/>
              <a:t>Ondbclick</a:t>
            </a:r>
            <a:r>
              <a:rPr lang="pt-BR" sz="1900" dirty="0"/>
              <a:t>, </a:t>
            </a:r>
            <a:r>
              <a:rPr lang="pt-BR" sz="1900" dirty="0" err="1"/>
              <a:t>Onmousemove</a:t>
            </a:r>
            <a:r>
              <a:rPr lang="pt-BR" sz="1900" dirty="0"/>
              <a:t>, </a:t>
            </a:r>
            <a:r>
              <a:rPr lang="pt-BR" sz="1900" dirty="0" err="1"/>
              <a:t>Onkeypress</a:t>
            </a:r>
            <a:r>
              <a:rPr lang="pt-BR" sz="1900" dirty="0"/>
              <a:t> dentre outros;</a:t>
            </a:r>
          </a:p>
          <a:p>
            <a:pPr algn="just">
              <a:buFont typeface="Arial" panose="020B0604020202020204" pitchFamily="34" charset="0"/>
              <a:buChar char="•"/>
            </a:pPr>
            <a:r>
              <a:rPr lang="pt-BR" sz="1900" dirty="0"/>
              <a:t>A linguagem é a melhor e mais procurada solução para tratar das necessidades do lado do cliente.</a:t>
            </a:r>
          </a:p>
          <a:p>
            <a:pPr marL="0" indent="0">
              <a:buNone/>
            </a:pPr>
            <a:endParaRPr lang="pt-BR" dirty="0"/>
          </a:p>
        </p:txBody>
      </p:sp>
    </p:spTree>
    <p:extLst>
      <p:ext uri="{BB962C8B-B14F-4D97-AF65-F5344CB8AC3E}">
        <p14:creationId xmlns:p14="http://schemas.microsoft.com/office/powerpoint/2010/main" val="41807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357810"/>
            <a:ext cx="8596668" cy="742122"/>
          </a:xfrm>
        </p:spPr>
        <p:txBody>
          <a:bodyPr/>
          <a:lstStyle/>
          <a:p>
            <a:r>
              <a:rPr lang="pt-BR" dirty="0"/>
              <a:t>Técnicas de Refatoração</a:t>
            </a:r>
          </a:p>
        </p:txBody>
      </p:sp>
      <p:sp>
        <p:nvSpPr>
          <p:cNvPr id="3" name="Espaço Reservado para Conteúdo 2"/>
          <p:cNvSpPr>
            <a:spLocks noGrp="1"/>
          </p:cNvSpPr>
          <p:nvPr>
            <p:ph idx="1"/>
          </p:nvPr>
        </p:nvSpPr>
        <p:spPr>
          <a:xfrm>
            <a:off x="677333" y="1099932"/>
            <a:ext cx="9738875" cy="5406885"/>
          </a:xfrm>
        </p:spPr>
        <p:txBody>
          <a:bodyPr/>
          <a:lstStyle/>
          <a:p>
            <a:pPr>
              <a:buFont typeface="Wingdings" panose="05000000000000000000" pitchFamily="2" charset="2"/>
              <a:buChar char="v"/>
            </a:pPr>
            <a:r>
              <a:rPr lang="pt-BR" sz="2400" b="1" dirty="0"/>
              <a:t>Não repetição de código</a:t>
            </a:r>
          </a:p>
          <a:p>
            <a:pPr algn="just">
              <a:buFont typeface="Arial" panose="020B0604020202020204" pitchFamily="34" charset="0"/>
              <a:buChar char="•"/>
            </a:pPr>
            <a:r>
              <a:rPr lang="pt-BR" dirty="0"/>
              <a:t>Ir de código específico para mais genérico que  permite lidar com uma gama mais ampla de situações.</a:t>
            </a:r>
          </a:p>
          <a:p>
            <a:pPr algn="just">
              <a:buFont typeface="Arial" panose="020B0604020202020204" pitchFamily="34" charset="0"/>
              <a:buChar char="•"/>
            </a:pPr>
            <a:r>
              <a:rPr lang="pt-BR" dirty="0"/>
              <a:t>O principal benefício aqui é que o código genérico acaba sendo capaz de lidar com uma gama mais ampla de situações e cenários.</a:t>
            </a:r>
          </a:p>
          <a:p>
            <a:pPr>
              <a:buFont typeface="Wingdings" panose="05000000000000000000" pitchFamily="2" charset="2"/>
              <a:buChar char="v"/>
            </a:pPr>
            <a:r>
              <a:rPr lang="pt-BR" sz="2400" b="1" dirty="0"/>
              <a:t>Usar variáveis ​​para impedir a duplicação</a:t>
            </a:r>
          </a:p>
          <a:p>
            <a:pPr algn="just">
              <a:buFont typeface="Arial" panose="020B0604020202020204" pitchFamily="34" charset="0"/>
              <a:buChar char="•"/>
            </a:pPr>
            <a:r>
              <a:rPr lang="pt-BR" b="1" dirty="0"/>
              <a:t>E</a:t>
            </a:r>
            <a:r>
              <a:rPr lang="pt-BR" dirty="0"/>
              <a:t>xtrair para uma variável  para evitar a desordem e facilitar a manutenção</a:t>
            </a:r>
            <a:r>
              <a:rPr lang="pt-BR" b="1" dirty="0"/>
              <a:t> em vez de ter várias referências ao mesmo elemento.</a:t>
            </a:r>
          </a:p>
          <a:p>
            <a:pPr>
              <a:buFont typeface="Wingdings" panose="05000000000000000000" pitchFamily="2" charset="2"/>
              <a:buChar char="v"/>
            </a:pPr>
            <a:r>
              <a:rPr lang="pt-BR" sz="2400" b="1" dirty="0"/>
              <a:t>Melhorar o manuseio dos eventos</a:t>
            </a:r>
          </a:p>
          <a:p>
            <a:pPr algn="just">
              <a:buFont typeface="Arial" panose="020B0604020202020204" pitchFamily="34" charset="0"/>
              <a:buChar char="•"/>
            </a:pPr>
            <a:r>
              <a:rPr lang="pt-BR" dirty="0"/>
              <a:t>Os manipuladores de eventos tradicionais ainda são bastante populares, contudo a ação substitui qualquer manipulador anterior para o mesmo evento.</a:t>
            </a:r>
          </a:p>
          <a:p>
            <a:pPr algn="just">
              <a:buFont typeface="Wingdings" panose="05000000000000000000" pitchFamily="2" charset="2"/>
              <a:buChar char="v"/>
            </a:pPr>
            <a:r>
              <a:rPr lang="pt-BR" sz="2400" b="1" dirty="0"/>
              <a:t>Melhorar o Manuseio de Classe</a:t>
            </a:r>
          </a:p>
          <a:p>
            <a:pPr algn="just">
              <a:buFont typeface="Arial" panose="020B0604020202020204" pitchFamily="34" charset="0"/>
              <a:buChar char="•"/>
            </a:pPr>
            <a:r>
              <a:rPr lang="pt-BR" b="1" dirty="0"/>
              <a:t>Devido a </a:t>
            </a:r>
            <a:r>
              <a:rPr lang="pt-BR" b="1" dirty="0" err="1"/>
              <a:t>className</a:t>
            </a:r>
            <a:r>
              <a:rPr lang="pt-BR" b="1" dirty="0"/>
              <a:t> substituir o nome da classe inteira, todas as outras classe são removidas também.</a:t>
            </a:r>
          </a:p>
          <a:p>
            <a:pPr algn="just">
              <a:buFont typeface="Arial" panose="020B0604020202020204" pitchFamily="34" charset="0"/>
              <a:buChar char="•"/>
            </a:pPr>
            <a:endParaRPr lang="pt-BR" sz="2400" b="1" dirty="0"/>
          </a:p>
        </p:txBody>
      </p:sp>
    </p:spTree>
    <p:extLst>
      <p:ext uri="{BB962C8B-B14F-4D97-AF65-F5344CB8AC3E}">
        <p14:creationId xmlns:p14="http://schemas.microsoft.com/office/powerpoint/2010/main" val="281316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5553" y="113780"/>
            <a:ext cx="8596668" cy="742122"/>
          </a:xfrm>
        </p:spPr>
        <p:txBody>
          <a:bodyPr/>
          <a:lstStyle/>
          <a:p>
            <a:r>
              <a:rPr lang="pt-BR" dirty="0"/>
              <a:t>Ferramentas de Refatoração</a:t>
            </a:r>
          </a:p>
        </p:txBody>
      </p:sp>
      <p:sp>
        <p:nvSpPr>
          <p:cNvPr id="3" name="Espaço Reservado para Conteúdo 2"/>
          <p:cNvSpPr>
            <a:spLocks noGrp="1"/>
          </p:cNvSpPr>
          <p:nvPr>
            <p:ph idx="1"/>
          </p:nvPr>
        </p:nvSpPr>
        <p:spPr>
          <a:xfrm>
            <a:off x="677333" y="855902"/>
            <a:ext cx="9738875" cy="5650915"/>
          </a:xfrm>
        </p:spPr>
        <p:txBody>
          <a:bodyPr/>
          <a:lstStyle/>
          <a:p>
            <a:pPr algn="just">
              <a:buFont typeface="Arial" panose="020B0604020202020204" pitchFamily="34" charset="0"/>
              <a:buChar char="•"/>
            </a:pPr>
            <a:r>
              <a:rPr lang="pt-BR" sz="2000" dirty="0"/>
              <a:t>As ferramentas de </a:t>
            </a:r>
            <a:r>
              <a:rPr lang="pt-BR" sz="2000" dirty="0" err="1"/>
              <a:t>refatoração</a:t>
            </a:r>
            <a:r>
              <a:rPr lang="pt-BR" sz="2000" dirty="0"/>
              <a:t> são responsáveis por analisar o código fonte e indicar possíveis erros ou melhorias (Code Analysis). Há também o analisador de código (Code Fixed) que propõe sugestões de melhorias e correções de erros, tanto aparente como possíveis erros no código.</a:t>
            </a:r>
          </a:p>
          <a:p>
            <a:pPr algn="just">
              <a:buFont typeface="Arial" panose="020B0604020202020204" pitchFamily="34" charset="0"/>
              <a:buChar char="•"/>
            </a:pPr>
            <a:endParaRPr lang="pt-BR" sz="2400" dirty="0"/>
          </a:p>
        </p:txBody>
      </p:sp>
      <p:pic>
        <p:nvPicPr>
          <p:cNvPr id="4" name="Imagem 3"/>
          <p:cNvPicPr>
            <a:picLocks noChangeAspect="1"/>
          </p:cNvPicPr>
          <p:nvPr/>
        </p:nvPicPr>
        <p:blipFill>
          <a:blip r:embed="rId2"/>
          <a:stretch>
            <a:fillRect/>
          </a:stretch>
        </p:blipFill>
        <p:spPr>
          <a:xfrm>
            <a:off x="846758" y="2241499"/>
            <a:ext cx="7009085" cy="1380107"/>
          </a:xfrm>
          <a:prstGeom prst="rect">
            <a:avLst/>
          </a:prstGeom>
        </p:spPr>
      </p:pic>
      <p:pic>
        <p:nvPicPr>
          <p:cNvPr id="5" name="Imagem 4"/>
          <p:cNvPicPr>
            <a:picLocks noChangeAspect="1"/>
          </p:cNvPicPr>
          <p:nvPr/>
        </p:nvPicPr>
        <p:blipFill>
          <a:blip r:embed="rId3"/>
          <a:stretch>
            <a:fillRect/>
          </a:stretch>
        </p:blipFill>
        <p:spPr>
          <a:xfrm>
            <a:off x="2423824" y="3769786"/>
            <a:ext cx="7513981" cy="2588850"/>
          </a:xfrm>
          <a:prstGeom prst="rect">
            <a:avLst/>
          </a:prstGeom>
        </p:spPr>
      </p:pic>
      <p:sp>
        <p:nvSpPr>
          <p:cNvPr id="6" name="CaixaDeTexto 5"/>
          <p:cNvSpPr txBox="1"/>
          <p:nvPr/>
        </p:nvSpPr>
        <p:spPr>
          <a:xfrm>
            <a:off x="8025267" y="2637183"/>
            <a:ext cx="1574534" cy="369332"/>
          </a:xfrm>
          <a:prstGeom prst="rect">
            <a:avLst/>
          </a:prstGeom>
          <a:noFill/>
        </p:spPr>
        <p:txBody>
          <a:bodyPr wrap="none" rtlCol="0">
            <a:spAutoFit/>
          </a:bodyPr>
          <a:lstStyle/>
          <a:p>
            <a:r>
              <a:rPr lang="pt-BR" dirty="0"/>
              <a:t>Code Analysis</a:t>
            </a:r>
          </a:p>
        </p:txBody>
      </p:sp>
      <p:sp>
        <p:nvSpPr>
          <p:cNvPr id="7" name="CaixaDeTexto 6"/>
          <p:cNvSpPr txBox="1"/>
          <p:nvPr/>
        </p:nvSpPr>
        <p:spPr>
          <a:xfrm>
            <a:off x="8598417" y="5735733"/>
            <a:ext cx="1327608" cy="369332"/>
          </a:xfrm>
          <a:prstGeom prst="rect">
            <a:avLst/>
          </a:prstGeom>
          <a:noFill/>
        </p:spPr>
        <p:txBody>
          <a:bodyPr wrap="none" rtlCol="0">
            <a:spAutoFit/>
          </a:bodyPr>
          <a:lstStyle/>
          <a:p>
            <a:r>
              <a:rPr lang="pt-BR" dirty="0"/>
              <a:t>Code Fixed</a:t>
            </a:r>
          </a:p>
        </p:txBody>
      </p:sp>
    </p:spTree>
    <p:extLst>
      <p:ext uri="{BB962C8B-B14F-4D97-AF65-F5344CB8AC3E}">
        <p14:creationId xmlns:p14="http://schemas.microsoft.com/office/powerpoint/2010/main" val="308389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125897"/>
            <a:ext cx="8596668" cy="742122"/>
          </a:xfrm>
        </p:spPr>
        <p:txBody>
          <a:bodyPr/>
          <a:lstStyle/>
          <a:p>
            <a:r>
              <a:rPr lang="pt-BR" dirty="0"/>
              <a:t>Ferramentas de Refatoração</a:t>
            </a:r>
          </a:p>
        </p:txBody>
      </p:sp>
      <p:sp>
        <p:nvSpPr>
          <p:cNvPr id="3" name="Espaço Reservado para Conteúdo 2"/>
          <p:cNvSpPr>
            <a:spLocks noGrp="1"/>
          </p:cNvSpPr>
          <p:nvPr>
            <p:ph idx="1"/>
          </p:nvPr>
        </p:nvSpPr>
        <p:spPr>
          <a:xfrm>
            <a:off x="677333" y="868020"/>
            <a:ext cx="9738875" cy="5638798"/>
          </a:xfrm>
        </p:spPr>
        <p:txBody>
          <a:bodyPr/>
          <a:lstStyle/>
          <a:p>
            <a:pPr algn="just">
              <a:buFont typeface="Wingdings" panose="05000000000000000000" pitchFamily="2" charset="2"/>
              <a:buChar char="v"/>
            </a:pPr>
            <a:r>
              <a:rPr lang="pt-BR" sz="2800" b="1" dirty="0" err="1"/>
              <a:t>JsHint</a:t>
            </a:r>
            <a:r>
              <a:rPr lang="pt-BR" sz="2800" b="1" dirty="0"/>
              <a:t> e </a:t>
            </a:r>
            <a:r>
              <a:rPr lang="pt-BR" sz="2800" b="1" dirty="0" err="1"/>
              <a:t>JsLint</a:t>
            </a:r>
            <a:r>
              <a:rPr lang="pt-BR" sz="2800" b="1" dirty="0"/>
              <a:t> </a:t>
            </a:r>
            <a:r>
              <a:rPr lang="pt-BR" sz="2400" b="1" dirty="0"/>
              <a:t>(Sublime, VS Code, Eclipse e Visual Studio)</a:t>
            </a:r>
          </a:p>
          <a:p>
            <a:pPr algn="just">
              <a:buFont typeface="Arial" panose="020B0604020202020204" pitchFamily="34" charset="0"/>
              <a:buChar char="•"/>
            </a:pPr>
            <a:r>
              <a:rPr lang="pt-BR" sz="2000" dirty="0"/>
              <a:t>Ferramenta desenvolvida inicialmente por Douglas </a:t>
            </a:r>
            <a:r>
              <a:rPr lang="pt-BR" sz="2000" dirty="0" err="1"/>
              <a:t>Crockford</a:t>
            </a:r>
            <a:r>
              <a:rPr lang="pt-BR" sz="2000" dirty="0"/>
              <a:t>, autor do livro “JavaScript: The </a:t>
            </a:r>
            <a:r>
              <a:rPr lang="pt-BR" sz="2000" dirty="0" err="1"/>
              <a:t>Good</a:t>
            </a:r>
            <a:r>
              <a:rPr lang="pt-BR" sz="2000" dirty="0"/>
              <a:t> </a:t>
            </a:r>
            <a:r>
              <a:rPr lang="pt-BR" sz="2000" dirty="0" err="1"/>
              <a:t>Parts</a:t>
            </a:r>
            <a:r>
              <a:rPr lang="pt-BR" sz="2000" dirty="0"/>
              <a:t>” e criador do formado </a:t>
            </a:r>
            <a:r>
              <a:rPr lang="pt-BR" sz="2000" dirty="0" err="1"/>
              <a:t>Json</a:t>
            </a:r>
            <a:r>
              <a:rPr lang="pt-BR" sz="2000" dirty="0"/>
              <a:t>.</a:t>
            </a:r>
          </a:p>
          <a:p>
            <a:pPr algn="just">
              <a:buFont typeface="Arial" panose="020B0604020202020204" pitchFamily="34" charset="0"/>
              <a:buChar char="•"/>
            </a:pPr>
            <a:r>
              <a:rPr lang="pt-BR" sz="2000" dirty="0" err="1"/>
              <a:t>JsHint</a:t>
            </a:r>
            <a:r>
              <a:rPr lang="pt-BR" sz="2000" dirty="0"/>
              <a:t> é uma ferramenta voltada para detectar erros e potenciais problemas no código JavaScript e impor convenções de codificação. É uma evolução da </a:t>
            </a:r>
            <a:r>
              <a:rPr lang="pt-BR" sz="2000" dirty="0" err="1"/>
              <a:t>JsLint</a:t>
            </a:r>
            <a:r>
              <a:rPr lang="pt-BR" sz="2000" dirty="0"/>
              <a:t>.</a:t>
            </a:r>
          </a:p>
          <a:p>
            <a:pPr algn="just">
              <a:buFont typeface="Arial" panose="020B0604020202020204" pitchFamily="34" charset="0"/>
              <a:buChar char="•"/>
            </a:pPr>
            <a:r>
              <a:rPr lang="pt-BR" sz="2000" dirty="0"/>
              <a:t>A API </a:t>
            </a:r>
            <a:r>
              <a:rPr lang="pt-BR" sz="2000" dirty="0" err="1"/>
              <a:t>JsHint</a:t>
            </a:r>
            <a:r>
              <a:rPr lang="pt-BR" sz="2000" dirty="0"/>
              <a:t> pode ser adicionada aos principais frameworks Eclipse, Visual Studio, VS Code, Sublime, Node.js (lado servidor).</a:t>
            </a:r>
          </a:p>
          <a:p>
            <a:pPr algn="just">
              <a:buFont typeface="Arial" panose="020B0604020202020204" pitchFamily="34" charset="0"/>
              <a:buChar char="•"/>
            </a:pPr>
            <a:endParaRPr lang="pt-BR" sz="2400" dirty="0"/>
          </a:p>
        </p:txBody>
      </p:sp>
      <p:pic>
        <p:nvPicPr>
          <p:cNvPr id="8" name="Imagem 7"/>
          <p:cNvPicPr>
            <a:picLocks noChangeAspect="1"/>
          </p:cNvPicPr>
          <p:nvPr/>
        </p:nvPicPr>
        <p:blipFill>
          <a:blip r:embed="rId2"/>
          <a:stretch>
            <a:fillRect/>
          </a:stretch>
        </p:blipFill>
        <p:spPr>
          <a:xfrm>
            <a:off x="1715664" y="3640923"/>
            <a:ext cx="6242373" cy="3097807"/>
          </a:xfrm>
          <a:prstGeom prst="rect">
            <a:avLst/>
          </a:prstGeom>
        </p:spPr>
      </p:pic>
    </p:spTree>
    <p:extLst>
      <p:ext uri="{BB962C8B-B14F-4D97-AF65-F5344CB8AC3E}">
        <p14:creationId xmlns:p14="http://schemas.microsoft.com/office/powerpoint/2010/main" val="170598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185532"/>
            <a:ext cx="8596668" cy="649355"/>
          </a:xfrm>
        </p:spPr>
        <p:txBody>
          <a:bodyPr/>
          <a:lstStyle/>
          <a:p>
            <a:r>
              <a:rPr lang="pt-BR" dirty="0"/>
              <a:t>Ferramentas de Refatoração</a:t>
            </a:r>
          </a:p>
        </p:txBody>
      </p:sp>
      <p:sp>
        <p:nvSpPr>
          <p:cNvPr id="3" name="Espaço Reservado para Conteúdo 2"/>
          <p:cNvSpPr>
            <a:spLocks noGrp="1"/>
          </p:cNvSpPr>
          <p:nvPr>
            <p:ph idx="1"/>
          </p:nvPr>
        </p:nvSpPr>
        <p:spPr>
          <a:xfrm>
            <a:off x="677333" y="834887"/>
            <a:ext cx="10030424" cy="5817703"/>
          </a:xfrm>
        </p:spPr>
        <p:txBody>
          <a:bodyPr>
            <a:normAutofit/>
          </a:bodyPr>
          <a:lstStyle/>
          <a:p>
            <a:pPr algn="just">
              <a:buFont typeface="Wingdings" panose="05000000000000000000" pitchFamily="2" charset="2"/>
              <a:buChar char="v"/>
            </a:pPr>
            <a:r>
              <a:rPr lang="pt-BR" sz="3000" b="1" dirty="0" err="1"/>
              <a:t>Closure</a:t>
            </a:r>
            <a:r>
              <a:rPr lang="pt-BR" sz="3000" b="1" dirty="0"/>
              <a:t> </a:t>
            </a:r>
            <a:r>
              <a:rPr lang="pt-BR" sz="3000" b="1" dirty="0" err="1"/>
              <a:t>Linter</a:t>
            </a:r>
            <a:r>
              <a:rPr lang="pt-BR" sz="3000" b="1" dirty="0"/>
              <a:t> </a:t>
            </a:r>
          </a:p>
          <a:p>
            <a:pPr algn="just">
              <a:buFont typeface="Arial" panose="020B0604020202020204" pitchFamily="34" charset="0"/>
              <a:buChar char="•"/>
            </a:pPr>
            <a:r>
              <a:rPr lang="pt-BR" sz="1900" dirty="0"/>
              <a:t>É um utilitário que verifica os arquivos de JavaScript para problemas de estilo, como posicionamento do operador, ponto e vírgula, espaçamento, presença de anotações </a:t>
            </a:r>
            <a:r>
              <a:rPr lang="pt-BR" sz="1900" dirty="0" err="1"/>
              <a:t>JsDoc</a:t>
            </a:r>
            <a:r>
              <a:rPr lang="pt-BR" sz="1900" dirty="0"/>
              <a:t> e muito mais. O </a:t>
            </a:r>
            <a:r>
              <a:rPr lang="pt-BR" sz="1900" dirty="0" err="1"/>
              <a:t>Closure</a:t>
            </a:r>
            <a:r>
              <a:rPr lang="pt-BR" sz="1900" dirty="0"/>
              <a:t> </a:t>
            </a:r>
            <a:r>
              <a:rPr lang="pt-BR" sz="1900" dirty="0" err="1"/>
              <a:t>Linter</a:t>
            </a:r>
            <a:r>
              <a:rPr lang="pt-BR" sz="1900" dirty="0"/>
              <a:t> garante que todo o código JavaScript do projeto siga as diretrizes no Guia de Estilo de JavaScript do Google.</a:t>
            </a:r>
          </a:p>
          <a:p>
            <a:pPr algn="just">
              <a:buFont typeface="Arial" panose="020B0604020202020204" pitchFamily="34" charset="0"/>
              <a:buChar char="•"/>
            </a:pPr>
            <a:r>
              <a:rPr lang="pt-BR" sz="1900" dirty="0"/>
              <a:t>O script </a:t>
            </a:r>
            <a:r>
              <a:rPr lang="pt-BR" sz="1900" i="1" dirty="0" err="1"/>
              <a:t>gjslint</a:t>
            </a:r>
            <a:r>
              <a:rPr lang="pt-BR" sz="1900" dirty="0"/>
              <a:t> é o responsável pela análise de código enquanto o </a:t>
            </a:r>
            <a:r>
              <a:rPr lang="pt-BR" sz="1900" i="1" dirty="0" err="1"/>
              <a:t>fixjsstyle</a:t>
            </a:r>
            <a:r>
              <a:rPr lang="pt-BR" sz="1900" dirty="0"/>
              <a:t> corrige os erros encontrados.</a:t>
            </a:r>
          </a:p>
          <a:p>
            <a:pPr algn="just">
              <a:buFont typeface="Wingdings" panose="05000000000000000000" pitchFamily="2" charset="2"/>
              <a:buChar char="v"/>
            </a:pPr>
            <a:r>
              <a:rPr lang="pt-BR" sz="2600" b="1" dirty="0" err="1"/>
              <a:t>jQuery</a:t>
            </a:r>
            <a:r>
              <a:rPr lang="pt-BR" sz="2600" b="1" dirty="0"/>
              <a:t> Lint</a:t>
            </a:r>
          </a:p>
          <a:p>
            <a:pPr algn="just">
              <a:buFont typeface="Arial" panose="020B0604020202020204" pitchFamily="34" charset="0"/>
              <a:buChar char="•"/>
            </a:pPr>
            <a:r>
              <a:rPr lang="pt-BR" sz="1900" dirty="0"/>
              <a:t>É um script simples que você pode baixar e usar com </a:t>
            </a:r>
            <a:r>
              <a:rPr lang="pt-BR" sz="1900" dirty="0" err="1"/>
              <a:t>jQuery</a:t>
            </a:r>
            <a:r>
              <a:rPr lang="pt-BR" sz="1900" dirty="0"/>
              <a:t>, </a:t>
            </a:r>
            <a:r>
              <a:rPr lang="pt-BR" sz="2000" dirty="0"/>
              <a:t>analisa a sintaxe e a estrutura.</a:t>
            </a:r>
            <a:r>
              <a:rPr lang="pt-BR" sz="1900" dirty="0"/>
              <a:t> Além disso, oferecerá, até certo ponto, orientações sobre as melhores práticas e preocupações de desempenho.</a:t>
            </a:r>
          </a:p>
          <a:p>
            <a:pPr algn="just">
              <a:buFont typeface="Arial" panose="020B0604020202020204" pitchFamily="34" charset="0"/>
              <a:buChar char="•"/>
            </a:pPr>
            <a:r>
              <a:rPr lang="pt-BR" sz="1900" dirty="0"/>
              <a:t>Ao contrario do </a:t>
            </a:r>
            <a:r>
              <a:rPr lang="pt-BR" sz="1900" dirty="0" err="1"/>
              <a:t>JsLint</a:t>
            </a:r>
            <a:r>
              <a:rPr lang="pt-BR" sz="1900" dirty="0"/>
              <a:t> , </a:t>
            </a:r>
            <a:r>
              <a:rPr lang="pt-BR" sz="1900" dirty="0" err="1"/>
              <a:t>jQuery</a:t>
            </a:r>
            <a:r>
              <a:rPr lang="pt-BR" sz="1900" dirty="0"/>
              <a:t> Lint é um repórter de </a:t>
            </a:r>
            <a:r>
              <a:rPr lang="pt-BR" sz="1900" i="1" dirty="0"/>
              <a:t>tempo de execução</a:t>
            </a:r>
            <a:r>
              <a:rPr lang="pt-BR" sz="1900" dirty="0"/>
              <a:t> . Para usá-lo, é necessário incluí-lo, </a:t>
            </a:r>
            <a:r>
              <a:rPr lang="pt-BR" sz="2000" dirty="0"/>
              <a:t>ou seja, o script deve ser chamado após o código da  aplicação e a resposta será enviada para o console do navegador.</a:t>
            </a:r>
            <a:endParaRPr lang="pt-BR" sz="1900" dirty="0"/>
          </a:p>
          <a:p>
            <a:pPr algn="just">
              <a:buFont typeface="Arial" panose="020B0604020202020204" pitchFamily="34" charset="0"/>
              <a:buChar char="•"/>
            </a:pPr>
            <a:endParaRPr lang="pt-BR" sz="1900" dirty="0"/>
          </a:p>
          <a:p>
            <a:pPr algn="just">
              <a:buFont typeface="Arial" panose="020B0604020202020204" pitchFamily="34" charset="0"/>
              <a:buChar char="•"/>
            </a:pPr>
            <a:endParaRPr lang="pt-BR" dirty="0"/>
          </a:p>
          <a:p>
            <a:pPr algn="just">
              <a:buFont typeface="Arial" panose="020B0604020202020204" pitchFamily="34" charset="0"/>
              <a:buChar char="•"/>
            </a:pPr>
            <a:endParaRPr lang="pt-BR" dirty="0"/>
          </a:p>
          <a:p>
            <a:endParaRPr lang="pt-BR" dirty="0"/>
          </a:p>
          <a:p>
            <a:pPr algn="just">
              <a:buFont typeface="Arial" panose="020B0604020202020204" pitchFamily="34" charset="0"/>
              <a:buChar char="•"/>
            </a:pPr>
            <a:endParaRPr lang="pt-BR" sz="2400" dirty="0"/>
          </a:p>
        </p:txBody>
      </p:sp>
      <p:pic>
        <p:nvPicPr>
          <p:cNvPr id="4" name="Imagem 3"/>
          <p:cNvPicPr>
            <a:picLocks noChangeAspect="1"/>
          </p:cNvPicPr>
          <p:nvPr/>
        </p:nvPicPr>
        <p:blipFill>
          <a:blip r:embed="rId2"/>
          <a:stretch>
            <a:fillRect/>
          </a:stretch>
        </p:blipFill>
        <p:spPr>
          <a:xfrm>
            <a:off x="1082445" y="6017519"/>
            <a:ext cx="3124200" cy="600075"/>
          </a:xfrm>
          <a:prstGeom prst="rect">
            <a:avLst/>
          </a:prstGeom>
        </p:spPr>
      </p:pic>
    </p:spTree>
    <p:extLst>
      <p:ext uri="{BB962C8B-B14F-4D97-AF65-F5344CB8AC3E}">
        <p14:creationId xmlns:p14="http://schemas.microsoft.com/office/powerpoint/2010/main" val="370911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185532"/>
            <a:ext cx="8596668" cy="649355"/>
          </a:xfrm>
        </p:spPr>
        <p:txBody>
          <a:bodyPr/>
          <a:lstStyle/>
          <a:p>
            <a:r>
              <a:rPr lang="pt-BR" dirty="0"/>
              <a:t>Ferramentas de Refatoração</a:t>
            </a:r>
          </a:p>
        </p:txBody>
      </p:sp>
      <p:sp>
        <p:nvSpPr>
          <p:cNvPr id="3" name="Espaço Reservado para Conteúdo 2"/>
          <p:cNvSpPr>
            <a:spLocks noGrp="1"/>
          </p:cNvSpPr>
          <p:nvPr>
            <p:ph idx="1"/>
          </p:nvPr>
        </p:nvSpPr>
        <p:spPr>
          <a:xfrm>
            <a:off x="677333" y="834887"/>
            <a:ext cx="10030424" cy="5817703"/>
          </a:xfrm>
        </p:spPr>
        <p:txBody>
          <a:bodyPr>
            <a:normAutofit/>
          </a:bodyPr>
          <a:lstStyle/>
          <a:p>
            <a:pPr algn="just">
              <a:buFont typeface="Wingdings" panose="05000000000000000000" pitchFamily="2" charset="2"/>
              <a:buChar char="v"/>
            </a:pPr>
            <a:r>
              <a:rPr lang="pt-BR" sz="3000" b="1" dirty="0" err="1"/>
              <a:t>JSAdvice</a:t>
            </a:r>
            <a:r>
              <a:rPr lang="pt-BR" sz="3000" b="1" dirty="0"/>
              <a:t> </a:t>
            </a:r>
          </a:p>
          <a:p>
            <a:pPr algn="just">
              <a:buFont typeface="Arial" panose="020B0604020202020204" pitchFamily="34" charset="0"/>
              <a:buChar char="•"/>
            </a:pPr>
            <a:r>
              <a:rPr lang="pt-BR" sz="1900" dirty="0"/>
              <a:t>É uma ferramenta que analise código JavaScript e sugere possíveis erros e sugestão e melhoria. Inicialmente só esta disponível para Visual Studio, contudo é open </a:t>
            </a:r>
            <a:r>
              <a:rPr lang="pt-BR" sz="1900" dirty="0" err="1"/>
              <a:t>source</a:t>
            </a:r>
            <a:r>
              <a:rPr lang="pt-BR" sz="1900" dirty="0"/>
              <a:t> e esta disponível para receber contribuições.</a:t>
            </a:r>
          </a:p>
          <a:p>
            <a:pPr marL="0" indent="0" algn="just">
              <a:buNone/>
            </a:pPr>
            <a:r>
              <a:rPr lang="pt-BR" sz="1900" dirty="0"/>
              <a:t> </a:t>
            </a:r>
            <a:endParaRPr lang="pt-BR" dirty="0"/>
          </a:p>
          <a:p>
            <a:pPr algn="just">
              <a:buFont typeface="Arial" panose="020B0604020202020204" pitchFamily="34" charset="0"/>
              <a:buChar char="•"/>
            </a:pPr>
            <a:endParaRPr lang="pt-BR" dirty="0"/>
          </a:p>
          <a:p>
            <a:endParaRPr lang="pt-BR" dirty="0"/>
          </a:p>
          <a:p>
            <a:pPr algn="just">
              <a:buFont typeface="Arial" panose="020B0604020202020204" pitchFamily="34" charset="0"/>
              <a:buChar char="•"/>
            </a:pPr>
            <a:endParaRPr lang="pt-BR" sz="2400" dirty="0"/>
          </a:p>
        </p:txBody>
      </p:sp>
      <p:pic>
        <p:nvPicPr>
          <p:cNvPr id="5" name="Imagem 4"/>
          <p:cNvPicPr>
            <a:picLocks noChangeAspect="1"/>
          </p:cNvPicPr>
          <p:nvPr/>
        </p:nvPicPr>
        <p:blipFill>
          <a:blip r:embed="rId2"/>
          <a:stretch>
            <a:fillRect/>
          </a:stretch>
        </p:blipFill>
        <p:spPr>
          <a:xfrm>
            <a:off x="6262763" y="2785374"/>
            <a:ext cx="3425264" cy="1202575"/>
          </a:xfrm>
          <a:prstGeom prst="rect">
            <a:avLst/>
          </a:prstGeom>
        </p:spPr>
      </p:pic>
      <p:pic>
        <p:nvPicPr>
          <p:cNvPr id="4" name="Imagem 3"/>
          <p:cNvPicPr>
            <a:picLocks noChangeAspect="1"/>
          </p:cNvPicPr>
          <p:nvPr/>
        </p:nvPicPr>
        <p:blipFill>
          <a:blip r:embed="rId3"/>
          <a:stretch>
            <a:fillRect/>
          </a:stretch>
        </p:blipFill>
        <p:spPr>
          <a:xfrm>
            <a:off x="677333" y="2811780"/>
            <a:ext cx="5381625" cy="3314700"/>
          </a:xfrm>
          <a:prstGeom prst="rect">
            <a:avLst/>
          </a:prstGeom>
        </p:spPr>
      </p:pic>
      <p:pic>
        <p:nvPicPr>
          <p:cNvPr id="6" name="Imagem 5"/>
          <p:cNvPicPr>
            <a:picLocks noChangeAspect="1"/>
          </p:cNvPicPr>
          <p:nvPr/>
        </p:nvPicPr>
        <p:blipFill>
          <a:blip r:embed="rId4"/>
          <a:stretch>
            <a:fillRect/>
          </a:stretch>
        </p:blipFill>
        <p:spPr>
          <a:xfrm>
            <a:off x="6448007" y="4469130"/>
            <a:ext cx="2333625" cy="2009775"/>
          </a:xfrm>
          <a:prstGeom prst="rect">
            <a:avLst/>
          </a:prstGeom>
        </p:spPr>
      </p:pic>
    </p:spTree>
    <p:extLst>
      <p:ext uri="{BB962C8B-B14F-4D97-AF65-F5344CB8AC3E}">
        <p14:creationId xmlns:p14="http://schemas.microsoft.com/office/powerpoint/2010/main" val="2495680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2301" y="424070"/>
            <a:ext cx="8596668" cy="781878"/>
          </a:xfrm>
        </p:spPr>
        <p:txBody>
          <a:bodyPr/>
          <a:lstStyle/>
          <a:p>
            <a:r>
              <a:rPr lang="pt-BR" dirty="0"/>
              <a:t>Testes</a:t>
            </a:r>
          </a:p>
        </p:txBody>
      </p:sp>
      <p:sp>
        <p:nvSpPr>
          <p:cNvPr id="3" name="Espaço Reservado para Conteúdo 2"/>
          <p:cNvSpPr>
            <a:spLocks noGrp="1"/>
          </p:cNvSpPr>
          <p:nvPr>
            <p:ph idx="1"/>
          </p:nvPr>
        </p:nvSpPr>
        <p:spPr>
          <a:xfrm>
            <a:off x="677333" y="1404730"/>
            <a:ext cx="10215954" cy="5155095"/>
          </a:xfrm>
        </p:spPr>
        <p:txBody>
          <a:bodyPr>
            <a:normAutofit/>
          </a:bodyPr>
          <a:lstStyle/>
          <a:p>
            <a:pPr algn="just">
              <a:buFont typeface="Wingdings" panose="05000000000000000000" pitchFamily="2" charset="2"/>
              <a:buChar char="v"/>
            </a:pPr>
            <a:r>
              <a:rPr lang="pt-BR" sz="2000" dirty="0"/>
              <a:t>Os testes são uma ótima maneira de garantir que o código se comporta da maneira que se espera. Reduzem a probabilidade de que as alterações feitas no código causem algum problema em outro local do código.</a:t>
            </a:r>
          </a:p>
          <a:p>
            <a:pPr marL="0" indent="0" algn="just">
              <a:buNone/>
            </a:pPr>
            <a:r>
              <a:rPr lang="pt-BR" dirty="0"/>
              <a:t> </a:t>
            </a:r>
          </a:p>
          <a:p>
            <a:pPr algn="just">
              <a:buFont typeface="Arial" panose="020B0604020202020204" pitchFamily="34" charset="0"/>
              <a:buChar char="•"/>
            </a:pPr>
            <a:r>
              <a:rPr lang="pt-BR" sz="2000" b="1" dirty="0"/>
              <a:t>TDD - Test Drive </a:t>
            </a:r>
            <a:r>
              <a:rPr lang="pt-BR" sz="2000" b="1" dirty="0" err="1"/>
              <a:t>Development</a:t>
            </a:r>
            <a:r>
              <a:rPr lang="pt-BR" dirty="0"/>
              <a:t>, </a:t>
            </a:r>
            <a:r>
              <a:rPr lang="pt-BR" sz="2000" dirty="0"/>
              <a:t>é uma técnica de desenvolvimento guiado por testes. Significa escrever testes que irão guiar no desenvolvimento.</a:t>
            </a:r>
          </a:p>
          <a:p>
            <a:pPr marL="0" indent="0">
              <a:buNone/>
            </a:pPr>
            <a:r>
              <a:rPr lang="en-US" dirty="0"/>
              <a:t>     </a:t>
            </a:r>
            <a:r>
              <a:rPr lang="en-US" dirty="0" err="1"/>
              <a:t>var</a:t>
            </a:r>
            <a:r>
              <a:rPr lang="en-US" dirty="0"/>
              <a:t> assert = require( 'assert' );</a:t>
            </a:r>
            <a:br>
              <a:rPr lang="en-US" dirty="0"/>
            </a:br>
            <a:r>
              <a:rPr lang="en-US" dirty="0"/>
              <a:t>     </a:t>
            </a:r>
            <a:r>
              <a:rPr lang="en-US" dirty="0" err="1"/>
              <a:t>assert.equal</a:t>
            </a:r>
            <a:r>
              <a:rPr lang="en-US" dirty="0"/>
              <a:t>( ( 1 + 2 ), 3, '1 + 2 should be equal 3' );</a:t>
            </a:r>
            <a:br>
              <a:rPr lang="en-US" dirty="0"/>
            </a:br>
            <a:endParaRPr lang="pt-BR" dirty="0"/>
          </a:p>
          <a:p>
            <a:pPr algn="just">
              <a:buFont typeface="Arial" panose="020B0604020202020204" pitchFamily="34" charset="0"/>
              <a:buChar char="•"/>
            </a:pPr>
            <a:r>
              <a:rPr lang="pt-BR" sz="2000" b="1" dirty="0"/>
              <a:t>BDD - </a:t>
            </a:r>
            <a:r>
              <a:rPr lang="pt-BR" sz="2000" b="1" dirty="0" err="1"/>
              <a:t>Behavior</a:t>
            </a:r>
            <a:r>
              <a:rPr lang="pt-BR" sz="2000" b="1" dirty="0"/>
              <a:t> </a:t>
            </a:r>
            <a:r>
              <a:rPr lang="pt-BR" sz="2000" b="1" dirty="0" err="1"/>
              <a:t>Driven</a:t>
            </a:r>
            <a:r>
              <a:rPr lang="pt-BR" sz="2000" b="1" dirty="0"/>
              <a:t> </a:t>
            </a:r>
            <a:r>
              <a:rPr lang="pt-BR" sz="2000" b="1" dirty="0" err="1"/>
              <a:t>Development</a:t>
            </a:r>
            <a:r>
              <a:rPr lang="pt-BR" dirty="0"/>
              <a:t>, </a:t>
            </a:r>
            <a:r>
              <a:rPr lang="pt-BR" sz="2000" dirty="0"/>
              <a:t>é uma técnica de desenvolvimento guiado por comportamento. Esta técnica é uma forma mais legível para escrever os testes baseado em </a:t>
            </a:r>
            <a:r>
              <a:rPr lang="pt-BR" sz="2000" dirty="0" err="1"/>
              <a:t>javaScript</a:t>
            </a:r>
            <a:r>
              <a:rPr lang="pt-BR" sz="2000" dirty="0"/>
              <a:t>.</a:t>
            </a:r>
          </a:p>
          <a:p>
            <a:pPr marL="0" indent="0">
              <a:buNone/>
            </a:pPr>
            <a:r>
              <a:rPr lang="en-US" sz="2000" dirty="0"/>
              <a:t>     </a:t>
            </a:r>
            <a:r>
              <a:rPr lang="en-US" dirty="0" err="1"/>
              <a:t>var</a:t>
            </a:r>
            <a:r>
              <a:rPr lang="en-US" dirty="0"/>
              <a:t> should = require( 'should' );</a:t>
            </a:r>
            <a:br>
              <a:rPr lang="en-US" dirty="0"/>
            </a:br>
            <a:r>
              <a:rPr lang="en-US" dirty="0"/>
              <a:t>     ( 1 + 2 ).</a:t>
            </a:r>
            <a:r>
              <a:rPr lang="en-US" dirty="0" err="1"/>
              <a:t>should.be.equal</a:t>
            </a:r>
            <a:r>
              <a:rPr lang="en-US" dirty="0"/>
              <a:t>( 3 );</a:t>
            </a:r>
            <a:br>
              <a:rPr lang="en-US" dirty="0"/>
            </a:br>
            <a:r>
              <a:rPr lang="pt-BR" dirty="0"/>
              <a:t> </a:t>
            </a:r>
          </a:p>
        </p:txBody>
      </p:sp>
    </p:spTree>
    <p:extLst>
      <p:ext uri="{BB962C8B-B14F-4D97-AF65-F5344CB8AC3E}">
        <p14:creationId xmlns:p14="http://schemas.microsoft.com/office/powerpoint/2010/main" val="2117834266"/>
      </p:ext>
    </p:extLst>
  </p:cSld>
  <p:clrMapOvr>
    <a:masterClrMapping/>
  </p:clrMapOvr>
</p:sld>
</file>

<file path=ppt/theme/theme1.xml><?xml version="1.0" encoding="utf-8"?>
<a:theme xmlns:a="http://schemas.openxmlformats.org/drawingml/2006/main" name="Facetado">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553</TotalTime>
  <Words>1047</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Trebuchet MS</vt:lpstr>
      <vt:lpstr>Wingdings</vt:lpstr>
      <vt:lpstr>Wingdings 3</vt:lpstr>
      <vt:lpstr>Facetado</vt:lpstr>
      <vt:lpstr>Refatoração, Testes e Qualidade de Software em JavaScript</vt:lpstr>
      <vt:lpstr>Técnicas e Ferramentas de Refatoração, Teste e Code Coverage em JavaScript</vt:lpstr>
      <vt:lpstr>Definição JavaScript</vt:lpstr>
      <vt:lpstr>Técnicas de Refatoração</vt:lpstr>
      <vt:lpstr>Ferramentas de Refatoração</vt:lpstr>
      <vt:lpstr>Ferramentas de Refatoração</vt:lpstr>
      <vt:lpstr>Ferramentas de Refatoração</vt:lpstr>
      <vt:lpstr>Ferramentas de Refatoração</vt:lpstr>
      <vt:lpstr>Testes</vt:lpstr>
      <vt:lpstr>Ferramentas de Testes</vt:lpstr>
      <vt:lpstr>Ferramentas de Testes</vt:lpstr>
      <vt:lpstr>Ferramentas Code Coverage</vt:lpstr>
      <vt:lpstr>Ferramentas Code Coverage</vt:lpstr>
      <vt:lpstr>Conclusão</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Refatoração, Testes e Qualidade de Sotware em JavaScript</dc:title>
  <dc:creator>Denise Cruz</dc:creator>
  <cp:lastModifiedBy>Denise Cruz</cp:lastModifiedBy>
  <cp:revision>181</cp:revision>
  <dcterms:created xsi:type="dcterms:W3CDTF">2017-05-26T20:16:04Z</dcterms:created>
  <dcterms:modified xsi:type="dcterms:W3CDTF">2017-06-02T18:18:24Z</dcterms:modified>
</cp:coreProperties>
</file>