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59" r:id="rId5"/>
    <p:sldId id="260" r:id="rId6"/>
    <p:sldId id="261" r:id="rId7"/>
    <p:sldId id="262" r:id="rId8"/>
    <p:sldId id="263" r:id="rId9"/>
    <p:sldId id="265" r:id="rId10"/>
    <p:sldId id="258" r:id="rId11"/>
    <p:sldId id="275" r:id="rId12"/>
    <p:sldId id="266" r:id="rId13"/>
    <p:sldId id="270" r:id="rId14"/>
    <p:sldId id="264" r:id="rId15"/>
    <p:sldId id="268" r:id="rId16"/>
    <p:sldId id="269" r:id="rId17"/>
    <p:sldId id="272" r:id="rId18"/>
    <p:sldId id="273"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odacy.com/app/VictorArnaud/TBL-Service/dashboard"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rbosite.com.br/blog/10-ferramentas-de-analise-de-seo-que-voce-deve-usar/" TargetMode="External"/><Relationship Id="rId2" Type="http://schemas.openxmlformats.org/officeDocument/2006/relationships/hyperlink" Target="https://blog.pronus.io/posts/o-que-eh-gerencia-de-configuracao-de-software/" TargetMode="External"/><Relationship Id="rId1" Type="http://schemas.openxmlformats.org/officeDocument/2006/relationships/slideLayout" Target="../slideLayouts/slideLayout2.xml"/><Relationship Id="rId4" Type="http://schemas.openxmlformats.org/officeDocument/2006/relationships/hyperlink" Target="http://www.academia.edu/4949216/Metricas-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evmedia.com.br/contagem-de-pontos-de-funcao/3439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1C682C-64C2-4D5D-B98A-888386324406}"/>
              </a:ext>
            </a:extLst>
          </p:cNvPr>
          <p:cNvSpPr>
            <a:spLocks noGrp="1"/>
          </p:cNvSpPr>
          <p:nvPr>
            <p:ph type="ctrTitle"/>
          </p:nvPr>
        </p:nvSpPr>
        <p:spPr/>
        <p:txBody>
          <a:bodyPr/>
          <a:lstStyle/>
          <a:p>
            <a:r>
              <a:rPr lang="pt-BR" dirty="0"/>
              <a:t>Medição e métricas em gerenciamento de configuração</a:t>
            </a:r>
          </a:p>
        </p:txBody>
      </p:sp>
      <p:sp>
        <p:nvSpPr>
          <p:cNvPr id="4" name="CaixaDeTexto 3">
            <a:extLst>
              <a:ext uri="{FF2B5EF4-FFF2-40B4-BE49-F238E27FC236}">
                <a16:creationId xmlns:a16="http://schemas.microsoft.com/office/drawing/2014/main" id="{824021E1-A31E-4C5C-8752-62DD2820B3E7}"/>
              </a:ext>
            </a:extLst>
          </p:cNvPr>
          <p:cNvSpPr txBox="1"/>
          <p:nvPr/>
        </p:nvSpPr>
        <p:spPr>
          <a:xfrm>
            <a:off x="6741994" y="5257800"/>
            <a:ext cx="5258651" cy="1200329"/>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Especialização Alfa: Arquitetura de Software</a:t>
            </a:r>
          </a:p>
          <a:p>
            <a:r>
              <a:rPr lang="pt-BR" dirty="0">
                <a:latin typeface="Arial" panose="020B0604020202020204" pitchFamily="34" charset="0"/>
                <a:cs typeface="Arial" panose="020B0604020202020204" pitchFamily="34" charset="0"/>
              </a:rPr>
              <a:t>Alunas: Denise Oliveira Cruz</a:t>
            </a:r>
          </a:p>
          <a:p>
            <a:r>
              <a:rPr lang="pt-BR" dirty="0">
                <a:latin typeface="Arial" panose="020B0604020202020204" pitchFamily="34" charset="0"/>
                <a:cs typeface="Arial" panose="020B0604020202020204" pitchFamily="34" charset="0"/>
              </a:rPr>
              <a:t>            Jacyelle Vieira Peres</a:t>
            </a:r>
          </a:p>
          <a:p>
            <a:r>
              <a:rPr lang="pt-BR" dirty="0">
                <a:latin typeface="Arial" panose="020B0604020202020204" pitchFamily="34" charset="0"/>
                <a:cs typeface="Arial" panose="020B0604020202020204" pitchFamily="34" charset="0"/>
              </a:rPr>
              <a:t>            Cristiane Cirqueiro Nogueira</a:t>
            </a:r>
          </a:p>
        </p:txBody>
      </p:sp>
    </p:spTree>
    <p:extLst>
      <p:ext uri="{BB962C8B-B14F-4D97-AF65-F5344CB8AC3E}">
        <p14:creationId xmlns:p14="http://schemas.microsoft.com/office/powerpoint/2010/main" val="100531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690839" y="0"/>
            <a:ext cx="9905998" cy="1478570"/>
          </a:xfrm>
        </p:spPr>
        <p:txBody>
          <a:bodyPr/>
          <a:lstStyle/>
          <a:p>
            <a:r>
              <a:rPr lang="pt-BR" dirty="0"/>
              <a:t>Alguns tipos de métricas construção software</a:t>
            </a:r>
          </a:p>
        </p:txBody>
      </p:sp>
      <p:sp>
        <p:nvSpPr>
          <p:cNvPr id="3" name="Espaço Reservado para Conteúdo 2">
            <a:extLst>
              <a:ext uri="{FF2B5EF4-FFF2-40B4-BE49-F238E27FC236}">
                <a16:creationId xmlns:a16="http://schemas.microsoft.com/office/drawing/2014/main" id="{96151941-1610-4FC4-B0F7-2BE124195D99}"/>
              </a:ext>
            </a:extLst>
          </p:cNvPr>
          <p:cNvSpPr>
            <a:spLocks noGrp="1"/>
          </p:cNvSpPr>
          <p:nvPr>
            <p:ph idx="1"/>
          </p:nvPr>
        </p:nvSpPr>
        <p:spPr>
          <a:xfrm>
            <a:off x="424070" y="1335086"/>
            <a:ext cx="11118573" cy="4495871"/>
          </a:xfrm>
        </p:spPr>
        <p:txBody>
          <a:bodyPr>
            <a:noAutofit/>
          </a:bodyPr>
          <a:lstStyle/>
          <a:p>
            <a:r>
              <a:rPr lang="pt-BR" dirty="0"/>
              <a:t>Complexidade Ciclomática (CC): proposta por </a:t>
            </a:r>
            <a:r>
              <a:rPr lang="pt-BR" dirty="0" err="1"/>
              <a:t>McCabe</a:t>
            </a:r>
            <a:r>
              <a:rPr lang="pt-BR" dirty="0"/>
              <a:t> em 1976, fornece uma medida quantitativa da complexidade lógica de um programa. Através dessa métrica é possível definir o número de caminhos possíveis de um algoritmo através do seu número de condições (</a:t>
            </a:r>
            <a:r>
              <a:rPr lang="pt-BR" dirty="0" err="1"/>
              <a:t>if</a:t>
            </a:r>
            <a:r>
              <a:rPr lang="pt-BR" dirty="0"/>
              <a:t>, for, </a:t>
            </a:r>
            <a:r>
              <a:rPr lang="pt-BR" dirty="0" err="1"/>
              <a:t>while</a:t>
            </a:r>
            <a:r>
              <a:rPr lang="pt-BR" dirty="0"/>
              <a:t>, do e switch) e assim, especificar o quanto um sistema é complexo. </a:t>
            </a:r>
          </a:p>
          <a:p>
            <a:r>
              <a:rPr lang="pt-BR" dirty="0"/>
              <a:t>NOC (</a:t>
            </a:r>
            <a:r>
              <a:rPr lang="pt-BR" dirty="0" err="1"/>
              <a:t>Number</a:t>
            </a:r>
            <a:r>
              <a:rPr lang="pt-BR" dirty="0"/>
              <a:t> </a:t>
            </a:r>
            <a:r>
              <a:rPr lang="pt-BR" dirty="0" err="1"/>
              <a:t>of</a:t>
            </a:r>
            <a:r>
              <a:rPr lang="pt-BR" dirty="0"/>
              <a:t> </a:t>
            </a:r>
            <a:r>
              <a:rPr lang="pt-BR" dirty="0" err="1"/>
              <a:t>children</a:t>
            </a:r>
            <a:r>
              <a:rPr lang="pt-BR" dirty="0"/>
              <a:t> - Número de filhos): número de subclasses posicionadas imediatamente abaixo da classe em questão. Um NOC alto indica que uma superclasse possui muitos filhos que necessitaram implementar características próprias, demonstrando baixo nível de abstração, visto que podem existir poucas características em comum entre as classes filhas. A</a:t>
            </a:r>
          </a:p>
          <a:p>
            <a:pPr marL="0" indent="0">
              <a:buNone/>
            </a:pPr>
            <a:endParaRPr lang="pt-BR" dirty="0"/>
          </a:p>
        </p:txBody>
      </p:sp>
    </p:spTree>
    <p:extLst>
      <p:ext uri="{BB962C8B-B14F-4D97-AF65-F5344CB8AC3E}">
        <p14:creationId xmlns:p14="http://schemas.microsoft.com/office/powerpoint/2010/main" val="366313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690839" y="0"/>
            <a:ext cx="9905998" cy="1478570"/>
          </a:xfrm>
        </p:spPr>
        <p:txBody>
          <a:bodyPr/>
          <a:lstStyle/>
          <a:p>
            <a:r>
              <a:rPr lang="pt-BR" dirty="0"/>
              <a:t>Alguns tipos de métricas construção software</a:t>
            </a:r>
          </a:p>
        </p:txBody>
      </p:sp>
      <p:sp>
        <p:nvSpPr>
          <p:cNvPr id="3" name="Espaço Reservado para Conteúdo 2">
            <a:extLst>
              <a:ext uri="{FF2B5EF4-FFF2-40B4-BE49-F238E27FC236}">
                <a16:creationId xmlns:a16="http://schemas.microsoft.com/office/drawing/2014/main" id="{96151941-1610-4FC4-B0F7-2BE124195D99}"/>
              </a:ext>
            </a:extLst>
          </p:cNvPr>
          <p:cNvSpPr>
            <a:spLocks noGrp="1"/>
          </p:cNvSpPr>
          <p:nvPr>
            <p:ph idx="1"/>
          </p:nvPr>
        </p:nvSpPr>
        <p:spPr>
          <a:xfrm>
            <a:off x="424070" y="1335086"/>
            <a:ext cx="11118573" cy="4495871"/>
          </a:xfrm>
        </p:spPr>
        <p:txBody>
          <a:bodyPr>
            <a:noAutofit/>
          </a:bodyPr>
          <a:lstStyle/>
          <a:p>
            <a:r>
              <a:rPr lang="pt-BR" dirty="0"/>
              <a:t>LCOM (</a:t>
            </a:r>
            <a:r>
              <a:rPr lang="pt-BR" dirty="0" err="1"/>
              <a:t>Lack</a:t>
            </a:r>
            <a:r>
              <a:rPr lang="pt-BR" dirty="0"/>
              <a:t> </a:t>
            </a:r>
            <a:r>
              <a:rPr lang="pt-BR" dirty="0" err="1"/>
              <a:t>of</a:t>
            </a:r>
            <a:r>
              <a:rPr lang="pt-BR" dirty="0"/>
              <a:t> </a:t>
            </a:r>
            <a:r>
              <a:rPr lang="pt-BR" dirty="0" err="1"/>
              <a:t>cohesion</a:t>
            </a:r>
            <a:r>
              <a:rPr lang="pt-BR" dirty="0"/>
              <a:t> in </a:t>
            </a:r>
            <a:r>
              <a:rPr lang="pt-BR" dirty="0" err="1"/>
              <a:t>methods</a:t>
            </a:r>
            <a:r>
              <a:rPr lang="pt-BR" dirty="0"/>
              <a:t> - Falta de coesão em métodos): Número de acessos a um ou mais atributos em comum pelos métodos da própria classe. Quanto maior o LCOM, menos coesa é a classe. A coesão em métodos é a capacidade dos métodos realizarem apenas a função a que são destinados e, para isso devem acessar apenas atributos essenciais ao seu funcionamento. </a:t>
            </a:r>
          </a:p>
          <a:p>
            <a:r>
              <a:rPr lang="pt-BR" dirty="0"/>
              <a:t>CBO (</a:t>
            </a:r>
            <a:r>
              <a:rPr lang="pt-BR" dirty="0" err="1"/>
              <a:t>Coupling</a:t>
            </a:r>
            <a:r>
              <a:rPr lang="pt-BR" dirty="0"/>
              <a:t> </a:t>
            </a:r>
            <a:r>
              <a:rPr lang="pt-BR" dirty="0" err="1"/>
              <a:t>between</a:t>
            </a:r>
            <a:r>
              <a:rPr lang="pt-BR" dirty="0"/>
              <a:t> </a:t>
            </a:r>
            <a:r>
              <a:rPr lang="pt-BR" dirty="0" err="1"/>
              <a:t>object</a:t>
            </a:r>
            <a:r>
              <a:rPr lang="pt-BR" dirty="0"/>
              <a:t> classes - Acoplamento entre classes de objetos): é o nível de acoplamento entre as classes. Um CBO alto indica que a classe possui muitos relacionamentos, o que dificulta sua reutilização e aumenta sua complexidade, visto que a classe torna-se dependente de outras para efetuar suas operações. Essa métrica auxilia o engenheiro de software a avaliar o nível de reaproveitamento da aplicação e o esforço despendido em testes.</a:t>
            </a:r>
          </a:p>
        </p:txBody>
      </p:sp>
    </p:spTree>
    <p:extLst>
      <p:ext uri="{BB962C8B-B14F-4D97-AF65-F5344CB8AC3E}">
        <p14:creationId xmlns:p14="http://schemas.microsoft.com/office/powerpoint/2010/main" val="2282916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22D5-62C2-4B18-B5CC-730CAB1CF743}"/>
              </a:ext>
            </a:extLst>
          </p:cNvPr>
          <p:cNvSpPr>
            <a:spLocks noGrp="1"/>
          </p:cNvSpPr>
          <p:nvPr>
            <p:ph type="title"/>
          </p:nvPr>
        </p:nvSpPr>
        <p:spPr>
          <a:xfrm>
            <a:off x="672181" y="84523"/>
            <a:ext cx="9905998" cy="1106603"/>
          </a:xfrm>
        </p:spPr>
        <p:txBody>
          <a:bodyPr/>
          <a:lstStyle/>
          <a:p>
            <a:r>
              <a:rPr lang="pt-BR" dirty="0"/>
              <a:t>Outros Tipos de medições</a:t>
            </a:r>
          </a:p>
        </p:txBody>
      </p:sp>
      <p:sp>
        <p:nvSpPr>
          <p:cNvPr id="3" name="Espaço Reservado para Conteúdo 2">
            <a:extLst>
              <a:ext uri="{FF2B5EF4-FFF2-40B4-BE49-F238E27FC236}">
                <a16:creationId xmlns:a16="http://schemas.microsoft.com/office/drawing/2014/main" id="{9ECA6E10-CCF4-4EC6-BE2D-49FF9246944B}"/>
              </a:ext>
            </a:extLst>
          </p:cNvPr>
          <p:cNvSpPr>
            <a:spLocks noGrp="1"/>
          </p:cNvSpPr>
          <p:nvPr>
            <p:ph idx="1"/>
          </p:nvPr>
        </p:nvSpPr>
        <p:spPr>
          <a:xfrm>
            <a:off x="658562" y="1001039"/>
            <a:ext cx="10926262" cy="1888958"/>
          </a:xfrm>
        </p:spPr>
        <p:txBody>
          <a:bodyPr/>
          <a:lstStyle/>
          <a:p>
            <a:r>
              <a:rPr lang="pt-BR" dirty="0"/>
              <a:t>Ferramentas para analise de SITES para determinar como está com relação aos concorrentes. </a:t>
            </a:r>
            <a:r>
              <a:rPr lang="pt-BR" b="1" dirty="0"/>
              <a:t>Análise de mídia social, análise de visitante, análise de trafego, analise de conteúdo etc. </a:t>
            </a:r>
            <a:r>
              <a:rPr lang="pt-BR" b="1" dirty="0" err="1"/>
              <a:t>Woorank</a:t>
            </a:r>
            <a:r>
              <a:rPr lang="pt-BR" b="1" dirty="0"/>
              <a:t>, </a:t>
            </a:r>
            <a:r>
              <a:rPr lang="pt-BR" b="1" dirty="0" err="1"/>
              <a:t>HubSpot</a:t>
            </a:r>
            <a:r>
              <a:rPr lang="pt-BR" b="1" dirty="0"/>
              <a:t>, </a:t>
            </a:r>
            <a:r>
              <a:rPr lang="pt-BR" b="1" dirty="0" err="1"/>
              <a:t>SiteTrail</a:t>
            </a:r>
            <a:r>
              <a:rPr lang="pt-BR" b="1" dirty="0"/>
              <a:t>, </a:t>
            </a:r>
            <a:r>
              <a:rPr lang="pt-BR" b="1" dirty="0" err="1"/>
              <a:t>Traffic</a:t>
            </a:r>
            <a:r>
              <a:rPr lang="pt-BR" b="1" dirty="0"/>
              <a:t> </a:t>
            </a:r>
            <a:r>
              <a:rPr lang="pt-BR" b="1" dirty="0" err="1"/>
              <a:t>Travis</a:t>
            </a:r>
            <a:r>
              <a:rPr lang="pt-BR" b="1" dirty="0"/>
              <a:t>, SEO </a:t>
            </a:r>
            <a:r>
              <a:rPr lang="pt-BR" b="1" dirty="0" err="1"/>
              <a:t>Workers</a:t>
            </a:r>
            <a:r>
              <a:rPr lang="pt-BR" b="1" dirty="0"/>
              <a:t>, </a:t>
            </a:r>
            <a:r>
              <a:rPr lang="pt-BR" b="1" dirty="0" err="1"/>
              <a:t>LipperHey</a:t>
            </a:r>
            <a:r>
              <a:rPr lang="pt-BR" b="1" dirty="0"/>
              <a:t>, </a:t>
            </a:r>
            <a:r>
              <a:rPr lang="pt-BR" b="1" dirty="0" err="1"/>
              <a:t>SpyderMate</a:t>
            </a:r>
            <a:r>
              <a:rPr lang="pt-BR" b="1" dirty="0"/>
              <a:t> e etc.</a:t>
            </a:r>
            <a:endParaRPr lang="pt-BR" dirty="0"/>
          </a:p>
        </p:txBody>
      </p:sp>
      <p:pic>
        <p:nvPicPr>
          <p:cNvPr id="4" name="Imagem 3">
            <a:extLst>
              <a:ext uri="{FF2B5EF4-FFF2-40B4-BE49-F238E27FC236}">
                <a16:creationId xmlns:a16="http://schemas.microsoft.com/office/drawing/2014/main" id="{0677C882-70AB-4B6B-BD38-81D4BE60D056}"/>
              </a:ext>
            </a:extLst>
          </p:cNvPr>
          <p:cNvPicPr>
            <a:picLocks noChangeAspect="1"/>
          </p:cNvPicPr>
          <p:nvPr/>
        </p:nvPicPr>
        <p:blipFill>
          <a:blip r:embed="rId2"/>
          <a:stretch>
            <a:fillRect/>
          </a:stretch>
        </p:blipFill>
        <p:spPr>
          <a:xfrm>
            <a:off x="6930497" y="2812291"/>
            <a:ext cx="4457198" cy="3385311"/>
          </a:xfrm>
          <a:prstGeom prst="rect">
            <a:avLst/>
          </a:prstGeom>
        </p:spPr>
      </p:pic>
    </p:spTree>
    <p:extLst>
      <p:ext uri="{BB962C8B-B14F-4D97-AF65-F5344CB8AC3E}">
        <p14:creationId xmlns:p14="http://schemas.microsoft.com/office/powerpoint/2010/main" val="85693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679307" y="232993"/>
            <a:ext cx="9905998" cy="901148"/>
          </a:xfrm>
        </p:spPr>
        <p:txBody>
          <a:bodyPr/>
          <a:lstStyle/>
          <a:p>
            <a:r>
              <a:rPr lang="pt-BR" dirty="0"/>
              <a:t>Medição na prática - </a:t>
            </a:r>
            <a:r>
              <a:rPr lang="pt-BR" dirty="0" err="1"/>
              <a:t>cODACY</a:t>
            </a:r>
            <a:endParaRPr lang="pt-BR" dirty="0"/>
          </a:p>
        </p:txBody>
      </p:sp>
      <p:pic>
        <p:nvPicPr>
          <p:cNvPr id="3" name="Imagem 2">
            <a:extLst>
              <a:ext uri="{FF2B5EF4-FFF2-40B4-BE49-F238E27FC236}">
                <a16:creationId xmlns:a16="http://schemas.microsoft.com/office/drawing/2014/main" id="{A9483EC9-1E02-4B47-83D0-B3FDDA33E0A5}"/>
              </a:ext>
            </a:extLst>
          </p:cNvPr>
          <p:cNvPicPr>
            <a:picLocks noChangeAspect="1"/>
          </p:cNvPicPr>
          <p:nvPr/>
        </p:nvPicPr>
        <p:blipFill>
          <a:blip r:embed="rId2"/>
          <a:stretch>
            <a:fillRect/>
          </a:stretch>
        </p:blipFill>
        <p:spPr>
          <a:xfrm>
            <a:off x="864838" y="1267960"/>
            <a:ext cx="10107910" cy="4488737"/>
          </a:xfrm>
          <a:prstGeom prst="rect">
            <a:avLst/>
          </a:prstGeom>
        </p:spPr>
      </p:pic>
      <p:sp>
        <p:nvSpPr>
          <p:cNvPr id="4" name="Retângulo 3">
            <a:extLst>
              <a:ext uri="{FF2B5EF4-FFF2-40B4-BE49-F238E27FC236}">
                <a16:creationId xmlns:a16="http://schemas.microsoft.com/office/drawing/2014/main" id="{0481101D-3D62-44C0-9ADC-9CCFB56FBE0F}"/>
              </a:ext>
            </a:extLst>
          </p:cNvPr>
          <p:cNvSpPr/>
          <p:nvPr/>
        </p:nvSpPr>
        <p:spPr>
          <a:xfrm>
            <a:off x="1285461" y="6023038"/>
            <a:ext cx="7620000" cy="369332"/>
          </a:xfrm>
          <a:prstGeom prst="rect">
            <a:avLst/>
          </a:prstGeom>
        </p:spPr>
        <p:txBody>
          <a:bodyPr wrap="square">
            <a:spAutoFit/>
          </a:bodyPr>
          <a:lstStyle/>
          <a:p>
            <a:r>
              <a:rPr lang="pt-BR" dirty="0">
                <a:hlinkClick r:id="rId3"/>
              </a:rPr>
              <a:t>https://www.codacy.com/app/VictorArnaud/TBL-Service/dashboard</a:t>
            </a:r>
            <a:endParaRPr lang="pt-BR" dirty="0"/>
          </a:p>
        </p:txBody>
      </p:sp>
    </p:spTree>
    <p:extLst>
      <p:ext uri="{BB962C8B-B14F-4D97-AF65-F5344CB8AC3E}">
        <p14:creationId xmlns:p14="http://schemas.microsoft.com/office/powerpoint/2010/main" val="106202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553452" y="398263"/>
            <a:ext cx="9905998" cy="901148"/>
          </a:xfrm>
        </p:spPr>
        <p:txBody>
          <a:bodyPr>
            <a:normAutofit/>
          </a:bodyPr>
          <a:lstStyle/>
          <a:p>
            <a:r>
              <a:rPr lang="pt-BR" dirty="0"/>
              <a:t>Medição na prática - </a:t>
            </a:r>
            <a:r>
              <a:rPr lang="pt-BR" dirty="0" err="1"/>
              <a:t>github</a:t>
            </a:r>
            <a:endParaRPr lang="pt-BR" dirty="0"/>
          </a:p>
        </p:txBody>
      </p:sp>
      <p:sp>
        <p:nvSpPr>
          <p:cNvPr id="3" name="CaixaDeTexto 2">
            <a:extLst>
              <a:ext uri="{FF2B5EF4-FFF2-40B4-BE49-F238E27FC236}">
                <a16:creationId xmlns:a16="http://schemas.microsoft.com/office/drawing/2014/main" id="{75E4168B-D830-48C9-8B27-97287D367094}"/>
              </a:ext>
            </a:extLst>
          </p:cNvPr>
          <p:cNvSpPr txBox="1"/>
          <p:nvPr/>
        </p:nvSpPr>
        <p:spPr>
          <a:xfrm>
            <a:off x="553452" y="1299411"/>
            <a:ext cx="5643083" cy="461665"/>
          </a:xfrm>
          <a:prstGeom prst="rect">
            <a:avLst/>
          </a:prstGeom>
          <a:noFill/>
        </p:spPr>
        <p:txBody>
          <a:bodyPr wrap="none" rtlCol="0">
            <a:spAutoFit/>
          </a:bodyPr>
          <a:lstStyle/>
          <a:p>
            <a:r>
              <a:rPr lang="pt-BR" sz="2400" dirty="0"/>
              <a:t>Utilizando GitHub na prática para medições</a:t>
            </a:r>
          </a:p>
        </p:txBody>
      </p:sp>
      <p:pic>
        <p:nvPicPr>
          <p:cNvPr id="6" name="Imagem 5">
            <a:extLst>
              <a:ext uri="{FF2B5EF4-FFF2-40B4-BE49-F238E27FC236}">
                <a16:creationId xmlns:a16="http://schemas.microsoft.com/office/drawing/2014/main" id="{CC2D6626-CF28-4B3F-AB3B-CB4E04256A39}"/>
              </a:ext>
            </a:extLst>
          </p:cNvPr>
          <p:cNvPicPr>
            <a:picLocks noChangeAspect="1"/>
          </p:cNvPicPr>
          <p:nvPr/>
        </p:nvPicPr>
        <p:blipFill>
          <a:blip r:embed="rId2"/>
          <a:stretch>
            <a:fillRect/>
          </a:stretch>
        </p:blipFill>
        <p:spPr>
          <a:xfrm>
            <a:off x="898007" y="2063207"/>
            <a:ext cx="8887329" cy="4364313"/>
          </a:xfrm>
          <a:prstGeom prst="rect">
            <a:avLst/>
          </a:prstGeom>
        </p:spPr>
      </p:pic>
    </p:spTree>
    <p:extLst>
      <p:ext uri="{BB962C8B-B14F-4D97-AF65-F5344CB8AC3E}">
        <p14:creationId xmlns:p14="http://schemas.microsoft.com/office/powerpoint/2010/main" val="148627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553452" y="398263"/>
            <a:ext cx="9905998" cy="901148"/>
          </a:xfrm>
        </p:spPr>
        <p:txBody>
          <a:bodyPr>
            <a:normAutofit/>
          </a:bodyPr>
          <a:lstStyle/>
          <a:p>
            <a:r>
              <a:rPr lang="pt-BR" dirty="0"/>
              <a:t>Medição na prática</a:t>
            </a:r>
          </a:p>
        </p:txBody>
      </p:sp>
      <p:sp>
        <p:nvSpPr>
          <p:cNvPr id="3" name="CaixaDeTexto 2">
            <a:extLst>
              <a:ext uri="{FF2B5EF4-FFF2-40B4-BE49-F238E27FC236}">
                <a16:creationId xmlns:a16="http://schemas.microsoft.com/office/drawing/2014/main" id="{75E4168B-D830-48C9-8B27-97287D367094}"/>
              </a:ext>
            </a:extLst>
          </p:cNvPr>
          <p:cNvSpPr txBox="1"/>
          <p:nvPr/>
        </p:nvSpPr>
        <p:spPr>
          <a:xfrm>
            <a:off x="553452" y="1299411"/>
            <a:ext cx="7018460" cy="461665"/>
          </a:xfrm>
          <a:prstGeom prst="rect">
            <a:avLst/>
          </a:prstGeom>
          <a:noFill/>
        </p:spPr>
        <p:txBody>
          <a:bodyPr wrap="none" rtlCol="0">
            <a:spAutoFit/>
          </a:bodyPr>
          <a:lstStyle/>
          <a:p>
            <a:r>
              <a:rPr lang="pt-BR" sz="2400" dirty="0"/>
              <a:t>Utilizando GitHub na prática para prática de medições</a:t>
            </a:r>
          </a:p>
        </p:txBody>
      </p:sp>
      <p:pic>
        <p:nvPicPr>
          <p:cNvPr id="5" name="Imagem 4">
            <a:extLst>
              <a:ext uri="{FF2B5EF4-FFF2-40B4-BE49-F238E27FC236}">
                <a16:creationId xmlns:a16="http://schemas.microsoft.com/office/drawing/2014/main" id="{69F049AD-2C38-40F2-AABE-D52623085F9E}"/>
              </a:ext>
            </a:extLst>
          </p:cNvPr>
          <p:cNvPicPr>
            <a:picLocks noChangeAspect="1"/>
          </p:cNvPicPr>
          <p:nvPr/>
        </p:nvPicPr>
        <p:blipFill>
          <a:blip r:embed="rId2"/>
          <a:stretch>
            <a:fillRect/>
          </a:stretch>
        </p:blipFill>
        <p:spPr>
          <a:xfrm>
            <a:off x="316330" y="1773108"/>
            <a:ext cx="11123120" cy="4574683"/>
          </a:xfrm>
          <a:prstGeom prst="rect">
            <a:avLst/>
          </a:prstGeom>
        </p:spPr>
      </p:pic>
    </p:spTree>
    <p:extLst>
      <p:ext uri="{BB962C8B-B14F-4D97-AF65-F5344CB8AC3E}">
        <p14:creationId xmlns:p14="http://schemas.microsoft.com/office/powerpoint/2010/main" val="159711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553452" y="398263"/>
            <a:ext cx="9905998" cy="901148"/>
          </a:xfrm>
        </p:spPr>
        <p:txBody>
          <a:bodyPr>
            <a:normAutofit/>
          </a:bodyPr>
          <a:lstStyle/>
          <a:p>
            <a:r>
              <a:rPr lang="pt-BR" dirty="0"/>
              <a:t>Medição na prática</a:t>
            </a:r>
          </a:p>
        </p:txBody>
      </p:sp>
      <p:sp>
        <p:nvSpPr>
          <p:cNvPr id="3" name="CaixaDeTexto 2">
            <a:extLst>
              <a:ext uri="{FF2B5EF4-FFF2-40B4-BE49-F238E27FC236}">
                <a16:creationId xmlns:a16="http://schemas.microsoft.com/office/drawing/2014/main" id="{75E4168B-D830-48C9-8B27-97287D367094}"/>
              </a:ext>
            </a:extLst>
          </p:cNvPr>
          <p:cNvSpPr txBox="1"/>
          <p:nvPr/>
        </p:nvSpPr>
        <p:spPr>
          <a:xfrm>
            <a:off x="553452" y="1299411"/>
            <a:ext cx="7018460" cy="461665"/>
          </a:xfrm>
          <a:prstGeom prst="rect">
            <a:avLst/>
          </a:prstGeom>
          <a:noFill/>
        </p:spPr>
        <p:txBody>
          <a:bodyPr wrap="none" rtlCol="0">
            <a:spAutoFit/>
          </a:bodyPr>
          <a:lstStyle/>
          <a:p>
            <a:r>
              <a:rPr lang="pt-BR" sz="2400" dirty="0"/>
              <a:t>Utilizando GitHub na prática para prática de medições</a:t>
            </a:r>
          </a:p>
        </p:txBody>
      </p:sp>
      <p:pic>
        <p:nvPicPr>
          <p:cNvPr id="4" name="Imagem 3">
            <a:extLst>
              <a:ext uri="{FF2B5EF4-FFF2-40B4-BE49-F238E27FC236}">
                <a16:creationId xmlns:a16="http://schemas.microsoft.com/office/drawing/2014/main" id="{A7093A9F-2931-4EF5-92A6-C31A058F25A4}"/>
              </a:ext>
            </a:extLst>
          </p:cNvPr>
          <p:cNvPicPr>
            <a:picLocks noChangeAspect="1"/>
          </p:cNvPicPr>
          <p:nvPr/>
        </p:nvPicPr>
        <p:blipFill>
          <a:blip r:embed="rId2"/>
          <a:stretch>
            <a:fillRect/>
          </a:stretch>
        </p:blipFill>
        <p:spPr>
          <a:xfrm>
            <a:off x="409074" y="1864685"/>
            <a:ext cx="11297653" cy="4756443"/>
          </a:xfrm>
          <a:prstGeom prst="rect">
            <a:avLst/>
          </a:prstGeom>
        </p:spPr>
      </p:pic>
    </p:spTree>
    <p:extLst>
      <p:ext uri="{BB962C8B-B14F-4D97-AF65-F5344CB8AC3E}">
        <p14:creationId xmlns:p14="http://schemas.microsoft.com/office/powerpoint/2010/main" val="1726517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553452" y="236949"/>
            <a:ext cx="9905998" cy="901148"/>
          </a:xfrm>
        </p:spPr>
        <p:txBody>
          <a:bodyPr>
            <a:normAutofit/>
          </a:bodyPr>
          <a:lstStyle/>
          <a:p>
            <a:r>
              <a:rPr lang="pt-BR" dirty="0"/>
              <a:t>Medição na prática - </a:t>
            </a:r>
            <a:r>
              <a:rPr lang="pt-BR" dirty="0" err="1"/>
              <a:t>facebook</a:t>
            </a:r>
            <a:endParaRPr lang="pt-BR" dirty="0"/>
          </a:p>
        </p:txBody>
      </p:sp>
      <p:sp>
        <p:nvSpPr>
          <p:cNvPr id="3" name="CaixaDeTexto 2">
            <a:extLst>
              <a:ext uri="{FF2B5EF4-FFF2-40B4-BE49-F238E27FC236}">
                <a16:creationId xmlns:a16="http://schemas.microsoft.com/office/drawing/2014/main" id="{75E4168B-D830-48C9-8B27-97287D367094}"/>
              </a:ext>
            </a:extLst>
          </p:cNvPr>
          <p:cNvSpPr txBox="1"/>
          <p:nvPr/>
        </p:nvSpPr>
        <p:spPr>
          <a:xfrm>
            <a:off x="523808" y="1115588"/>
            <a:ext cx="8951496" cy="461665"/>
          </a:xfrm>
          <a:prstGeom prst="rect">
            <a:avLst/>
          </a:prstGeom>
          <a:noFill/>
        </p:spPr>
        <p:txBody>
          <a:bodyPr wrap="square" rtlCol="0">
            <a:spAutoFit/>
          </a:bodyPr>
          <a:lstStyle/>
          <a:p>
            <a:r>
              <a:rPr lang="pt-BR" sz="2400" dirty="0"/>
              <a:t>Utilizando Facebook na prática para prática de medições</a:t>
            </a:r>
          </a:p>
        </p:txBody>
      </p:sp>
      <p:pic>
        <p:nvPicPr>
          <p:cNvPr id="5" name="Imagem 4">
            <a:extLst>
              <a:ext uri="{FF2B5EF4-FFF2-40B4-BE49-F238E27FC236}">
                <a16:creationId xmlns:a16="http://schemas.microsoft.com/office/drawing/2014/main" id="{CC1A8668-7799-45AD-AD19-CB3965ED9204}"/>
              </a:ext>
            </a:extLst>
          </p:cNvPr>
          <p:cNvPicPr>
            <a:picLocks noChangeAspect="1"/>
          </p:cNvPicPr>
          <p:nvPr/>
        </p:nvPicPr>
        <p:blipFill>
          <a:blip r:embed="rId2"/>
          <a:stretch>
            <a:fillRect/>
          </a:stretch>
        </p:blipFill>
        <p:spPr>
          <a:xfrm>
            <a:off x="394427" y="1874146"/>
            <a:ext cx="5505450" cy="4791075"/>
          </a:xfrm>
          <a:prstGeom prst="rect">
            <a:avLst/>
          </a:prstGeom>
        </p:spPr>
      </p:pic>
      <p:pic>
        <p:nvPicPr>
          <p:cNvPr id="6" name="Imagem 5">
            <a:extLst>
              <a:ext uri="{FF2B5EF4-FFF2-40B4-BE49-F238E27FC236}">
                <a16:creationId xmlns:a16="http://schemas.microsoft.com/office/drawing/2014/main" id="{C0AB7017-6116-410A-B299-7C2493B52016}"/>
              </a:ext>
            </a:extLst>
          </p:cNvPr>
          <p:cNvPicPr>
            <a:picLocks noChangeAspect="1"/>
          </p:cNvPicPr>
          <p:nvPr/>
        </p:nvPicPr>
        <p:blipFill>
          <a:blip r:embed="rId3"/>
          <a:stretch>
            <a:fillRect/>
          </a:stretch>
        </p:blipFill>
        <p:spPr>
          <a:xfrm>
            <a:off x="6048995" y="1874146"/>
            <a:ext cx="5686425" cy="4067175"/>
          </a:xfrm>
          <a:prstGeom prst="rect">
            <a:avLst/>
          </a:prstGeom>
        </p:spPr>
      </p:pic>
    </p:spTree>
    <p:extLst>
      <p:ext uri="{BB962C8B-B14F-4D97-AF65-F5344CB8AC3E}">
        <p14:creationId xmlns:p14="http://schemas.microsoft.com/office/powerpoint/2010/main" val="92579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553452" y="236949"/>
            <a:ext cx="9905998" cy="901148"/>
          </a:xfrm>
        </p:spPr>
        <p:txBody>
          <a:bodyPr>
            <a:normAutofit/>
          </a:bodyPr>
          <a:lstStyle/>
          <a:p>
            <a:r>
              <a:rPr lang="pt-BR" dirty="0"/>
              <a:t>Medição na prática</a:t>
            </a:r>
          </a:p>
        </p:txBody>
      </p:sp>
      <p:sp>
        <p:nvSpPr>
          <p:cNvPr id="3" name="CaixaDeTexto 2">
            <a:extLst>
              <a:ext uri="{FF2B5EF4-FFF2-40B4-BE49-F238E27FC236}">
                <a16:creationId xmlns:a16="http://schemas.microsoft.com/office/drawing/2014/main" id="{75E4168B-D830-48C9-8B27-97287D367094}"/>
              </a:ext>
            </a:extLst>
          </p:cNvPr>
          <p:cNvSpPr txBox="1"/>
          <p:nvPr/>
        </p:nvSpPr>
        <p:spPr>
          <a:xfrm>
            <a:off x="523808" y="1115588"/>
            <a:ext cx="9534592" cy="461665"/>
          </a:xfrm>
          <a:prstGeom prst="rect">
            <a:avLst/>
          </a:prstGeom>
          <a:noFill/>
        </p:spPr>
        <p:txBody>
          <a:bodyPr wrap="square" rtlCol="0">
            <a:spAutoFit/>
          </a:bodyPr>
          <a:lstStyle/>
          <a:p>
            <a:r>
              <a:rPr lang="pt-BR" sz="2400" dirty="0"/>
              <a:t>Utilizando Facebook na prática para prática de medições</a:t>
            </a:r>
          </a:p>
        </p:txBody>
      </p:sp>
      <p:sp>
        <p:nvSpPr>
          <p:cNvPr id="4" name="Retângulo 3">
            <a:extLst>
              <a:ext uri="{FF2B5EF4-FFF2-40B4-BE49-F238E27FC236}">
                <a16:creationId xmlns:a16="http://schemas.microsoft.com/office/drawing/2014/main" id="{6804E51A-1581-4428-8AB1-DDBC27B873A4}"/>
              </a:ext>
            </a:extLst>
          </p:cNvPr>
          <p:cNvSpPr/>
          <p:nvPr/>
        </p:nvSpPr>
        <p:spPr>
          <a:xfrm>
            <a:off x="523807" y="1859340"/>
            <a:ext cx="10952575" cy="5262979"/>
          </a:xfrm>
          <a:prstGeom prst="rect">
            <a:avLst/>
          </a:prstGeom>
        </p:spPr>
        <p:txBody>
          <a:bodyPr wrap="square">
            <a:spAutoFit/>
          </a:bodyPr>
          <a:lstStyle/>
          <a:p>
            <a:r>
              <a:rPr lang="pt-BR" sz="2400" dirty="0"/>
              <a:t>Um exemplo, uma publicação em uma pagina do Facebook, tem disponível alguma métricas que são usadas para comparação e acompanhamento, sendo elas: Pessoas alcançadas, números de curtidas, comentários, compartilhamento, cliques na publicação e uma parte que necessita muita atenção que é o Feedback Negativo que são: Ocultar publicação, Denunciar como </a:t>
            </a:r>
            <a:r>
              <a:rPr lang="pt-BR" sz="2400" dirty="0" err="1"/>
              <a:t>Span</a:t>
            </a:r>
            <a:r>
              <a:rPr lang="pt-BR" sz="2400" dirty="0"/>
              <a:t>, Ocultar todas as Publicações e </a:t>
            </a:r>
            <a:r>
              <a:rPr lang="pt-BR" sz="2400" dirty="0" err="1"/>
              <a:t>Descurtir</a:t>
            </a:r>
            <a:r>
              <a:rPr lang="pt-BR" sz="2400" dirty="0"/>
              <a:t> Página. Estes pontos são acompanhados em tempo real.</a:t>
            </a:r>
          </a:p>
          <a:p>
            <a:endParaRPr lang="pt-BR" sz="2400" dirty="0"/>
          </a:p>
          <a:p>
            <a:r>
              <a:rPr lang="pt-BR" sz="2400" dirty="0"/>
              <a:t>Assim facilita melhores abordagens, tipos de personas podendo avaliar e fazer disponibilização dos melhores conteúdos. </a:t>
            </a:r>
          </a:p>
          <a:p>
            <a:endParaRPr lang="pt-BR" sz="2400" dirty="0"/>
          </a:p>
          <a:p>
            <a:endParaRPr lang="pt-BR" sz="2400" dirty="0"/>
          </a:p>
          <a:p>
            <a:br>
              <a:rPr lang="pt-BR" dirty="0"/>
            </a:br>
            <a:endParaRPr lang="pt-BR" dirty="0"/>
          </a:p>
          <a:p>
            <a:br>
              <a:rPr lang="pt-BR" dirty="0"/>
            </a:br>
            <a:endParaRPr lang="pt-BR" dirty="0"/>
          </a:p>
        </p:txBody>
      </p:sp>
    </p:spTree>
    <p:extLst>
      <p:ext uri="{BB962C8B-B14F-4D97-AF65-F5344CB8AC3E}">
        <p14:creationId xmlns:p14="http://schemas.microsoft.com/office/powerpoint/2010/main" val="2686708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E21BC-BEF2-420A-8CB9-D7D8EDC6C0CC}"/>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83EB40A7-3444-406F-8200-311BFF8C801E}"/>
              </a:ext>
            </a:extLst>
          </p:cNvPr>
          <p:cNvSpPr>
            <a:spLocks noGrp="1"/>
          </p:cNvSpPr>
          <p:nvPr>
            <p:ph idx="1"/>
          </p:nvPr>
        </p:nvSpPr>
        <p:spPr/>
        <p:txBody>
          <a:bodyPr/>
          <a:lstStyle/>
          <a:p>
            <a:r>
              <a:rPr lang="pt-BR" dirty="0">
                <a:hlinkClick r:id="rId2"/>
              </a:rPr>
              <a:t>https://blog.pronus.io/posts/o-que-eh-gerencia-de-configuracao-de-software/</a:t>
            </a:r>
            <a:endParaRPr lang="pt-BR" dirty="0"/>
          </a:p>
          <a:p>
            <a:r>
              <a:rPr lang="pt-BR" dirty="0">
                <a:hlinkClick r:id="rId3"/>
              </a:rPr>
              <a:t>https://www.turbosite.com.br/blog/10-ferramentas-de-analise-de-seo-que-voce-deve-usar/</a:t>
            </a:r>
            <a:endParaRPr lang="pt-BR" dirty="0"/>
          </a:p>
          <a:p>
            <a:r>
              <a:rPr lang="pt-BR" dirty="0">
                <a:hlinkClick r:id="rId4"/>
              </a:rPr>
              <a:t>http://www.academia.edu/4949216/Metricas-software</a:t>
            </a:r>
            <a:endParaRPr lang="pt-BR" dirty="0"/>
          </a:p>
          <a:p>
            <a:endParaRPr lang="pt-BR" dirty="0"/>
          </a:p>
          <a:p>
            <a:endParaRPr lang="pt-BR" dirty="0"/>
          </a:p>
          <a:p>
            <a:endParaRPr lang="pt-BR" dirty="0"/>
          </a:p>
        </p:txBody>
      </p:sp>
    </p:spTree>
    <p:extLst>
      <p:ext uri="{BB962C8B-B14F-4D97-AF65-F5344CB8AC3E}">
        <p14:creationId xmlns:p14="http://schemas.microsoft.com/office/powerpoint/2010/main" val="313337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690839" y="0"/>
            <a:ext cx="9905998" cy="1478570"/>
          </a:xfrm>
        </p:spPr>
        <p:txBody>
          <a:bodyPr/>
          <a:lstStyle/>
          <a:p>
            <a:r>
              <a:rPr lang="pt-BR" dirty="0"/>
              <a:t>O que é Métrica </a:t>
            </a:r>
          </a:p>
        </p:txBody>
      </p:sp>
      <p:sp>
        <p:nvSpPr>
          <p:cNvPr id="3" name="Espaço Reservado para Conteúdo 2">
            <a:extLst>
              <a:ext uri="{FF2B5EF4-FFF2-40B4-BE49-F238E27FC236}">
                <a16:creationId xmlns:a16="http://schemas.microsoft.com/office/drawing/2014/main" id="{96151941-1610-4FC4-B0F7-2BE124195D99}"/>
              </a:ext>
            </a:extLst>
          </p:cNvPr>
          <p:cNvSpPr>
            <a:spLocks noGrp="1"/>
          </p:cNvSpPr>
          <p:nvPr>
            <p:ph idx="1"/>
          </p:nvPr>
        </p:nvSpPr>
        <p:spPr>
          <a:xfrm>
            <a:off x="783603" y="1096548"/>
            <a:ext cx="10851805" cy="5503035"/>
          </a:xfrm>
        </p:spPr>
        <p:txBody>
          <a:bodyPr>
            <a:noAutofit/>
          </a:bodyPr>
          <a:lstStyle/>
          <a:p>
            <a:pPr algn="just"/>
            <a:r>
              <a:rPr lang="pt-BR" dirty="0"/>
              <a:t>Uma </a:t>
            </a:r>
            <a:r>
              <a:rPr lang="pt-BR" b="1" dirty="0"/>
              <a:t>métrica</a:t>
            </a:r>
            <a:r>
              <a:rPr lang="pt-BR" dirty="0"/>
              <a:t> é um atributo de uma entidade que pode ser avaliado, mensurado. Por exemplo, o esforço do projeto é uma avaliação (ou seja, métrica), quantidade de linhas de código de um programa, quantidade de </a:t>
            </a:r>
            <a:r>
              <a:rPr lang="pt-BR" dirty="0" err="1"/>
              <a:t>commits</a:t>
            </a:r>
            <a:r>
              <a:rPr lang="pt-BR" dirty="0"/>
              <a:t>/alterações, erros recorrentes, número de bugs, número de horas para correção de bug, quantidades de chamados Help Desk, Análise de Ponto por Função e etc.</a:t>
            </a:r>
          </a:p>
          <a:p>
            <a:pPr algn="just"/>
            <a:endParaRPr lang="pt-BR" dirty="0"/>
          </a:p>
          <a:p>
            <a:pPr algn="just"/>
            <a:r>
              <a:rPr lang="pt-BR" dirty="0"/>
              <a:t>São todos os atributos que podem ser MEDIDOS e ACOMPANHADOS durante as etapas de um projeto (Planejamento, Levantamento de Requisitos, Design do Sistema, Implementação, Teste, Implantação, Manutenção), Redes Sociais e muito outros.</a:t>
            </a:r>
          </a:p>
          <a:p>
            <a:r>
              <a:rPr lang="pt-BR" dirty="0"/>
              <a:t>As métricas são compostas por duas atividades: definir os planos de métricas e coletar as medidas. As métricas são usadas para: estimativa, previsão e avaliação.</a:t>
            </a:r>
          </a:p>
          <a:p>
            <a:pPr marL="0" indent="0">
              <a:buNone/>
            </a:pPr>
            <a:br>
              <a:rPr lang="pt-BR" dirty="0"/>
            </a:br>
            <a:endParaRPr lang="pt-BR" dirty="0"/>
          </a:p>
          <a:p>
            <a:pPr marL="0" indent="0" algn="just">
              <a:buNone/>
            </a:pPr>
            <a:endParaRPr lang="pt-BR" b="1" dirty="0"/>
          </a:p>
          <a:p>
            <a:pPr marL="0" indent="0">
              <a:buNone/>
            </a:pPr>
            <a:endParaRPr lang="pt-BR" dirty="0"/>
          </a:p>
        </p:txBody>
      </p:sp>
    </p:spTree>
    <p:extLst>
      <p:ext uri="{BB962C8B-B14F-4D97-AF65-F5344CB8AC3E}">
        <p14:creationId xmlns:p14="http://schemas.microsoft.com/office/powerpoint/2010/main" val="79458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690839" y="0"/>
            <a:ext cx="9905998" cy="1478570"/>
          </a:xfrm>
        </p:spPr>
        <p:txBody>
          <a:bodyPr/>
          <a:lstStyle/>
          <a:p>
            <a:r>
              <a:rPr lang="pt-BR" dirty="0"/>
              <a:t>Por que Avaliamos </a:t>
            </a:r>
          </a:p>
        </p:txBody>
      </p:sp>
      <p:sp>
        <p:nvSpPr>
          <p:cNvPr id="3" name="Espaço Reservado para Conteúdo 2">
            <a:extLst>
              <a:ext uri="{FF2B5EF4-FFF2-40B4-BE49-F238E27FC236}">
                <a16:creationId xmlns:a16="http://schemas.microsoft.com/office/drawing/2014/main" id="{96151941-1610-4FC4-B0F7-2BE124195D99}"/>
              </a:ext>
            </a:extLst>
          </p:cNvPr>
          <p:cNvSpPr>
            <a:spLocks noGrp="1"/>
          </p:cNvSpPr>
          <p:nvPr>
            <p:ph idx="1"/>
          </p:nvPr>
        </p:nvSpPr>
        <p:spPr>
          <a:xfrm>
            <a:off x="995639" y="1335086"/>
            <a:ext cx="10547004" cy="4495871"/>
          </a:xfrm>
        </p:spPr>
        <p:txBody>
          <a:bodyPr>
            <a:noAutofit/>
          </a:bodyPr>
          <a:lstStyle/>
          <a:p>
            <a:r>
              <a:rPr lang="pt-BR" dirty="0"/>
              <a:t>Avaliamos principalmente para obter controle de um projeto e portanto, poder gerenciá-lo. Avaliamos para estimar se estamos perto ou longe dos objetivos definidos no plano em termos de conclusão, qualidade, compatibilidade com os requisitos etc. Sua implementação deve ser orientada para apoiar a tomada de decisão nos âmbitos técnico e de negócios.</a:t>
            </a:r>
          </a:p>
          <a:p>
            <a:endParaRPr lang="pt-BR" dirty="0"/>
          </a:p>
          <a:p>
            <a:r>
              <a:rPr lang="pt-BR" dirty="0"/>
              <a:t>Avaliamos também para podermos estimar melhor o esforço de novos projetos, o custo e a qualidade, com base na experiência passada. Por fim, avaliamos para estimar como melhorar algum aspecto importante do desempenho do processo ao longo do tempo, para examinar os efeitos das mudanças.</a:t>
            </a:r>
          </a:p>
          <a:p>
            <a:pPr marL="0" indent="0">
              <a:buNone/>
            </a:pPr>
            <a:endParaRPr lang="pt-BR" dirty="0"/>
          </a:p>
        </p:txBody>
      </p:sp>
    </p:spTree>
    <p:extLst>
      <p:ext uri="{BB962C8B-B14F-4D97-AF65-F5344CB8AC3E}">
        <p14:creationId xmlns:p14="http://schemas.microsoft.com/office/powerpoint/2010/main" val="322475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690838" y="0"/>
            <a:ext cx="11116849" cy="1478570"/>
          </a:xfrm>
        </p:spPr>
        <p:txBody>
          <a:bodyPr>
            <a:normAutofit/>
          </a:bodyPr>
          <a:lstStyle/>
          <a:p>
            <a:r>
              <a:rPr lang="pt-BR" dirty="0"/>
              <a:t>métricas na engenharia de software - qualidade</a:t>
            </a:r>
          </a:p>
        </p:txBody>
      </p:sp>
      <p:sp>
        <p:nvSpPr>
          <p:cNvPr id="3" name="Espaço Reservado para Conteúdo 2">
            <a:extLst>
              <a:ext uri="{FF2B5EF4-FFF2-40B4-BE49-F238E27FC236}">
                <a16:creationId xmlns:a16="http://schemas.microsoft.com/office/drawing/2014/main" id="{96151941-1610-4FC4-B0F7-2BE124195D99}"/>
              </a:ext>
            </a:extLst>
          </p:cNvPr>
          <p:cNvSpPr>
            <a:spLocks noGrp="1"/>
          </p:cNvSpPr>
          <p:nvPr>
            <p:ph idx="1"/>
          </p:nvPr>
        </p:nvSpPr>
        <p:spPr>
          <a:xfrm>
            <a:off x="796856" y="1785660"/>
            <a:ext cx="10547004" cy="2600810"/>
          </a:xfrm>
        </p:spPr>
        <p:txBody>
          <a:bodyPr>
            <a:normAutofit/>
          </a:bodyPr>
          <a:lstStyle/>
          <a:p>
            <a:pPr algn="just"/>
            <a:r>
              <a:rPr lang="pt-BR" dirty="0"/>
              <a:t>No CMMI (Capability </a:t>
            </a:r>
            <a:r>
              <a:rPr lang="pt-BR" dirty="0" err="1"/>
              <a:t>Maturity</a:t>
            </a:r>
            <a:r>
              <a:rPr lang="pt-BR" dirty="0"/>
              <a:t> </a:t>
            </a:r>
            <a:r>
              <a:rPr lang="pt-BR" dirty="0" err="1"/>
              <a:t>Model</a:t>
            </a:r>
            <a:r>
              <a:rPr lang="pt-BR" dirty="0"/>
              <a:t> </a:t>
            </a:r>
            <a:r>
              <a:rPr lang="pt-BR" dirty="0" err="1"/>
              <a:t>Integration</a:t>
            </a:r>
            <a:r>
              <a:rPr lang="pt-BR" dirty="0"/>
              <a:t>), a medição encontra­-se no nível 2 (área de processo Medição e Análise) e no MPS- (Modelo de Referência para Melhoria de Processo de Software Brasileiro) encontra­-se no nível F (processo Medição). </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400643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690839" y="0"/>
            <a:ext cx="9905998" cy="1478570"/>
          </a:xfrm>
        </p:spPr>
        <p:txBody>
          <a:bodyPr/>
          <a:lstStyle/>
          <a:p>
            <a:r>
              <a:rPr lang="pt-BR" dirty="0"/>
              <a:t>Gerência de configuração de software</a:t>
            </a:r>
          </a:p>
        </p:txBody>
      </p:sp>
      <p:pic>
        <p:nvPicPr>
          <p:cNvPr id="2050" name="Imagem 1">
            <a:extLst>
              <a:ext uri="{FF2B5EF4-FFF2-40B4-BE49-F238E27FC236}">
                <a16:creationId xmlns:a16="http://schemas.microsoft.com/office/drawing/2014/main" id="{42840AE5-C038-4B73-8115-2BDCA3A4D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3" y="1152191"/>
            <a:ext cx="5286375" cy="534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25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679307" y="232993"/>
            <a:ext cx="9905998" cy="901148"/>
          </a:xfrm>
        </p:spPr>
        <p:txBody>
          <a:bodyPr/>
          <a:lstStyle/>
          <a:p>
            <a:r>
              <a:rPr lang="pt-BR" dirty="0"/>
              <a:t>Medição e Analise GQM</a:t>
            </a:r>
          </a:p>
        </p:txBody>
      </p:sp>
      <p:sp>
        <p:nvSpPr>
          <p:cNvPr id="4" name="Retângulo 3">
            <a:extLst>
              <a:ext uri="{FF2B5EF4-FFF2-40B4-BE49-F238E27FC236}">
                <a16:creationId xmlns:a16="http://schemas.microsoft.com/office/drawing/2014/main" id="{F42A7A34-96BB-4F9C-8E48-1F2E9A2CB3C5}"/>
              </a:ext>
            </a:extLst>
          </p:cNvPr>
          <p:cNvSpPr/>
          <p:nvPr/>
        </p:nvSpPr>
        <p:spPr>
          <a:xfrm>
            <a:off x="679307" y="1134141"/>
            <a:ext cx="10520500" cy="461665"/>
          </a:xfrm>
          <a:prstGeom prst="rect">
            <a:avLst/>
          </a:prstGeom>
        </p:spPr>
        <p:txBody>
          <a:bodyPr wrap="square">
            <a:spAutoFit/>
          </a:bodyPr>
          <a:lstStyle/>
          <a:p>
            <a:r>
              <a:rPr lang="pt-BR" sz="2400" dirty="0"/>
              <a:t>Obtenção das medições através da técnica GQM (</a:t>
            </a:r>
            <a:r>
              <a:rPr lang="pt-BR" sz="2400" dirty="0" err="1"/>
              <a:t>Goal</a:t>
            </a:r>
            <a:r>
              <a:rPr lang="pt-BR" sz="2400" dirty="0"/>
              <a:t> </a:t>
            </a:r>
            <a:r>
              <a:rPr lang="pt-BR" sz="2400" dirty="0" err="1"/>
              <a:t>Question</a:t>
            </a:r>
            <a:r>
              <a:rPr lang="pt-BR" sz="2400" dirty="0"/>
              <a:t> </a:t>
            </a:r>
            <a:r>
              <a:rPr lang="pt-BR" sz="2400" dirty="0" err="1"/>
              <a:t>Metric</a:t>
            </a:r>
            <a:r>
              <a:rPr lang="pt-BR" sz="2400" dirty="0"/>
              <a:t>)</a:t>
            </a:r>
          </a:p>
        </p:txBody>
      </p:sp>
      <p:sp>
        <p:nvSpPr>
          <p:cNvPr id="5" name="Retângulo 4">
            <a:extLst>
              <a:ext uri="{FF2B5EF4-FFF2-40B4-BE49-F238E27FC236}">
                <a16:creationId xmlns:a16="http://schemas.microsoft.com/office/drawing/2014/main" id="{30C2EDA5-A092-4FF4-8E50-388E3B102616}"/>
              </a:ext>
            </a:extLst>
          </p:cNvPr>
          <p:cNvSpPr/>
          <p:nvPr/>
        </p:nvSpPr>
        <p:spPr>
          <a:xfrm>
            <a:off x="591444" y="1595806"/>
            <a:ext cx="10719283" cy="1938992"/>
          </a:xfrm>
          <a:prstGeom prst="rect">
            <a:avLst/>
          </a:prstGeom>
        </p:spPr>
        <p:txBody>
          <a:bodyPr wrap="square">
            <a:spAutoFit/>
          </a:bodyPr>
          <a:lstStyle/>
          <a:p>
            <a:pPr indent="457200"/>
            <a:r>
              <a:rPr lang="pt-BR" sz="2400" dirty="0"/>
              <a:t>O enfoque da técnica de G-Q-M é:</a:t>
            </a:r>
          </a:p>
          <a:p>
            <a:pPr indent="457200"/>
            <a:r>
              <a:rPr lang="pt-BR" sz="2400" b="1" dirty="0"/>
              <a:t>*</a:t>
            </a:r>
            <a:r>
              <a:rPr lang="pt-BR" sz="2400" dirty="0"/>
              <a:t>      Determine o objetivo. Que objetivo organizacional você está tentando alcançar ? Por que você está coletando estes valores/números?</a:t>
            </a:r>
          </a:p>
          <a:p>
            <a:pPr indent="457200"/>
            <a:r>
              <a:rPr lang="pt-BR" sz="2400" b="1" dirty="0"/>
              <a:t>*  </a:t>
            </a:r>
            <a:r>
              <a:rPr lang="pt-BR" sz="2400" dirty="0"/>
              <a:t>     Determine a medição que auxilia a responder à questão ou métrica que irá prover a resposta à questão.</a:t>
            </a:r>
            <a:endParaRPr lang="pt-BR" sz="2400" b="0" i="0" dirty="0">
              <a:effectLst/>
            </a:endParaRPr>
          </a:p>
        </p:txBody>
      </p:sp>
      <p:sp>
        <p:nvSpPr>
          <p:cNvPr id="6" name="Retângulo 5">
            <a:extLst>
              <a:ext uri="{FF2B5EF4-FFF2-40B4-BE49-F238E27FC236}">
                <a16:creationId xmlns:a16="http://schemas.microsoft.com/office/drawing/2014/main" id="{46BF7B0C-6890-4EE9-8F5D-109D541D5BB1}"/>
              </a:ext>
            </a:extLst>
          </p:cNvPr>
          <p:cNvSpPr/>
          <p:nvPr/>
        </p:nvSpPr>
        <p:spPr>
          <a:xfrm>
            <a:off x="591444" y="3701383"/>
            <a:ext cx="10719283" cy="3046988"/>
          </a:xfrm>
          <a:prstGeom prst="rect">
            <a:avLst/>
          </a:prstGeom>
        </p:spPr>
        <p:txBody>
          <a:bodyPr wrap="square">
            <a:spAutoFit/>
          </a:bodyPr>
          <a:lstStyle/>
          <a:p>
            <a:r>
              <a:rPr lang="pt-BR" sz="2400" dirty="0"/>
              <a:t>Um exemplo simples de GQM: </a:t>
            </a:r>
          </a:p>
          <a:p>
            <a:r>
              <a:rPr lang="pt-BR" sz="2400" dirty="0"/>
              <a:t>Objetivo (</a:t>
            </a:r>
            <a:r>
              <a:rPr lang="pt-BR" sz="2400" dirty="0" err="1"/>
              <a:t>Goal</a:t>
            </a:r>
            <a:r>
              <a:rPr lang="pt-BR" sz="2400" dirty="0"/>
              <a:t>): Reduzir o tempo requerido para o processo de definição de requisitos (mantendo a qualidade).</a:t>
            </a:r>
          </a:p>
          <a:p>
            <a:endParaRPr lang="pt-BR" sz="2400" dirty="0"/>
          </a:p>
          <a:p>
            <a:r>
              <a:rPr lang="pt-BR" sz="2400" dirty="0"/>
              <a:t>Questão:  Onde despendemos mais tempo no processo ? </a:t>
            </a:r>
          </a:p>
          <a:p>
            <a:endParaRPr lang="pt-BR" sz="2400" dirty="0"/>
          </a:p>
          <a:p>
            <a:r>
              <a:rPr lang="pt-BR" sz="2400" dirty="0"/>
              <a:t>Métricas: Número de mudanças de requisitos propostas versus número aprovadas e número de implementadas;          </a:t>
            </a:r>
          </a:p>
        </p:txBody>
      </p:sp>
    </p:spTree>
    <p:extLst>
      <p:ext uri="{BB962C8B-B14F-4D97-AF65-F5344CB8AC3E}">
        <p14:creationId xmlns:p14="http://schemas.microsoft.com/office/powerpoint/2010/main" val="1892598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679307" y="232993"/>
            <a:ext cx="9905998" cy="901148"/>
          </a:xfrm>
        </p:spPr>
        <p:txBody>
          <a:bodyPr/>
          <a:lstStyle/>
          <a:p>
            <a:r>
              <a:rPr lang="pt-BR" dirty="0"/>
              <a:t>Continuação Medição e Analise GQM</a:t>
            </a:r>
          </a:p>
        </p:txBody>
      </p:sp>
      <p:sp>
        <p:nvSpPr>
          <p:cNvPr id="6" name="Retângulo 5">
            <a:extLst>
              <a:ext uri="{FF2B5EF4-FFF2-40B4-BE49-F238E27FC236}">
                <a16:creationId xmlns:a16="http://schemas.microsoft.com/office/drawing/2014/main" id="{46BF7B0C-6890-4EE9-8F5D-109D541D5BB1}"/>
              </a:ext>
            </a:extLst>
          </p:cNvPr>
          <p:cNvSpPr/>
          <p:nvPr/>
        </p:nvSpPr>
        <p:spPr>
          <a:xfrm>
            <a:off x="520279" y="1134141"/>
            <a:ext cx="10520501" cy="2308324"/>
          </a:xfrm>
          <a:prstGeom prst="rect">
            <a:avLst/>
          </a:prstGeom>
        </p:spPr>
        <p:txBody>
          <a:bodyPr wrap="square">
            <a:spAutoFit/>
          </a:bodyPr>
          <a:lstStyle/>
          <a:p>
            <a:r>
              <a:rPr lang="pt-BR" sz="2400" dirty="0"/>
              <a:t>Métricas: Tempo requerido em fases diferentes de seu processo de requisitos;</a:t>
            </a:r>
          </a:p>
          <a:p>
            <a:r>
              <a:rPr lang="pt-BR" dirty="0"/>
              <a:t>                   </a:t>
            </a:r>
            <a:r>
              <a:rPr lang="pt-BR" sz="2400" dirty="0"/>
              <a:t>Tempo de aprovação dos requisitos; </a:t>
            </a:r>
          </a:p>
          <a:p>
            <a:r>
              <a:rPr lang="pt-BR" sz="2400" dirty="0"/>
              <a:t>               Número de erros advindos da fase de análise e/ou desenvolvimento de requisitos;</a:t>
            </a:r>
          </a:p>
          <a:p>
            <a:endParaRPr lang="pt-BR" sz="2400" dirty="0"/>
          </a:p>
          <a:p>
            <a:r>
              <a:rPr lang="pt-BR" sz="2400" dirty="0"/>
              <a:t>Exemplo Questionário: Alterações de Arquivo e Complexidade Ciclomática</a:t>
            </a:r>
          </a:p>
        </p:txBody>
      </p:sp>
      <p:pic>
        <p:nvPicPr>
          <p:cNvPr id="3" name="Imagem 2">
            <a:extLst>
              <a:ext uri="{FF2B5EF4-FFF2-40B4-BE49-F238E27FC236}">
                <a16:creationId xmlns:a16="http://schemas.microsoft.com/office/drawing/2014/main" id="{E1AF9F7C-79EC-4836-B157-424D546294E7}"/>
              </a:ext>
            </a:extLst>
          </p:cNvPr>
          <p:cNvPicPr>
            <a:picLocks noChangeAspect="1"/>
          </p:cNvPicPr>
          <p:nvPr/>
        </p:nvPicPr>
        <p:blipFill>
          <a:blip r:embed="rId2"/>
          <a:stretch>
            <a:fillRect/>
          </a:stretch>
        </p:blipFill>
        <p:spPr>
          <a:xfrm>
            <a:off x="679307" y="3442465"/>
            <a:ext cx="4706592" cy="3168663"/>
          </a:xfrm>
          <a:prstGeom prst="rect">
            <a:avLst/>
          </a:prstGeom>
        </p:spPr>
      </p:pic>
      <p:pic>
        <p:nvPicPr>
          <p:cNvPr id="7" name="Imagem 6">
            <a:extLst>
              <a:ext uri="{FF2B5EF4-FFF2-40B4-BE49-F238E27FC236}">
                <a16:creationId xmlns:a16="http://schemas.microsoft.com/office/drawing/2014/main" id="{55982D4A-33F0-4B42-99D1-7AEB5C06E4FF}"/>
              </a:ext>
            </a:extLst>
          </p:cNvPr>
          <p:cNvPicPr>
            <a:picLocks noChangeAspect="1"/>
          </p:cNvPicPr>
          <p:nvPr/>
        </p:nvPicPr>
        <p:blipFill>
          <a:blip r:embed="rId3"/>
          <a:stretch>
            <a:fillRect/>
          </a:stretch>
        </p:blipFill>
        <p:spPr>
          <a:xfrm>
            <a:off x="5632306" y="3442465"/>
            <a:ext cx="4701340" cy="3127615"/>
          </a:xfrm>
          <a:prstGeom prst="rect">
            <a:avLst/>
          </a:prstGeom>
        </p:spPr>
      </p:pic>
    </p:spTree>
    <p:extLst>
      <p:ext uri="{BB962C8B-B14F-4D97-AF65-F5344CB8AC3E}">
        <p14:creationId xmlns:p14="http://schemas.microsoft.com/office/powerpoint/2010/main" val="224309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679307" y="232993"/>
            <a:ext cx="9905998" cy="901148"/>
          </a:xfrm>
        </p:spPr>
        <p:txBody>
          <a:bodyPr/>
          <a:lstStyle/>
          <a:p>
            <a:r>
              <a:rPr lang="pt-BR" dirty="0"/>
              <a:t>Continuação Medição e Analise GQM</a:t>
            </a:r>
          </a:p>
        </p:txBody>
      </p:sp>
      <p:pic>
        <p:nvPicPr>
          <p:cNvPr id="4" name="Imagem 3">
            <a:extLst>
              <a:ext uri="{FF2B5EF4-FFF2-40B4-BE49-F238E27FC236}">
                <a16:creationId xmlns:a16="http://schemas.microsoft.com/office/drawing/2014/main" id="{84BE6489-AE1E-4518-BF5C-CEE6D31EDC72}"/>
              </a:ext>
            </a:extLst>
          </p:cNvPr>
          <p:cNvPicPr>
            <a:picLocks noChangeAspect="1"/>
          </p:cNvPicPr>
          <p:nvPr/>
        </p:nvPicPr>
        <p:blipFill>
          <a:blip r:embed="rId2"/>
          <a:stretch>
            <a:fillRect/>
          </a:stretch>
        </p:blipFill>
        <p:spPr>
          <a:xfrm>
            <a:off x="1500942" y="1319671"/>
            <a:ext cx="5541878" cy="3858963"/>
          </a:xfrm>
          <a:prstGeom prst="rect">
            <a:avLst/>
          </a:prstGeom>
        </p:spPr>
      </p:pic>
    </p:spTree>
    <p:extLst>
      <p:ext uri="{BB962C8B-B14F-4D97-AF65-F5344CB8AC3E}">
        <p14:creationId xmlns:p14="http://schemas.microsoft.com/office/powerpoint/2010/main" val="348530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E7E07-FF85-42B1-BFCB-9B388F289019}"/>
              </a:ext>
            </a:extLst>
          </p:cNvPr>
          <p:cNvSpPr>
            <a:spLocks noGrp="1"/>
          </p:cNvSpPr>
          <p:nvPr>
            <p:ph type="title"/>
          </p:nvPr>
        </p:nvSpPr>
        <p:spPr>
          <a:xfrm>
            <a:off x="553452" y="398263"/>
            <a:ext cx="9905998" cy="901148"/>
          </a:xfrm>
        </p:spPr>
        <p:txBody>
          <a:bodyPr>
            <a:normAutofit fontScale="90000"/>
          </a:bodyPr>
          <a:lstStyle/>
          <a:p>
            <a:r>
              <a:rPr lang="pt-BR" dirty="0"/>
              <a:t>Medição POR </a:t>
            </a:r>
            <a:r>
              <a:rPr lang="pt-PT" dirty="0"/>
              <a:t>Análise de pontos de função</a:t>
            </a:r>
            <a:br>
              <a:rPr lang="pt-PT" dirty="0"/>
            </a:br>
            <a:endParaRPr lang="pt-BR" dirty="0"/>
          </a:p>
        </p:txBody>
      </p:sp>
      <p:sp>
        <p:nvSpPr>
          <p:cNvPr id="3" name="CaixaDeTexto 2">
            <a:extLst>
              <a:ext uri="{FF2B5EF4-FFF2-40B4-BE49-F238E27FC236}">
                <a16:creationId xmlns:a16="http://schemas.microsoft.com/office/drawing/2014/main" id="{75E4168B-D830-48C9-8B27-97287D367094}"/>
              </a:ext>
            </a:extLst>
          </p:cNvPr>
          <p:cNvSpPr txBox="1"/>
          <p:nvPr/>
        </p:nvSpPr>
        <p:spPr>
          <a:xfrm>
            <a:off x="688241" y="1136375"/>
            <a:ext cx="11261559" cy="4893647"/>
          </a:xfrm>
          <a:prstGeom prst="rect">
            <a:avLst/>
          </a:prstGeom>
          <a:noFill/>
        </p:spPr>
        <p:txBody>
          <a:bodyPr wrap="square" rtlCol="0">
            <a:spAutoFit/>
          </a:bodyPr>
          <a:lstStyle/>
          <a:p>
            <a:r>
              <a:rPr lang="pt-BR" sz="2400" b="1" dirty="0"/>
              <a:t>Análise de Pontos de Função (APF)</a:t>
            </a:r>
            <a:r>
              <a:rPr lang="pt-BR" sz="2400" dirty="0"/>
              <a:t> é uma técnica para a medição de projetos de desenvolvimento de software, visando a estabelecer uma medida de tamanho, em Pontos de Função (PF), considerando a funcionalidade implementada, sob o ponto de vista do usuário. A medida é independente da linguagem de programação ou da tecnologia que será usada para implementação. Devido ao processo de medição ser baseado em casos de uso, o método não pode ser empregado antes de concluída a análise de requisitos do projeto.</a:t>
            </a:r>
          </a:p>
          <a:p>
            <a:endParaRPr lang="pt-BR" sz="2400" dirty="0"/>
          </a:p>
          <a:p>
            <a:r>
              <a:rPr lang="pt-BR" sz="2400" dirty="0"/>
              <a:t>Objetivos da APF são:</a:t>
            </a:r>
          </a:p>
          <a:p>
            <a:pPr marL="285750" indent="-285750">
              <a:buFont typeface="Arial" panose="020B0604020202020204" pitchFamily="34" charset="0"/>
              <a:buChar char="•"/>
            </a:pPr>
            <a:r>
              <a:rPr lang="pt-BR" sz="2400" dirty="0"/>
              <a:t>Medir a funcionalidade solicitada pelo usuário, antes do projeto de software, de forma a estimar seu tamanho e seu custo;</a:t>
            </a:r>
          </a:p>
          <a:p>
            <a:pPr marL="285750" indent="-285750">
              <a:buFont typeface="Arial" panose="020B0604020202020204" pitchFamily="34" charset="0"/>
              <a:buChar char="•"/>
            </a:pPr>
            <a:r>
              <a:rPr lang="pt-BR" sz="2400" dirty="0"/>
              <a:t>Medir projetos de desenvolvimento e manutenção de software, independentemente da tecnologia utilizada na implementação, de forma a acompanhar sua evolução;</a:t>
            </a:r>
          </a:p>
        </p:txBody>
      </p:sp>
      <p:sp>
        <p:nvSpPr>
          <p:cNvPr id="4" name="Retângulo 3">
            <a:extLst>
              <a:ext uri="{FF2B5EF4-FFF2-40B4-BE49-F238E27FC236}">
                <a16:creationId xmlns:a16="http://schemas.microsoft.com/office/drawing/2014/main" id="{74AB197C-6B81-4BD4-8094-B20D39A88584}"/>
              </a:ext>
            </a:extLst>
          </p:cNvPr>
          <p:cNvSpPr/>
          <p:nvPr/>
        </p:nvSpPr>
        <p:spPr>
          <a:xfrm>
            <a:off x="1134454" y="6108837"/>
            <a:ext cx="9537031" cy="369332"/>
          </a:xfrm>
          <a:prstGeom prst="rect">
            <a:avLst/>
          </a:prstGeom>
        </p:spPr>
        <p:txBody>
          <a:bodyPr wrap="square">
            <a:spAutoFit/>
          </a:bodyPr>
          <a:lstStyle/>
          <a:p>
            <a:r>
              <a:rPr lang="pt-BR" dirty="0">
                <a:hlinkClick r:id="rId2"/>
              </a:rPr>
              <a:t>https://www.devmedia.com.br/contagem-de-pontos-de-funcao/34390</a:t>
            </a:r>
            <a:endParaRPr lang="pt-BR" dirty="0"/>
          </a:p>
        </p:txBody>
      </p:sp>
    </p:spTree>
    <p:extLst>
      <p:ext uri="{BB962C8B-B14F-4D97-AF65-F5344CB8AC3E}">
        <p14:creationId xmlns:p14="http://schemas.microsoft.com/office/powerpoint/2010/main" val="1290846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2023</TotalTime>
  <Words>909</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19</vt:i4>
      </vt:variant>
    </vt:vector>
  </HeadingPairs>
  <TitlesOfParts>
    <vt:vector size="23" baseType="lpstr">
      <vt:lpstr>Arial</vt:lpstr>
      <vt:lpstr>Trebuchet MS</vt:lpstr>
      <vt:lpstr>Tw Cen MT</vt:lpstr>
      <vt:lpstr>Circuito</vt:lpstr>
      <vt:lpstr>Medição e métricas em gerenciamento de configuração</vt:lpstr>
      <vt:lpstr>O que é Métrica </vt:lpstr>
      <vt:lpstr>Por que Avaliamos </vt:lpstr>
      <vt:lpstr>métricas na engenharia de software - qualidade</vt:lpstr>
      <vt:lpstr>Gerência de configuração de software</vt:lpstr>
      <vt:lpstr>Medição e Analise GQM</vt:lpstr>
      <vt:lpstr>Continuação Medição e Analise GQM</vt:lpstr>
      <vt:lpstr>Continuação Medição e Analise GQM</vt:lpstr>
      <vt:lpstr>Medição POR Análise de pontos de função </vt:lpstr>
      <vt:lpstr>Alguns tipos de métricas construção software</vt:lpstr>
      <vt:lpstr>Alguns tipos de métricas construção software</vt:lpstr>
      <vt:lpstr>Outros Tipos de medições</vt:lpstr>
      <vt:lpstr>Medição na prática - cODACY</vt:lpstr>
      <vt:lpstr>Medição na prática - github</vt:lpstr>
      <vt:lpstr>Medição na prática</vt:lpstr>
      <vt:lpstr>Medição na prática</vt:lpstr>
      <vt:lpstr>Medição na prática - facebook</vt:lpstr>
      <vt:lpstr>Medição na prática</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Medição e métricas em gerenciamento de configuração</dc:title>
  <dc:creator>Denise Cruz</dc:creator>
  <cp:lastModifiedBy>Denise Cruz</cp:lastModifiedBy>
  <cp:revision>80</cp:revision>
  <dcterms:created xsi:type="dcterms:W3CDTF">2017-11-01T12:54:56Z</dcterms:created>
  <dcterms:modified xsi:type="dcterms:W3CDTF">2017-11-08T22:51:40Z</dcterms:modified>
</cp:coreProperties>
</file>