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Arv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Roboto Condensed"/>
      <p:regular r:id="rId36"/>
      <p:bold r:id="rId37"/>
      <p:italic r:id="rId38"/>
      <p:boldItalic r:id="rId39"/>
    </p:embeddedFont>
    <p:embeddedFont>
      <p:font typeface="Roboto Condensed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regular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italic.fntdata"/><Relationship Id="rId41" Type="http://schemas.openxmlformats.org/officeDocument/2006/relationships/font" Target="fonts/RobotoCondensedLight-bold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Light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.fntdata"/><Relationship Id="rId30" Type="http://schemas.openxmlformats.org/officeDocument/2006/relationships/font" Target="fonts/Arvo-regular.fntdata"/><Relationship Id="rId11" Type="http://schemas.openxmlformats.org/officeDocument/2006/relationships/slide" Target="slides/slide6.xml"/><Relationship Id="rId33" Type="http://schemas.openxmlformats.org/officeDocument/2006/relationships/font" Target="fonts/Arvo-boldItalic.fntdata"/><Relationship Id="rId10" Type="http://schemas.openxmlformats.org/officeDocument/2006/relationships/slide" Target="slides/slide5.xml"/><Relationship Id="rId32" Type="http://schemas.openxmlformats.org/officeDocument/2006/relationships/font" Target="fonts/Arv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-bold.fntdata"/><Relationship Id="rId14" Type="http://schemas.openxmlformats.org/officeDocument/2006/relationships/slide" Target="slides/slide9.xml"/><Relationship Id="rId36" Type="http://schemas.openxmlformats.org/officeDocument/2006/relationships/font" Target="fonts/Roboto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283" name="Shape 28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286" name="Shape 286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Shape 28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" name="Shape 290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7" name="Shape 297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00" name="Shape 30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Shape 30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Shape 307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316" name="Shape 3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18" name="Shape 318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9" name="Shape 319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1" name="Shape 3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Shape 3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Shape 32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31" name="Shape 33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32" name="Shape 33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5" name="Shape 33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38" name="Shape 33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9" name="Shape 33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Shape 34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Shape 34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Shape 34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51" name="Shape 35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52" name="Shape 35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55" name="Shape 35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58" name="Shape 35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59" name="Shape 35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Shape 36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Shape 36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Shape 36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72" name="Shape 37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73" name="Shape 37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79" name="Shape 37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80" name="Shape 38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Shape 38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Shape 38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" name="Shape 38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90" name="Shape 39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94" name="Shape 3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95" name="Shape 39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98" name="Shape 39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401" name="Shape 40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02" name="Shape 40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Shape 40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Shape 40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9" name="Shape 40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Shape 412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413" name="Shape 41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Shape 414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Shape 417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Shape 42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pSp>
        <p:nvGrpSpPr>
          <p:cNvPr id="422" name="Shape 4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23" name="Shape 42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Shape 42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Shape 4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33" name="Shape 4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" name="Shape 4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Shape 43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Shape 44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41" name="Shape 44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Shape 44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Shape 44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x="430375" y="1134700"/>
            <a:ext cx="8442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>
                <a:latin typeface="Roboto"/>
                <a:ea typeface="Roboto"/>
                <a:cs typeface="Roboto"/>
                <a:sym typeface="Roboto"/>
              </a:rPr>
              <a:t>Problema iterată a prizonierului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Shape 453"/>
          <p:cNvSpPr txBox="1"/>
          <p:nvPr>
            <p:ph idx="4294967295" type="subTitle"/>
          </p:nvPr>
        </p:nvSpPr>
        <p:spPr>
          <a:xfrm>
            <a:off x="439425" y="1919150"/>
            <a:ext cx="64608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Calitatea soluțiilor oferite de un algoritm genetic în contextul turneelor eliminatorii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Shape 454"/>
          <p:cNvSpPr txBox="1"/>
          <p:nvPr>
            <p:ph idx="4294967295" type="subTitle"/>
          </p:nvPr>
        </p:nvSpPr>
        <p:spPr>
          <a:xfrm>
            <a:off x="379175" y="56300"/>
            <a:ext cx="61800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Universitatea</a:t>
            </a:r>
            <a:r>
              <a:rPr lang="ro" sz="1800">
                <a:latin typeface="Roboto"/>
                <a:ea typeface="Roboto"/>
                <a:cs typeface="Roboto"/>
                <a:sym typeface="Roboto"/>
              </a:rPr>
              <a:t> ,,Alexandru Ioan Cuza” din Iaşi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Shape 455"/>
          <p:cNvSpPr txBox="1"/>
          <p:nvPr>
            <p:ph idx="4294967295" type="subTitle"/>
          </p:nvPr>
        </p:nvSpPr>
        <p:spPr>
          <a:xfrm>
            <a:off x="430375" y="3254600"/>
            <a:ext cx="51843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Propus</a:t>
            </a:r>
            <a:r>
              <a:rPr lang="r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Denise-Mihaela Goldan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425100" y="4246325"/>
            <a:ext cx="2426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263248"/>
                </a:solidFill>
                <a:latin typeface="Roboto"/>
                <a:ea typeface="Roboto"/>
                <a:cs typeface="Roboto"/>
                <a:sym typeface="Roboto"/>
              </a:rPr>
              <a:t>Coordonator științific</a:t>
            </a:r>
            <a:endParaRPr sz="1800">
              <a:solidFill>
                <a:srgbClr val="2632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263248"/>
                </a:solidFill>
                <a:latin typeface="Roboto"/>
                <a:ea typeface="Roboto"/>
                <a:cs typeface="Roboto"/>
                <a:sym typeface="Roboto"/>
              </a:rPr>
              <a:t>Conf. dr. Adrian Iftene</a:t>
            </a:r>
            <a:endParaRPr sz="1800">
              <a:solidFill>
                <a:srgbClr val="2632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Shape 457"/>
          <p:cNvSpPr txBox="1"/>
          <p:nvPr>
            <p:ph idx="4294967295" type="subTitle"/>
          </p:nvPr>
        </p:nvSpPr>
        <p:spPr>
          <a:xfrm>
            <a:off x="354175" y="344700"/>
            <a:ext cx="29736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Facultatea de Informatică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 rot="5400000">
            <a:off x="6075425" y="2168075"/>
            <a:ext cx="725700" cy="32109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6" name="Shape 526"/>
          <p:cNvSpPr/>
          <p:nvPr/>
        </p:nvSpPr>
        <p:spPr>
          <a:xfrm rot="5400000">
            <a:off x="2252700" y="2059625"/>
            <a:ext cx="725700" cy="40374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3248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533925" y="987275"/>
            <a:ext cx="30354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 1: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  CC  CC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 2: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  CC  CT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63: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  TT  TC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64: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  TT  TT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350160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2959508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568855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178203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370202" y="3691825"/>
            <a:ext cx="11724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6535278" y="3691825"/>
            <a:ext cx="6165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7144625" y="3691825"/>
            <a:ext cx="5553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7693429" y="3691825"/>
            <a:ext cx="5553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753547" y="3691825"/>
            <a:ext cx="6165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533921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143269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752617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0" name="Shape 540"/>
          <p:cNvSpPr txBox="1"/>
          <p:nvPr>
            <p:ph idx="4294967295" type="subTitle"/>
          </p:nvPr>
        </p:nvSpPr>
        <p:spPr>
          <a:xfrm>
            <a:off x="531100" y="4441175"/>
            <a:ext cx="4254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Mișcări pentru primele două runde. 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41" name="Shape 541"/>
          <p:cNvSpPr txBox="1"/>
          <p:nvPr>
            <p:ph idx="4294967295" type="subTitle"/>
          </p:nvPr>
        </p:nvSpPr>
        <p:spPr>
          <a:xfrm>
            <a:off x="4565000" y="2433350"/>
            <a:ext cx="36837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Mișcări ce corespund istoricului format din ultimele trei runde. 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677925" y="392575"/>
            <a:ext cx="60045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Crearea de strategii 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pentru problema iterată a prizonierului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794675" y="142635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Dimensiunea spațiului de căutare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Funcția de optimizat</a:t>
            </a: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Valoarea recompenselor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Parametrii algoritmului genetic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Configurația unui algoritm genetic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Populația de antrenament și de test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Experimente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Concluzii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Context. Descrierea problemei iterate a prizonierului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Dilema prizonierului</a:t>
            </a:r>
            <a:endParaRPr sz="3000"/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175"/>
            <a:ext cx="6542090" cy="3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Scurtă prezentare a algoritmilor genetici 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78075" y="392575"/>
            <a:ext cx="7466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Schema generală a </a:t>
            </a:r>
            <a:r>
              <a:rPr lang="ro" sz="3000"/>
              <a:t>unui a</a:t>
            </a:r>
            <a:r>
              <a:rPr lang="ro" sz="3000"/>
              <a:t>lgoritm genetic</a:t>
            </a:r>
            <a:endParaRPr sz="3000"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53400"/>
            <a:ext cx="6966576" cy="39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636725" y="4314200"/>
            <a:ext cx="7481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o">
                <a:solidFill>
                  <a:srgbClr val="263248"/>
                </a:solidFill>
              </a:rPr>
              <a:t>Exemplu de încrucișare cu un singur punct de tăiere</a:t>
            </a:r>
            <a:endParaRPr b="0" i="1">
              <a:solidFill>
                <a:srgbClr val="263248"/>
              </a:solidFill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75" y="1416050"/>
            <a:ext cx="5236624" cy="294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3000"/>
              <a:t>Î</a:t>
            </a:r>
            <a:r>
              <a:rPr lang="ro" sz="3000"/>
              <a:t>ncrucișare</a:t>
            </a:r>
            <a:endParaRPr sz="3000"/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M</a:t>
            </a:r>
            <a:r>
              <a:rPr lang="ro" sz="3000"/>
              <a:t>utație</a:t>
            </a:r>
            <a:endParaRPr sz="3000"/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25" y="1311175"/>
            <a:ext cx="5609648" cy="31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01" name="Shape 501"/>
          <p:cNvSpPr txBox="1"/>
          <p:nvPr>
            <p:ph type="title"/>
          </p:nvPr>
        </p:nvSpPr>
        <p:spPr>
          <a:xfrm>
            <a:off x="636725" y="3857000"/>
            <a:ext cx="7481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o">
                <a:solidFill>
                  <a:srgbClr val="263248"/>
                </a:solidFill>
              </a:rPr>
              <a:t>Exemplu de </a:t>
            </a:r>
            <a:r>
              <a:rPr b="0" i="1" lang="ro">
                <a:solidFill>
                  <a:srgbClr val="263248"/>
                </a:solidFill>
              </a:rPr>
              <a:t>mutație</a:t>
            </a:r>
            <a:endParaRPr b="0" i="1">
              <a:solidFill>
                <a:srgbClr val="26324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Crearea de strategii pentru problema iterată a prizonierului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2283000" y="1342300"/>
            <a:ext cx="42855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CT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TC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5" name="Shape 515"/>
          <p:cNvSpPr txBox="1"/>
          <p:nvPr>
            <p:ph idx="4294967295" type="subTitle"/>
          </p:nvPr>
        </p:nvSpPr>
        <p:spPr>
          <a:xfrm>
            <a:off x="1415200" y="3849700"/>
            <a:ext cx="64191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800">
                <a:solidFill>
                  <a:srgbClr val="3F5378"/>
                </a:solidFill>
              </a:rPr>
              <a:t> Respectând ordinea lexicografică, putem codifica strategia </a:t>
            </a:r>
            <a:r>
              <a:rPr b="1" lang="ro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Tit-For-Tat</a:t>
            </a:r>
            <a:r>
              <a:rPr lang="ro" sz="1800">
                <a:solidFill>
                  <a:srgbClr val="3F5378"/>
                </a:solidFill>
              </a:rPr>
              <a:t> drept un șir de lungime patru.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16" name="Shape 516"/>
          <p:cNvSpPr txBox="1"/>
          <p:nvPr>
            <p:ph idx="4294967295" type="subTitle"/>
          </p:nvPr>
        </p:nvSpPr>
        <p:spPr>
          <a:xfrm>
            <a:off x="1280250" y="860200"/>
            <a:ext cx="68421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Considerăm că startegia </a:t>
            </a:r>
            <a:r>
              <a:rPr b="1" lang="ro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Tit-For-Tat</a:t>
            </a:r>
            <a:r>
              <a:rPr lang="ro" sz="1800">
                <a:solidFill>
                  <a:srgbClr val="3F5378"/>
                </a:solidFill>
              </a:rPr>
              <a:t> cunoa</a:t>
            </a:r>
            <a:r>
              <a:rPr lang="ro" sz="1800">
                <a:solidFill>
                  <a:srgbClr val="3F5378"/>
                </a:solidFill>
              </a:rPr>
              <a:t>ște</a:t>
            </a:r>
            <a:r>
              <a:rPr lang="ro" sz="1800">
                <a:solidFill>
                  <a:srgbClr val="3F5378"/>
                </a:solidFill>
              </a:rPr>
              <a:t> doar istoricul ultimei runde. 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896475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3688575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480676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5272776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