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  <p:embeddedFont>
      <p:font typeface="Arvo"/>
      <p:regular r:id="rId43"/>
      <p:bold r:id="rId44"/>
      <p:italic r:id="rId45"/>
      <p:boldItalic r:id="rId46"/>
    </p:embeddedFont>
    <p:embeddedFont>
      <p:font typeface="Maven Pro"/>
      <p:regular r:id="rId47"/>
      <p:bold r:id="rId48"/>
    </p:embeddedFont>
    <p:embeddedFont>
      <p:font typeface="Roboto Condensed"/>
      <p:regular r:id="rId49"/>
      <p:bold r:id="rId50"/>
      <p:italic r:id="rId51"/>
      <p:boldItalic r:id="rId52"/>
    </p:embeddedFont>
    <p:embeddedFont>
      <p:font typeface="Roboto Condensed 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44" Type="http://schemas.openxmlformats.org/officeDocument/2006/relationships/font" Target="fonts/Arvo-bold.fntdata"/><Relationship Id="rId43" Type="http://schemas.openxmlformats.org/officeDocument/2006/relationships/font" Target="fonts/Arvo-regular.fntdata"/><Relationship Id="rId46" Type="http://schemas.openxmlformats.org/officeDocument/2006/relationships/font" Target="fonts/Arvo-boldItalic.fntdata"/><Relationship Id="rId45" Type="http://schemas.openxmlformats.org/officeDocument/2006/relationships/font" Target="fonts/Arv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MavenPro-bold.fntdata"/><Relationship Id="rId47" Type="http://schemas.openxmlformats.org/officeDocument/2006/relationships/font" Target="fonts/MavenPro-regular.fntdata"/><Relationship Id="rId49" Type="http://schemas.openxmlformats.org/officeDocument/2006/relationships/font" Target="fonts/Roboto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oboto-regular.fntdata"/><Relationship Id="rId34" Type="http://schemas.openxmlformats.org/officeDocument/2006/relationships/slide" Target="slides/slide29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Nunito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Condensed-italic.fntdata"/><Relationship Id="rId50" Type="http://schemas.openxmlformats.org/officeDocument/2006/relationships/font" Target="fonts/RobotoCondensed-bold.fntdata"/><Relationship Id="rId53" Type="http://schemas.openxmlformats.org/officeDocument/2006/relationships/font" Target="fonts/RobotoCondensedLight-regular.fntdata"/><Relationship Id="rId52" Type="http://schemas.openxmlformats.org/officeDocument/2006/relationships/font" Target="fonts/RobotoCondensed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CondensedLight-italic.fntdata"/><Relationship Id="rId10" Type="http://schemas.openxmlformats.org/officeDocument/2006/relationships/slide" Target="slides/slide5.xml"/><Relationship Id="rId54" Type="http://schemas.openxmlformats.org/officeDocument/2006/relationships/font" Target="fonts/RobotoCondensed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RobotoCondensed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79" name="Shape 279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80" name="Shape 280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2" name="Shape 28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283" name="Shape 283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286" name="Shape 286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Shape 287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88" name="Shape 288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0" name="Shape 290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93" name="Shape 29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94" name="Shape 29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6" name="Shape 296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7" name="Shape 297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00" name="Shape 30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Shape 30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02" name="Shape 30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Shape 30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7" name="Shape 307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8" name="Shape 308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313" name="Shape 31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316" name="Shape 31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18" name="Shape 318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9" name="Shape 319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320" name="Shape 32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1" name="Shape 32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Shape 32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23" name="Shape 32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" name="Shape 32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26" name="Shape 32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8" name="Shape 3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Shape 330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331" name="Shape 33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32" name="Shape 332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333" name="Shape 33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35" name="Shape 33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36" name="Shape 33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38" name="Shape 33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39" name="Shape 33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" name="Shape 34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1" name="Shape 34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Shape 34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6" name="Shape 34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Shape 350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351" name="Shape 35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52" name="Shape 352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353" name="Shape 35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55" name="Shape 35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56" name="Shape 35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58" name="Shape 35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59" name="Shape 35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Shape 36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61" name="Shape 36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3" name="Shape 36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64" name="Shape 36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Shape 36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6" name="Shape 36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368" name="Shape 368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Shape 371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372" name="Shape 372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73" name="Shape 373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374" name="Shape 37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76" name="Shape 37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77" name="Shape 37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79" name="Shape 37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80" name="Shape 38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1" name="Shape 38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4" name="Shape 38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85" name="Shape 38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7" name="Shape 38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389" name="Shape 389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390" name="Shape 390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Shape 39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394" name="Shape 3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95" name="Shape 39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396" name="Shape 39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98" name="Shape 39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99" name="Shape 3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401" name="Shape 40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02" name="Shape 40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Shape 40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04" name="Shape 40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Shape 4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6" name="Shape 40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07" name="Shape 40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9" name="Shape 40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Shape 412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413" name="Shape 413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Shape 414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415" name="Shape 415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" name="Shape 417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418" name="Shape 418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Shape 420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grpSp>
        <p:nvGrpSpPr>
          <p:cNvPr id="422" name="Shape 42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423" name="Shape 42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4" name="Shape 42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7" name="Shape 42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28" name="Shape 42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grpSp>
        <p:nvGrpSpPr>
          <p:cNvPr id="432" name="Shape 43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33" name="Shape 43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4" name="Shape 43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35" name="Shape 43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" name="Shape 43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38" name="Shape 43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Shape 43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0" name="Shape 44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441" name="Shape 44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" name="Shape 44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43" name="Shape 44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Shape 44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Shape 44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ctrTitle"/>
          </p:nvPr>
        </p:nvSpPr>
        <p:spPr>
          <a:xfrm>
            <a:off x="430375" y="1134700"/>
            <a:ext cx="8442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600">
                <a:latin typeface="Roboto"/>
                <a:ea typeface="Roboto"/>
                <a:cs typeface="Roboto"/>
                <a:sym typeface="Roboto"/>
              </a:rPr>
              <a:t>Problema iterată a prizonierului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Shape 453"/>
          <p:cNvSpPr txBox="1"/>
          <p:nvPr>
            <p:ph idx="4294967295" type="subTitle"/>
          </p:nvPr>
        </p:nvSpPr>
        <p:spPr>
          <a:xfrm>
            <a:off x="439425" y="1919150"/>
            <a:ext cx="6460800" cy="17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Calitatea soluțiilor oferite de un algoritm genetic în contextul turneelor eliminatorii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Shape 454"/>
          <p:cNvSpPr txBox="1"/>
          <p:nvPr>
            <p:ph idx="4294967295" type="subTitle"/>
          </p:nvPr>
        </p:nvSpPr>
        <p:spPr>
          <a:xfrm>
            <a:off x="379175" y="56300"/>
            <a:ext cx="6180000" cy="6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ro" sz="1800">
                <a:latin typeface="Roboto"/>
                <a:ea typeface="Roboto"/>
                <a:cs typeface="Roboto"/>
                <a:sym typeface="Roboto"/>
              </a:rPr>
              <a:t>Universitatea</a:t>
            </a:r>
            <a:r>
              <a:rPr lang="ro" sz="1800">
                <a:latin typeface="Roboto"/>
                <a:ea typeface="Roboto"/>
                <a:cs typeface="Roboto"/>
                <a:sym typeface="Roboto"/>
              </a:rPr>
              <a:t> ,,Alexandru Ioan Cuza” din Iaşi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Shape 455"/>
          <p:cNvSpPr txBox="1"/>
          <p:nvPr>
            <p:ph idx="4294967295" type="subTitle"/>
          </p:nvPr>
        </p:nvSpPr>
        <p:spPr>
          <a:xfrm>
            <a:off x="430375" y="3254600"/>
            <a:ext cx="5184300" cy="5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ro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Propus</a:t>
            </a:r>
            <a:r>
              <a:rPr lang="ro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ă</a:t>
            </a:r>
            <a:r>
              <a:rPr lang="ro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ro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Denise-Mihaela Goldan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425100" y="4246325"/>
            <a:ext cx="2426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263248"/>
                </a:solidFill>
                <a:latin typeface="Roboto"/>
                <a:ea typeface="Roboto"/>
                <a:cs typeface="Roboto"/>
                <a:sym typeface="Roboto"/>
              </a:rPr>
              <a:t>Coordonator științific</a:t>
            </a:r>
            <a:endParaRPr sz="1800">
              <a:solidFill>
                <a:srgbClr val="2632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263248"/>
                </a:solidFill>
                <a:latin typeface="Roboto"/>
                <a:ea typeface="Roboto"/>
                <a:cs typeface="Roboto"/>
                <a:sym typeface="Roboto"/>
              </a:rPr>
              <a:t>Conf. dr. Adrian Iftene</a:t>
            </a:r>
            <a:endParaRPr sz="1800">
              <a:solidFill>
                <a:srgbClr val="2632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Shape 457"/>
          <p:cNvSpPr txBox="1"/>
          <p:nvPr>
            <p:ph idx="4294967295" type="subTitle"/>
          </p:nvPr>
        </p:nvSpPr>
        <p:spPr>
          <a:xfrm>
            <a:off x="354175" y="344700"/>
            <a:ext cx="29736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ro" sz="1800">
                <a:latin typeface="Roboto"/>
                <a:ea typeface="Roboto"/>
                <a:cs typeface="Roboto"/>
                <a:sym typeface="Roboto"/>
              </a:rPr>
              <a:t>Facultatea de Informatică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 rot="5400000">
            <a:off x="6075425" y="2168075"/>
            <a:ext cx="725700" cy="3210900"/>
          </a:xfrm>
          <a:prstGeom prst="bracePair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26" name="Shape 526"/>
          <p:cNvSpPr/>
          <p:nvPr/>
        </p:nvSpPr>
        <p:spPr>
          <a:xfrm rot="5400000">
            <a:off x="2252700" y="2059625"/>
            <a:ext cx="725700" cy="4037400"/>
          </a:xfrm>
          <a:prstGeom prst="bracePair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63248"/>
              </a:solidFill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533925" y="987275"/>
            <a:ext cx="3035400" cy="21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Cazul  1: 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  CC  CC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Cazul  2: 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  CC  CT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...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Cazul 63: 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TT  TT  TC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Cazul 64: 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TT  TT  TT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2350160" y="3691825"/>
            <a:ext cx="616500" cy="462600"/>
          </a:xfrm>
          <a:prstGeom prst="rect">
            <a:avLst/>
          </a:prstGeom>
          <a:solidFill>
            <a:srgbClr val="D9D9D9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2959508" y="3691825"/>
            <a:ext cx="616500" cy="462600"/>
          </a:xfrm>
          <a:prstGeom prst="rect">
            <a:avLst/>
          </a:prstGeom>
          <a:solidFill>
            <a:srgbClr val="D9D9D9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3568855" y="3691825"/>
            <a:ext cx="616500" cy="462600"/>
          </a:xfrm>
          <a:prstGeom prst="rect">
            <a:avLst/>
          </a:prstGeom>
          <a:solidFill>
            <a:srgbClr val="D9D9D9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4178203" y="3691825"/>
            <a:ext cx="616500" cy="462600"/>
          </a:xfrm>
          <a:prstGeom prst="rect">
            <a:avLst/>
          </a:prstGeom>
          <a:solidFill>
            <a:srgbClr val="D9D9D9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5370202" y="3691825"/>
            <a:ext cx="1172400" cy="462600"/>
          </a:xfrm>
          <a:prstGeom prst="rect">
            <a:avLst/>
          </a:prstGeom>
          <a:solidFill>
            <a:srgbClr val="B7B7B7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...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6535278" y="3691825"/>
            <a:ext cx="616500" cy="462600"/>
          </a:xfrm>
          <a:prstGeom prst="rect">
            <a:avLst/>
          </a:prstGeom>
          <a:solidFill>
            <a:srgbClr val="B7B7B7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7144625" y="3691825"/>
            <a:ext cx="555300" cy="462600"/>
          </a:xfrm>
          <a:prstGeom prst="rect">
            <a:avLst/>
          </a:prstGeom>
          <a:solidFill>
            <a:srgbClr val="B7B7B7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7693429" y="3691825"/>
            <a:ext cx="555300" cy="462600"/>
          </a:xfrm>
          <a:prstGeom prst="rect">
            <a:avLst/>
          </a:prstGeom>
          <a:solidFill>
            <a:srgbClr val="B7B7B7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4753547" y="3691825"/>
            <a:ext cx="616500" cy="462600"/>
          </a:xfrm>
          <a:prstGeom prst="rect">
            <a:avLst/>
          </a:prstGeom>
          <a:solidFill>
            <a:srgbClr val="B7B7B7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533921" y="3691825"/>
            <a:ext cx="616500" cy="462600"/>
          </a:xfrm>
          <a:prstGeom prst="rect">
            <a:avLst/>
          </a:prstGeom>
          <a:solidFill>
            <a:srgbClr val="D9D9D9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1143269" y="3691825"/>
            <a:ext cx="616500" cy="462600"/>
          </a:xfrm>
          <a:prstGeom prst="rect">
            <a:avLst/>
          </a:prstGeom>
          <a:solidFill>
            <a:srgbClr val="D9D9D9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1752617" y="3691825"/>
            <a:ext cx="616500" cy="462600"/>
          </a:xfrm>
          <a:prstGeom prst="rect">
            <a:avLst/>
          </a:prstGeom>
          <a:solidFill>
            <a:srgbClr val="D9D9D9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0" name="Shape 540"/>
          <p:cNvSpPr txBox="1"/>
          <p:nvPr>
            <p:ph idx="4294967295" type="subTitle"/>
          </p:nvPr>
        </p:nvSpPr>
        <p:spPr>
          <a:xfrm>
            <a:off x="531100" y="4441175"/>
            <a:ext cx="42546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3F5378"/>
                </a:solidFill>
              </a:rPr>
              <a:t> Mișcări pentru primele două runde.  </a:t>
            </a:r>
            <a:endParaRPr sz="1800">
              <a:solidFill>
                <a:srgbClr val="3F5378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5378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541" name="Shape 541"/>
          <p:cNvSpPr txBox="1"/>
          <p:nvPr>
            <p:ph idx="4294967295" type="subTitle"/>
          </p:nvPr>
        </p:nvSpPr>
        <p:spPr>
          <a:xfrm>
            <a:off x="4565000" y="2433350"/>
            <a:ext cx="36837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>
                <a:solidFill>
                  <a:srgbClr val="3F5378"/>
                </a:solidFill>
              </a:rPr>
              <a:t> Mișcări ce corespund istoricului format din ultimele trei runde.  </a:t>
            </a:r>
            <a:endParaRPr sz="1800">
              <a:solidFill>
                <a:srgbClr val="3F5378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5378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F537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677925" y="392575"/>
            <a:ext cx="60045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FFFFFF"/>
                </a:solidFill>
              </a:rPr>
              <a:t>Crearea de strategii 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FFFFFF"/>
                </a:solidFill>
              </a:rPr>
              <a:t>pentru problema iterată a prizonierului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47" name="Shape 54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548" name="Shape 548"/>
          <p:cNvSpPr txBox="1"/>
          <p:nvPr/>
        </p:nvSpPr>
        <p:spPr>
          <a:xfrm>
            <a:off x="794675" y="1426350"/>
            <a:ext cx="80727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Char char="❖"/>
            </a:pPr>
            <a:r>
              <a:rPr lang="ro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Dimensiunea spațiului de căutare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Char char="❖"/>
            </a:pPr>
            <a:r>
              <a:rPr lang="ro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Funcția de optimizat</a:t>
            </a:r>
            <a:r>
              <a:rPr lang="ro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Char char="❖"/>
            </a:pPr>
            <a:r>
              <a:rPr lang="ro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Valoarea recompenselor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Char char="❖"/>
            </a:pPr>
            <a:r>
              <a:rPr lang="ro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Parametrii algoritmului genetic 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Char char="❖"/>
            </a:pPr>
            <a:r>
              <a:rPr lang="ro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Configurația unui algoritm genetic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 Light"/>
              <a:buChar char="❖"/>
            </a:pPr>
            <a:r>
              <a:rPr lang="ro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Populația de antrenament și de test</a:t>
            </a:r>
            <a:endParaRPr sz="24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Cuprins</a:t>
            </a:r>
            <a:endParaRPr sz="3000"/>
          </a:p>
        </p:txBody>
      </p:sp>
      <p:sp>
        <p:nvSpPr>
          <p:cNvPr id="554" name="Shape 55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555" name="Shape 555"/>
          <p:cNvSpPr txBox="1"/>
          <p:nvPr/>
        </p:nvSpPr>
        <p:spPr>
          <a:xfrm>
            <a:off x="228600" y="1563000"/>
            <a:ext cx="80727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Context. Descrierea problemei iterate a prizonierului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Scurtă prezentare a algoritmilor genetici 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Crearea de strategii pentru problema iterată a prizonierului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"/>
              <a:buChar char="▰"/>
            </a:pP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Experimente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Concluzii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56" name="Shape 55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4294967295" type="title"/>
          </p:nvPr>
        </p:nvSpPr>
        <p:spPr>
          <a:xfrm>
            <a:off x="2338275" y="11575"/>
            <a:ext cx="71568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Explorarea redusă a spațiului de căutare</a:t>
            </a:r>
            <a:endParaRPr b="0" sz="3000">
              <a:solidFill>
                <a:srgbClr val="FF9800"/>
              </a:solidFill>
            </a:endParaRPr>
          </a:p>
        </p:txBody>
      </p:sp>
      <p:pic>
        <p:nvPicPr>
          <p:cNvPr id="562" name="Shape 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0175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4294967295" type="title"/>
          </p:nvPr>
        </p:nvSpPr>
        <p:spPr>
          <a:xfrm>
            <a:off x="2338275" y="11575"/>
            <a:ext cx="71568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Explorarea redusă a spațiului de căutare</a:t>
            </a:r>
            <a:endParaRPr b="0" sz="3000">
              <a:solidFill>
                <a:srgbClr val="FF9800"/>
              </a:solidFill>
            </a:endParaRPr>
          </a:p>
        </p:txBody>
      </p:sp>
      <p:pic>
        <p:nvPicPr>
          <p:cNvPr id="568" name="Shape 5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0175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idx="4294967295" type="title"/>
          </p:nvPr>
        </p:nvSpPr>
        <p:spPr>
          <a:xfrm>
            <a:off x="2338275" y="11575"/>
            <a:ext cx="71568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Explorarea redusă a spațiului de căutare</a:t>
            </a:r>
            <a:endParaRPr b="0" sz="3000">
              <a:solidFill>
                <a:srgbClr val="FF9800"/>
              </a:solidFill>
            </a:endParaRPr>
          </a:p>
        </p:txBody>
      </p:sp>
      <p:pic>
        <p:nvPicPr>
          <p:cNvPr id="574" name="Shape 5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0175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idx="4294967295" type="title"/>
          </p:nvPr>
        </p:nvSpPr>
        <p:spPr>
          <a:xfrm>
            <a:off x="2338275" y="11575"/>
            <a:ext cx="71568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Explorarea redusă a spațiului de căutare</a:t>
            </a:r>
            <a:endParaRPr b="0" sz="3000">
              <a:solidFill>
                <a:srgbClr val="FF9800"/>
              </a:solidFill>
            </a:endParaRPr>
          </a:p>
        </p:txBody>
      </p:sp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0175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idx="4294967295" type="title"/>
          </p:nvPr>
        </p:nvSpPr>
        <p:spPr>
          <a:xfrm>
            <a:off x="2338275" y="11575"/>
            <a:ext cx="71568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Numărul de runde al meciurilor din</a:t>
            </a:r>
            <a:endParaRPr b="0" sz="3000">
              <a:solidFill>
                <a:srgbClr val="FF98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 turneul cu eliminare</a:t>
            </a:r>
            <a:endParaRPr b="0" sz="3000">
              <a:solidFill>
                <a:srgbClr val="FF9800"/>
              </a:solidFill>
            </a:endParaRPr>
          </a:p>
        </p:txBody>
      </p:sp>
      <p:pic>
        <p:nvPicPr>
          <p:cNvPr id="586" name="Shape 5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075"/>
            <a:ext cx="6525045" cy="3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idx="4294967295" type="title"/>
          </p:nvPr>
        </p:nvSpPr>
        <p:spPr>
          <a:xfrm>
            <a:off x="2338275" y="11575"/>
            <a:ext cx="71568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Numărul de runde al meciurilor din</a:t>
            </a:r>
            <a:endParaRPr b="0" sz="3000">
              <a:solidFill>
                <a:srgbClr val="FF98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 turneul cu eliminare</a:t>
            </a:r>
            <a:endParaRPr b="0" sz="3000">
              <a:solidFill>
                <a:srgbClr val="FF9800"/>
              </a:solidFill>
            </a:endParaRPr>
          </a:p>
        </p:txBody>
      </p:sp>
      <p:pic>
        <p:nvPicPr>
          <p:cNvPr id="592" name="Shape 5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075"/>
            <a:ext cx="6525045" cy="3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idx="4294967295" type="title"/>
          </p:nvPr>
        </p:nvSpPr>
        <p:spPr>
          <a:xfrm>
            <a:off x="2338275" y="11575"/>
            <a:ext cx="71568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Numărul de runde al meciurilor din</a:t>
            </a:r>
            <a:endParaRPr b="0" sz="3000">
              <a:solidFill>
                <a:srgbClr val="FF98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 turneul cu eliminare</a:t>
            </a:r>
            <a:endParaRPr b="0" sz="3000">
              <a:solidFill>
                <a:srgbClr val="FF9800"/>
              </a:solidFill>
            </a:endParaRPr>
          </a:p>
        </p:txBody>
      </p:sp>
      <p:pic>
        <p:nvPicPr>
          <p:cNvPr id="598" name="Shape 5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075"/>
            <a:ext cx="6525045" cy="3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Cuprins</a:t>
            </a:r>
            <a:endParaRPr sz="3000"/>
          </a:p>
        </p:txBody>
      </p:sp>
      <p:sp>
        <p:nvSpPr>
          <p:cNvPr id="463" name="Shape 46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228600" y="1563000"/>
            <a:ext cx="80727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"/>
              <a:buChar char="▰"/>
            </a:pP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Context. Descrierea problemei iterate a prizonierului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Scurtă prezentare a algoritmilor genetici 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Crearea de strategii pentru problema iterată a prizonierului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Experimente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Concluzii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idx="4294967295" type="title"/>
          </p:nvPr>
        </p:nvSpPr>
        <p:spPr>
          <a:xfrm>
            <a:off x="2338275" y="11575"/>
            <a:ext cx="71568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Numărul de runde al meciurilor din</a:t>
            </a:r>
            <a:endParaRPr b="0" sz="3000">
              <a:solidFill>
                <a:srgbClr val="FF98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 turneul cu eliminare</a:t>
            </a:r>
            <a:endParaRPr b="0" sz="3000">
              <a:solidFill>
                <a:srgbClr val="FF9800"/>
              </a:solidFill>
            </a:endParaRPr>
          </a:p>
        </p:txBody>
      </p:sp>
      <p:pic>
        <p:nvPicPr>
          <p:cNvPr id="604" name="Shape 6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075"/>
            <a:ext cx="6525045" cy="3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idx="4294967295" type="title"/>
          </p:nvPr>
        </p:nvSpPr>
        <p:spPr>
          <a:xfrm>
            <a:off x="2338275" y="11575"/>
            <a:ext cx="71568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Strategia</a:t>
            </a:r>
            <a:r>
              <a:rPr lang="ro" sz="3000">
                <a:solidFill>
                  <a:srgbClr val="FF9800"/>
                </a:solidFill>
              </a:rPr>
              <a:t> Random</a:t>
            </a:r>
            <a:endParaRPr sz="3000">
              <a:solidFill>
                <a:srgbClr val="FF9800"/>
              </a:solidFill>
            </a:endParaRPr>
          </a:p>
        </p:txBody>
      </p:sp>
      <p:pic>
        <p:nvPicPr>
          <p:cNvPr id="610" name="Shape 6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075"/>
            <a:ext cx="6525045" cy="3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idx="4294967295" type="title"/>
          </p:nvPr>
        </p:nvSpPr>
        <p:spPr>
          <a:xfrm>
            <a:off x="2338275" y="11575"/>
            <a:ext cx="71568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Strategia</a:t>
            </a:r>
            <a:r>
              <a:rPr lang="ro" sz="3000">
                <a:solidFill>
                  <a:srgbClr val="FF9800"/>
                </a:solidFill>
              </a:rPr>
              <a:t> Random</a:t>
            </a:r>
            <a:endParaRPr sz="3000">
              <a:solidFill>
                <a:srgbClr val="FF9800"/>
              </a:solidFill>
            </a:endParaRPr>
          </a:p>
        </p:txBody>
      </p:sp>
      <p:pic>
        <p:nvPicPr>
          <p:cNvPr id="616" name="Shape 6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075"/>
            <a:ext cx="6525045" cy="3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idx="4294967295" type="title"/>
          </p:nvPr>
        </p:nvSpPr>
        <p:spPr>
          <a:xfrm>
            <a:off x="2338275" y="11575"/>
            <a:ext cx="71568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Strategia</a:t>
            </a:r>
            <a:r>
              <a:rPr lang="ro" sz="3000">
                <a:solidFill>
                  <a:srgbClr val="FF9800"/>
                </a:solidFill>
              </a:rPr>
              <a:t> Random</a:t>
            </a:r>
            <a:endParaRPr sz="3000">
              <a:solidFill>
                <a:srgbClr val="FF9800"/>
              </a:solidFill>
            </a:endParaRPr>
          </a:p>
        </p:txBody>
      </p:sp>
      <p:pic>
        <p:nvPicPr>
          <p:cNvPr id="622" name="Shape 6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075"/>
            <a:ext cx="6525045" cy="3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idx="4294967295" type="title"/>
          </p:nvPr>
        </p:nvSpPr>
        <p:spPr>
          <a:xfrm>
            <a:off x="2338275" y="11575"/>
            <a:ext cx="71568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Strategia</a:t>
            </a:r>
            <a:r>
              <a:rPr lang="ro" sz="3000">
                <a:solidFill>
                  <a:srgbClr val="FF9800"/>
                </a:solidFill>
              </a:rPr>
              <a:t> Random</a:t>
            </a:r>
            <a:endParaRPr sz="3000">
              <a:solidFill>
                <a:srgbClr val="FF9800"/>
              </a:solidFill>
            </a:endParaRPr>
          </a:p>
        </p:txBody>
      </p:sp>
      <p:pic>
        <p:nvPicPr>
          <p:cNvPr id="628" name="Shape 6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075"/>
            <a:ext cx="6525045" cy="3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idx="4294967295" type="title"/>
          </p:nvPr>
        </p:nvSpPr>
        <p:spPr>
          <a:xfrm>
            <a:off x="2338275" y="11575"/>
            <a:ext cx="71568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Strategia</a:t>
            </a:r>
            <a:r>
              <a:rPr lang="ro" sz="3000">
                <a:solidFill>
                  <a:srgbClr val="FF9800"/>
                </a:solidFill>
              </a:rPr>
              <a:t> Tit-For-Tat</a:t>
            </a:r>
            <a:endParaRPr sz="3000">
              <a:solidFill>
                <a:srgbClr val="FF9800"/>
              </a:solidFill>
            </a:endParaRPr>
          </a:p>
        </p:txBody>
      </p:sp>
      <p:pic>
        <p:nvPicPr>
          <p:cNvPr id="634" name="Shape 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075"/>
            <a:ext cx="6525045" cy="3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idx="4294967295" type="title"/>
          </p:nvPr>
        </p:nvSpPr>
        <p:spPr>
          <a:xfrm>
            <a:off x="2338275" y="11575"/>
            <a:ext cx="71568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Strategia</a:t>
            </a:r>
            <a:r>
              <a:rPr lang="ro" sz="3000">
                <a:solidFill>
                  <a:srgbClr val="FF9800"/>
                </a:solidFill>
              </a:rPr>
              <a:t> Tit-For-Tat</a:t>
            </a:r>
            <a:endParaRPr sz="3000">
              <a:solidFill>
                <a:srgbClr val="FF9800"/>
              </a:solidFill>
            </a:endParaRPr>
          </a:p>
        </p:txBody>
      </p:sp>
      <p:pic>
        <p:nvPicPr>
          <p:cNvPr id="640" name="Shape 6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075"/>
            <a:ext cx="6525045" cy="3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idx="4294967295" type="title"/>
          </p:nvPr>
        </p:nvSpPr>
        <p:spPr>
          <a:xfrm>
            <a:off x="2338275" y="11575"/>
            <a:ext cx="71568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Strategia</a:t>
            </a:r>
            <a:r>
              <a:rPr lang="ro" sz="3000">
                <a:solidFill>
                  <a:srgbClr val="FF9800"/>
                </a:solidFill>
              </a:rPr>
              <a:t> Tit-For-Tat</a:t>
            </a:r>
            <a:endParaRPr sz="3000">
              <a:solidFill>
                <a:srgbClr val="FF9800"/>
              </a:solidFill>
            </a:endParaRPr>
          </a:p>
        </p:txBody>
      </p:sp>
      <p:pic>
        <p:nvPicPr>
          <p:cNvPr id="646" name="Shape 6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075"/>
            <a:ext cx="6525045" cy="3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idx="4294967295" type="title"/>
          </p:nvPr>
        </p:nvSpPr>
        <p:spPr>
          <a:xfrm>
            <a:off x="2338275" y="11575"/>
            <a:ext cx="71568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3000">
                <a:solidFill>
                  <a:srgbClr val="FF9800"/>
                </a:solidFill>
              </a:rPr>
              <a:t>Strategia</a:t>
            </a:r>
            <a:r>
              <a:rPr lang="ro" sz="3000">
                <a:solidFill>
                  <a:srgbClr val="FF9800"/>
                </a:solidFill>
              </a:rPr>
              <a:t> Tit-For-Tat</a:t>
            </a:r>
            <a:endParaRPr sz="3000">
              <a:solidFill>
                <a:srgbClr val="FF9800"/>
              </a:solidFill>
            </a:endParaRPr>
          </a:p>
        </p:txBody>
      </p:sp>
      <p:pic>
        <p:nvPicPr>
          <p:cNvPr id="652" name="Shape 6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075"/>
            <a:ext cx="6525045" cy="36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Cuprins</a:t>
            </a:r>
            <a:endParaRPr sz="3000"/>
          </a:p>
        </p:txBody>
      </p:sp>
      <p:sp>
        <p:nvSpPr>
          <p:cNvPr id="658" name="Shape 65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659" name="Shape 659"/>
          <p:cNvSpPr txBox="1"/>
          <p:nvPr/>
        </p:nvSpPr>
        <p:spPr>
          <a:xfrm>
            <a:off x="228600" y="1563000"/>
            <a:ext cx="80727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Context. Descrierea problemei iterate a prizonierului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Scurtă prezentare a algoritmilor genetici 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Crearea de strategii pentru problema iterată a prizonierului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Experimente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263248"/>
              </a:buClr>
              <a:buSzPts val="2400"/>
              <a:buFont typeface="Roboto Condensed"/>
              <a:buChar char="▰"/>
            </a:pP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Concluzii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Dilema prizonierului</a:t>
            </a:r>
            <a:endParaRPr sz="3000"/>
          </a:p>
        </p:txBody>
      </p:sp>
      <p:pic>
        <p:nvPicPr>
          <p:cNvPr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1175"/>
            <a:ext cx="6542090" cy="36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Cuprins</a:t>
            </a:r>
            <a:endParaRPr sz="3000"/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478" name="Shape 478"/>
          <p:cNvSpPr txBox="1"/>
          <p:nvPr/>
        </p:nvSpPr>
        <p:spPr>
          <a:xfrm>
            <a:off x="228600" y="1563000"/>
            <a:ext cx="80727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Context. Descrierea problemei iterate a prizonierului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"/>
              <a:buChar char="▰"/>
            </a:pP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Scurtă prezentare a algoritmilor genetici 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Crearea de strategii pentru problema iterată a prizonierului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Experimente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Concluzii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78075" y="392575"/>
            <a:ext cx="7466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Schema generală a </a:t>
            </a:r>
            <a:r>
              <a:rPr lang="ro" sz="3000"/>
              <a:t>unui a</a:t>
            </a:r>
            <a:r>
              <a:rPr lang="ro" sz="3000"/>
              <a:t>lgoritm genetic</a:t>
            </a:r>
            <a:endParaRPr sz="3000"/>
          </a:p>
        </p:txBody>
      </p:sp>
      <p:pic>
        <p:nvPicPr>
          <p:cNvPr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453400"/>
            <a:ext cx="6966576" cy="39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636725" y="4314200"/>
            <a:ext cx="74817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800">
                <a:solidFill>
                  <a:srgbClr val="263248"/>
                </a:solidFill>
              </a:rPr>
              <a:t>Exemplu de încrucișare cu un singur punct de tăiere</a:t>
            </a:r>
            <a:endParaRPr b="0" sz="1800">
              <a:solidFill>
                <a:srgbClr val="263248"/>
              </a:solidFill>
            </a:endParaRPr>
          </a:p>
        </p:txBody>
      </p:sp>
      <p:pic>
        <p:nvPicPr>
          <p:cNvPr id="491" name="Shape 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075" y="1416050"/>
            <a:ext cx="5236624" cy="294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o" sz="3000"/>
              <a:t>Î</a:t>
            </a:r>
            <a:r>
              <a:rPr lang="ro" sz="3000"/>
              <a:t>ncrucișare</a:t>
            </a:r>
            <a:endParaRPr sz="3000"/>
          </a:p>
        </p:txBody>
      </p:sp>
      <p:sp>
        <p:nvSpPr>
          <p:cNvPr id="493" name="Shape 49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M</a:t>
            </a:r>
            <a:r>
              <a:rPr lang="ro" sz="3000"/>
              <a:t>utație</a:t>
            </a:r>
            <a:endParaRPr sz="3000"/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625" y="1311175"/>
            <a:ext cx="5609648" cy="31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501" name="Shape 501"/>
          <p:cNvSpPr txBox="1"/>
          <p:nvPr>
            <p:ph type="title"/>
          </p:nvPr>
        </p:nvSpPr>
        <p:spPr>
          <a:xfrm>
            <a:off x="636725" y="3857000"/>
            <a:ext cx="74817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800">
                <a:solidFill>
                  <a:srgbClr val="263248"/>
                </a:solidFill>
              </a:rPr>
              <a:t>Exemplu de </a:t>
            </a:r>
            <a:r>
              <a:rPr b="0" lang="ro" sz="1800">
                <a:solidFill>
                  <a:srgbClr val="263248"/>
                </a:solidFill>
              </a:rPr>
              <a:t>mutație</a:t>
            </a:r>
            <a:endParaRPr b="0" sz="1800">
              <a:solidFill>
                <a:srgbClr val="26324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000"/>
              <a:t>Cuprins</a:t>
            </a:r>
            <a:endParaRPr sz="3000"/>
          </a:p>
        </p:txBody>
      </p:sp>
      <p:sp>
        <p:nvSpPr>
          <p:cNvPr id="507" name="Shape 50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228600" y="1563000"/>
            <a:ext cx="80727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Context. Descrierea problemei iterate a prizonierului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Scurtă prezentare a algoritmilor genetici 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2400"/>
              <a:buFont typeface="Roboto Condensed"/>
              <a:buChar char="▰"/>
            </a:pP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Crearea de strategii pentru problema iterată a prizonierului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Experimente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2400"/>
              <a:buFont typeface="Roboto Condensed Light"/>
              <a:buChar char="▰"/>
            </a:pPr>
            <a:r>
              <a:rPr lang="ro" sz="2400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Concluzii</a:t>
            </a:r>
            <a:endParaRPr sz="2400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09" name="Shape 50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/>
        </p:nvSpPr>
        <p:spPr>
          <a:xfrm>
            <a:off x="2283000" y="1342300"/>
            <a:ext cx="42855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dacă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CC</a:t>
            </a: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atunci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dacă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CT</a:t>
            </a: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atunci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dacă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TC</a:t>
            </a: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atunci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dacă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TT</a:t>
            </a:r>
            <a:r>
              <a:rPr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atunci </a:t>
            </a:r>
            <a:r>
              <a:rPr b="1" lang="ro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sz="24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5" name="Shape 515"/>
          <p:cNvSpPr txBox="1"/>
          <p:nvPr>
            <p:ph idx="4294967295" type="subTitle"/>
          </p:nvPr>
        </p:nvSpPr>
        <p:spPr>
          <a:xfrm>
            <a:off x="1415200" y="3849700"/>
            <a:ext cx="64191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800">
                <a:solidFill>
                  <a:srgbClr val="3F5378"/>
                </a:solidFill>
              </a:rPr>
              <a:t> Respectând ordinea lexicografică, putem codifica strategia </a:t>
            </a:r>
            <a:r>
              <a:rPr b="1" lang="ro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Tit-For-Tat</a:t>
            </a:r>
            <a:r>
              <a:rPr lang="ro" sz="1800">
                <a:solidFill>
                  <a:srgbClr val="3F5378"/>
                </a:solidFill>
              </a:rPr>
              <a:t> drept un șir de lungime patru. </a:t>
            </a:r>
            <a:endParaRPr sz="1800">
              <a:solidFill>
                <a:srgbClr val="3F5378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516" name="Shape 516"/>
          <p:cNvSpPr txBox="1"/>
          <p:nvPr>
            <p:ph idx="4294967295" type="subTitle"/>
          </p:nvPr>
        </p:nvSpPr>
        <p:spPr>
          <a:xfrm>
            <a:off x="1280250" y="860200"/>
            <a:ext cx="68421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ro" sz="1800">
                <a:solidFill>
                  <a:srgbClr val="3F5378"/>
                </a:solidFill>
              </a:rPr>
              <a:t> Considerăm că startegia </a:t>
            </a:r>
            <a:r>
              <a:rPr b="1" lang="ro" sz="18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Tit-For-Tat</a:t>
            </a:r>
            <a:r>
              <a:rPr lang="ro" sz="1800">
                <a:solidFill>
                  <a:srgbClr val="3F5378"/>
                </a:solidFill>
              </a:rPr>
              <a:t> cunoa</a:t>
            </a:r>
            <a:r>
              <a:rPr lang="ro" sz="1800">
                <a:solidFill>
                  <a:srgbClr val="3F5378"/>
                </a:solidFill>
              </a:rPr>
              <a:t>ște</a:t>
            </a:r>
            <a:r>
              <a:rPr lang="ro" sz="1800">
                <a:solidFill>
                  <a:srgbClr val="3F5378"/>
                </a:solidFill>
              </a:rPr>
              <a:t> doar istoricul ultimei runde. 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2896475" y="3096475"/>
            <a:ext cx="801600" cy="677100"/>
          </a:xfrm>
          <a:prstGeom prst="rect">
            <a:avLst/>
          </a:prstGeom>
          <a:solidFill>
            <a:srgbClr val="EEEEEE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3688575" y="3096475"/>
            <a:ext cx="801600" cy="677100"/>
          </a:xfrm>
          <a:prstGeom prst="rect">
            <a:avLst/>
          </a:prstGeom>
          <a:solidFill>
            <a:srgbClr val="EEEEEE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4480676" y="3096475"/>
            <a:ext cx="801600" cy="677100"/>
          </a:xfrm>
          <a:prstGeom prst="rect">
            <a:avLst/>
          </a:prstGeom>
          <a:solidFill>
            <a:srgbClr val="EEEEEE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5272776" y="3096475"/>
            <a:ext cx="801600" cy="677100"/>
          </a:xfrm>
          <a:prstGeom prst="rect">
            <a:avLst/>
          </a:prstGeom>
          <a:solidFill>
            <a:srgbClr val="EEEEEE"/>
          </a:solidFill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endParaRPr b="1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