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-58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EFF2-E340-45C3-BD36-6B89F2518934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E0A7-2372-4589-AA42-0FECBF382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70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48F8-9EDB-4E05-AAA7-47CD92CE431B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7FAE-EACA-4A65-8BB4-F8B15405C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28700" y="762000"/>
            <a:ext cx="7264929" cy="3048000"/>
            <a:chOff x="1028700" y="762000"/>
            <a:chExt cx="7264929" cy="3048000"/>
          </a:xfrm>
        </p:grpSpPr>
        <p:grpSp>
          <p:nvGrpSpPr>
            <p:cNvPr id="8" name="Group 7"/>
            <p:cNvGrpSpPr/>
            <p:nvPr/>
          </p:nvGrpSpPr>
          <p:grpSpPr>
            <a:xfrm>
              <a:off x="1028700" y="762000"/>
              <a:ext cx="7086600" cy="3048000"/>
              <a:chOff x="1028700" y="762000"/>
              <a:chExt cx="7086600" cy="30480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59" t="6625" r="10190" b="27122"/>
              <a:stretch>
                <a:fillRect/>
              </a:stretch>
            </p:blipFill>
            <p:spPr bwMode="auto">
              <a:xfrm>
                <a:off x="1028700" y="762000"/>
                <a:ext cx="7086600" cy="304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4255911" y="7620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761111" y="2590800"/>
              <a:ext cx="5325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400" i="1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Kronig-Penny Model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53000" y="1066800"/>
          <a:ext cx="2853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638000" imgH="393480" progId="Equation.DSMT4">
                  <p:embed/>
                </p:oleObj>
              </mc:Choice>
              <mc:Fallback>
                <p:oleObj name="Equation" r:id="rId4" imgW="16380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8538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4754880" y="2545080"/>
            <a:ext cx="198120" cy="723900"/>
          </a:xfrm>
          <a:custGeom>
            <a:avLst/>
            <a:gdLst>
              <a:gd name="connsiteX0" fmla="*/ 0 w 198120"/>
              <a:gd name="connsiteY0" fmla="*/ 0 h 723900"/>
              <a:gd name="connsiteX1" fmla="*/ 76200 w 198120"/>
              <a:gd name="connsiteY1" fmla="*/ 365760 h 723900"/>
              <a:gd name="connsiteX2" fmla="*/ 198120 w 198120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723900">
                <a:moveTo>
                  <a:pt x="0" y="0"/>
                </a:moveTo>
                <a:cubicBezTo>
                  <a:pt x="21590" y="122555"/>
                  <a:pt x="43180" y="245110"/>
                  <a:pt x="76200" y="365760"/>
                </a:cubicBezTo>
                <a:cubicBezTo>
                  <a:pt x="109220" y="486410"/>
                  <a:pt x="153670" y="605155"/>
                  <a:pt x="198120" y="7239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2291937">
            <a:off x="5431608" y="2573010"/>
            <a:ext cx="157078" cy="723900"/>
          </a:xfrm>
          <a:custGeom>
            <a:avLst/>
            <a:gdLst>
              <a:gd name="connsiteX0" fmla="*/ 0 w 198120"/>
              <a:gd name="connsiteY0" fmla="*/ 0 h 723900"/>
              <a:gd name="connsiteX1" fmla="*/ 76200 w 198120"/>
              <a:gd name="connsiteY1" fmla="*/ 365760 h 723900"/>
              <a:gd name="connsiteX2" fmla="*/ 198120 w 198120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" h="723900">
                <a:moveTo>
                  <a:pt x="0" y="0"/>
                </a:moveTo>
                <a:cubicBezTo>
                  <a:pt x="21590" y="122555"/>
                  <a:pt x="43180" y="245110"/>
                  <a:pt x="76200" y="365760"/>
                </a:cubicBezTo>
                <a:cubicBezTo>
                  <a:pt x="109220" y="486410"/>
                  <a:pt x="153670" y="605155"/>
                  <a:pt x="198120" y="7239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004560" y="2545080"/>
            <a:ext cx="1226820" cy="723900"/>
            <a:chOff x="6004560" y="2545080"/>
            <a:chExt cx="1226820" cy="723900"/>
          </a:xfrm>
        </p:grpSpPr>
        <p:sp>
          <p:nvSpPr>
            <p:cNvPr id="17" name="Freeform 16"/>
            <p:cNvSpPr/>
            <p:nvPr/>
          </p:nvSpPr>
          <p:spPr>
            <a:xfrm>
              <a:off x="6004560" y="2552700"/>
              <a:ext cx="441960" cy="716280"/>
            </a:xfrm>
            <a:custGeom>
              <a:avLst/>
              <a:gdLst>
                <a:gd name="connsiteX0" fmla="*/ 0 w 441960"/>
                <a:gd name="connsiteY0" fmla="*/ 0 h 716280"/>
                <a:gd name="connsiteX1" fmla="*/ 99060 w 441960"/>
                <a:gd name="connsiteY1" fmla="*/ 190500 h 716280"/>
                <a:gd name="connsiteX2" fmla="*/ 190500 w 441960"/>
                <a:gd name="connsiteY2" fmla="*/ 342900 h 716280"/>
                <a:gd name="connsiteX3" fmla="*/ 289560 w 441960"/>
                <a:gd name="connsiteY3" fmla="*/ 518160 h 716280"/>
                <a:gd name="connsiteX4" fmla="*/ 441960 w 441960"/>
                <a:gd name="connsiteY4" fmla="*/ 716280 h 71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60" h="716280">
                  <a:moveTo>
                    <a:pt x="0" y="0"/>
                  </a:moveTo>
                  <a:cubicBezTo>
                    <a:pt x="33655" y="66675"/>
                    <a:pt x="67310" y="133350"/>
                    <a:pt x="99060" y="190500"/>
                  </a:cubicBezTo>
                  <a:cubicBezTo>
                    <a:pt x="130810" y="247650"/>
                    <a:pt x="158750" y="288290"/>
                    <a:pt x="190500" y="342900"/>
                  </a:cubicBezTo>
                  <a:cubicBezTo>
                    <a:pt x="222250" y="397510"/>
                    <a:pt x="247650" y="455930"/>
                    <a:pt x="289560" y="518160"/>
                  </a:cubicBezTo>
                  <a:cubicBezTo>
                    <a:pt x="331470" y="580390"/>
                    <a:pt x="386715" y="648335"/>
                    <a:pt x="441960" y="71628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90360" y="2545080"/>
              <a:ext cx="541020" cy="723900"/>
            </a:xfrm>
            <a:custGeom>
              <a:avLst/>
              <a:gdLst>
                <a:gd name="connsiteX0" fmla="*/ 0 w 541020"/>
                <a:gd name="connsiteY0" fmla="*/ 723900 h 723900"/>
                <a:gd name="connsiteX1" fmla="*/ 144780 w 541020"/>
                <a:gd name="connsiteY1" fmla="*/ 502920 h 723900"/>
                <a:gd name="connsiteX2" fmla="*/ 251460 w 541020"/>
                <a:gd name="connsiteY2" fmla="*/ 327660 h 723900"/>
                <a:gd name="connsiteX3" fmla="*/ 449580 w 541020"/>
                <a:gd name="connsiteY3" fmla="*/ 76200 h 723900"/>
                <a:gd name="connsiteX4" fmla="*/ 541020 w 54102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020" h="723900">
                  <a:moveTo>
                    <a:pt x="0" y="723900"/>
                  </a:moveTo>
                  <a:cubicBezTo>
                    <a:pt x="51435" y="646430"/>
                    <a:pt x="102870" y="568960"/>
                    <a:pt x="144780" y="502920"/>
                  </a:cubicBezTo>
                  <a:cubicBezTo>
                    <a:pt x="186690" y="436880"/>
                    <a:pt x="200660" y="398780"/>
                    <a:pt x="251460" y="327660"/>
                  </a:cubicBezTo>
                  <a:cubicBezTo>
                    <a:pt x="302260" y="256540"/>
                    <a:pt x="401320" y="130810"/>
                    <a:pt x="449580" y="76200"/>
                  </a:cubicBezTo>
                  <a:cubicBezTo>
                    <a:pt x="497840" y="21590"/>
                    <a:pt x="529590" y="12700"/>
                    <a:pt x="541020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96340" y="2567940"/>
            <a:ext cx="2476500" cy="751830"/>
            <a:chOff x="1196340" y="2567940"/>
            <a:chExt cx="2476500" cy="751830"/>
          </a:xfrm>
        </p:grpSpPr>
        <p:sp>
          <p:nvSpPr>
            <p:cNvPr id="22" name="Freeform 21"/>
            <p:cNvSpPr/>
            <p:nvPr/>
          </p:nvSpPr>
          <p:spPr>
            <a:xfrm flipH="1">
              <a:off x="3474720" y="2567940"/>
              <a:ext cx="198120" cy="723900"/>
            </a:xfrm>
            <a:custGeom>
              <a:avLst/>
              <a:gdLst>
                <a:gd name="connsiteX0" fmla="*/ 0 w 198120"/>
                <a:gd name="connsiteY0" fmla="*/ 0 h 723900"/>
                <a:gd name="connsiteX1" fmla="*/ 76200 w 198120"/>
                <a:gd name="connsiteY1" fmla="*/ 365760 h 723900"/>
                <a:gd name="connsiteX2" fmla="*/ 198120 w 198120"/>
                <a:gd name="connsiteY2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120" h="723900">
                  <a:moveTo>
                    <a:pt x="0" y="0"/>
                  </a:moveTo>
                  <a:cubicBezTo>
                    <a:pt x="21590" y="122555"/>
                    <a:pt x="43180" y="245110"/>
                    <a:pt x="76200" y="365760"/>
                  </a:cubicBezTo>
                  <a:cubicBezTo>
                    <a:pt x="109220" y="486410"/>
                    <a:pt x="153670" y="605155"/>
                    <a:pt x="198120" y="723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9308063" flipH="1">
              <a:off x="2839034" y="2595870"/>
              <a:ext cx="157078" cy="723900"/>
            </a:xfrm>
            <a:custGeom>
              <a:avLst/>
              <a:gdLst>
                <a:gd name="connsiteX0" fmla="*/ 0 w 198120"/>
                <a:gd name="connsiteY0" fmla="*/ 0 h 723900"/>
                <a:gd name="connsiteX1" fmla="*/ 76200 w 198120"/>
                <a:gd name="connsiteY1" fmla="*/ 365760 h 723900"/>
                <a:gd name="connsiteX2" fmla="*/ 198120 w 198120"/>
                <a:gd name="connsiteY2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120" h="723900">
                  <a:moveTo>
                    <a:pt x="0" y="0"/>
                  </a:moveTo>
                  <a:cubicBezTo>
                    <a:pt x="21590" y="122555"/>
                    <a:pt x="43180" y="245110"/>
                    <a:pt x="76200" y="365760"/>
                  </a:cubicBezTo>
                  <a:cubicBezTo>
                    <a:pt x="109220" y="486410"/>
                    <a:pt x="153670" y="605155"/>
                    <a:pt x="198120" y="72390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1988820" y="2575560"/>
              <a:ext cx="381000" cy="716280"/>
            </a:xfrm>
            <a:custGeom>
              <a:avLst/>
              <a:gdLst>
                <a:gd name="connsiteX0" fmla="*/ 0 w 441960"/>
                <a:gd name="connsiteY0" fmla="*/ 0 h 716280"/>
                <a:gd name="connsiteX1" fmla="*/ 99060 w 441960"/>
                <a:gd name="connsiteY1" fmla="*/ 190500 h 716280"/>
                <a:gd name="connsiteX2" fmla="*/ 190500 w 441960"/>
                <a:gd name="connsiteY2" fmla="*/ 342900 h 716280"/>
                <a:gd name="connsiteX3" fmla="*/ 289560 w 441960"/>
                <a:gd name="connsiteY3" fmla="*/ 518160 h 716280"/>
                <a:gd name="connsiteX4" fmla="*/ 441960 w 441960"/>
                <a:gd name="connsiteY4" fmla="*/ 716280 h 71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60" h="716280">
                  <a:moveTo>
                    <a:pt x="0" y="0"/>
                  </a:moveTo>
                  <a:cubicBezTo>
                    <a:pt x="33655" y="66675"/>
                    <a:pt x="67310" y="133350"/>
                    <a:pt x="99060" y="190500"/>
                  </a:cubicBezTo>
                  <a:cubicBezTo>
                    <a:pt x="130810" y="247650"/>
                    <a:pt x="158750" y="288290"/>
                    <a:pt x="190500" y="342900"/>
                  </a:cubicBezTo>
                  <a:cubicBezTo>
                    <a:pt x="222250" y="397510"/>
                    <a:pt x="247650" y="455930"/>
                    <a:pt x="289560" y="518160"/>
                  </a:cubicBezTo>
                  <a:cubicBezTo>
                    <a:pt x="331470" y="580390"/>
                    <a:pt x="386715" y="648335"/>
                    <a:pt x="441960" y="71628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1196340" y="2567940"/>
              <a:ext cx="541020" cy="723900"/>
            </a:xfrm>
            <a:custGeom>
              <a:avLst/>
              <a:gdLst>
                <a:gd name="connsiteX0" fmla="*/ 0 w 541020"/>
                <a:gd name="connsiteY0" fmla="*/ 723900 h 723900"/>
                <a:gd name="connsiteX1" fmla="*/ 144780 w 541020"/>
                <a:gd name="connsiteY1" fmla="*/ 502920 h 723900"/>
                <a:gd name="connsiteX2" fmla="*/ 251460 w 541020"/>
                <a:gd name="connsiteY2" fmla="*/ 327660 h 723900"/>
                <a:gd name="connsiteX3" fmla="*/ 449580 w 541020"/>
                <a:gd name="connsiteY3" fmla="*/ 76200 h 723900"/>
                <a:gd name="connsiteX4" fmla="*/ 541020 w 54102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020" h="723900">
                  <a:moveTo>
                    <a:pt x="0" y="723900"/>
                  </a:moveTo>
                  <a:cubicBezTo>
                    <a:pt x="51435" y="646430"/>
                    <a:pt x="102870" y="568960"/>
                    <a:pt x="144780" y="502920"/>
                  </a:cubicBezTo>
                  <a:cubicBezTo>
                    <a:pt x="186690" y="436880"/>
                    <a:pt x="200660" y="398780"/>
                    <a:pt x="251460" y="327660"/>
                  </a:cubicBezTo>
                  <a:cubicBezTo>
                    <a:pt x="302260" y="256540"/>
                    <a:pt x="401320" y="130810"/>
                    <a:pt x="449580" y="76200"/>
                  </a:cubicBezTo>
                  <a:cubicBezTo>
                    <a:pt x="497840" y="21590"/>
                    <a:pt x="529590" y="12700"/>
                    <a:pt x="541020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4344" y="914399"/>
                <a:ext cx="1714476" cy="95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44" y="914399"/>
                <a:ext cx="1714476" cy="9568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08857" y="371844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 </a:t>
            </a:r>
            <a:r>
              <a:rPr lang="en-US" sz="2400" dirty="0" smtClean="0"/>
              <a:t>= 2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556220"/>
                  </p:ext>
                </p:extLst>
              </p:nvPr>
            </p:nvGraphicFramePr>
            <p:xfrm>
              <a:off x="1016726" y="3690257"/>
              <a:ext cx="7674427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36716"/>
                    <a:gridCol w="1777299"/>
                    <a:gridCol w="1230206"/>
                    <a:gridCol w="1230206"/>
                  </a:tblGrid>
                  <a:tr h="4876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latin typeface="Times New Roman" pitchFamily="18" charset="0"/>
                              <a:cs typeface="Times New Roman" pitchFamily="18" charset="0"/>
                              <a:sym typeface="Symbol"/>
                            </a:rPr>
                            <a:t></a:t>
                          </a:r>
                          <a:r>
                            <a:rPr lang="en-US" sz="1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Times New Roman" pitchFamily="18" charset="0"/>
                              <a:cs typeface="Times New Roman" pitchFamily="18" charset="0"/>
                            </a:rPr>
                            <a:t>LHS</a:t>
                          </a:r>
                          <a:endParaRPr lang="en-US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ka</a:t>
                          </a:r>
                          <a:endParaRPr lang="en-US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</a:t>
                          </a:r>
                          <a:endParaRPr lang="en-US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0.73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&gt;1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N.A.</a:t>
                          </a: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0.73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 → 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→ </a:t>
                          </a:r>
                          <a:r>
                            <a:rPr lang="en-US" dirty="0" smtClean="0">
                              <a:sym typeface="Symbol"/>
                            </a:rPr>
                            <a:t>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ℏ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  <m:t>/2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1.29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&lt;-1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N.A.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N.A.</a:t>
                          </a: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1.29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2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 → 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Symbol"/>
                            </a:rPr>
                            <a:t></a:t>
                          </a:r>
                          <a:r>
                            <a:rPr lang="en-US" dirty="0" smtClean="0"/>
                            <a:t> → 2</a:t>
                          </a:r>
                          <a:r>
                            <a:rPr lang="en-US" dirty="0" smtClean="0">
                              <a:sym typeface="Symbol"/>
                            </a:rPr>
                            <a:t>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ℏ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  <m:t>/2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2.18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&gt;+1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Symbol"/>
                            </a:rPr>
                            <a:t>N.A.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N.A.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556220"/>
                  </p:ext>
                </p:extLst>
              </p:nvPr>
            </p:nvGraphicFramePr>
            <p:xfrm>
              <a:off x="1016726" y="3690257"/>
              <a:ext cx="7674427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36716"/>
                    <a:gridCol w="1777299"/>
                    <a:gridCol w="1230206"/>
                    <a:gridCol w="1230206"/>
                  </a:tblGrid>
                  <a:tr h="4876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latin typeface="Times New Roman" pitchFamily="18" charset="0"/>
                              <a:cs typeface="Times New Roman" pitchFamily="18" charset="0"/>
                              <a:sym typeface="Symbol"/>
                            </a:rPr>
                            <a:t></a:t>
                          </a:r>
                          <a:r>
                            <a:rPr lang="en-US" sz="1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>
                              <a:latin typeface="Times New Roman" pitchFamily="18" charset="0"/>
                              <a:cs typeface="Times New Roman" pitchFamily="18" charset="0"/>
                            </a:rPr>
                            <a:t>LHS</a:t>
                          </a:r>
                          <a:endParaRPr lang="en-US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ka</a:t>
                          </a:r>
                          <a:endParaRPr lang="en-US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</a:t>
                          </a:r>
                          <a:endParaRPr lang="en-US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0.73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&gt;1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N.A.</a:t>
                          </a: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0.73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+1 → 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→ </a:t>
                          </a:r>
                          <a:r>
                            <a:rPr lang="en-US" dirty="0" smtClean="0">
                              <a:sym typeface="Symbol"/>
                            </a:rPr>
                            <a:t>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23762" t="-207500" b="-332500"/>
                          </a:stretch>
                        </a:blipFill>
                      </a:tcPr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1.29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&lt;-1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N.A.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N.A.</a:t>
                          </a:r>
                        </a:p>
                      </a:txBody>
                      <a:tcPr/>
                    </a:tc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1.29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2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 → 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Symbol"/>
                            </a:rPr>
                            <a:t></a:t>
                          </a:r>
                          <a:r>
                            <a:rPr lang="en-US" dirty="0" smtClean="0"/>
                            <a:t> → 2</a:t>
                          </a:r>
                          <a:r>
                            <a:rPr lang="en-US" dirty="0" smtClean="0">
                              <a:sym typeface="Symbol"/>
                            </a:rPr>
                            <a:t>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523762" t="-407500" b="-1325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</a:t>
                          </a:r>
                          <a:r>
                            <a:rPr lang="el-GR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α</a:t>
                          </a:r>
                          <a:r>
                            <a:rPr lang="en-US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&lt; 2.18</a:t>
                          </a:r>
                          <a:r>
                            <a:rPr lang="el-GR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π</a:t>
                          </a:r>
                          <a:endParaRPr lang="en-US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&gt;+1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Symbol"/>
                            </a:rPr>
                            <a:t>N.A.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N.A.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ectangle 15"/>
          <p:cNvSpPr/>
          <p:nvPr/>
        </p:nvSpPr>
        <p:spPr>
          <a:xfrm>
            <a:off x="899458" y="4180113"/>
            <a:ext cx="7907085" cy="478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8.33333E-7 0.075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7547 L 8.33333E-7 0.1430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306 L 8.33333E-7 0.216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169 L 8.33333E-7 0.279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6" grpId="2" animBg="1"/>
      <p:bldP spid="16" grpId="3" animBg="1"/>
      <p:bldP spid="16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smtClean="0"/>
              <a:t>Energy versus </a:t>
            </a:r>
            <a:r>
              <a:rPr lang="en-US" sz="3600" i="1" smtClean="0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en-US" sz="3600" smtClean="0"/>
              <a:t> for Kronig Penny Model</a:t>
            </a:r>
            <a:endParaRPr lang="en-US" sz="3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4730577" cy="547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659" t="6625" r="56459" b="27122"/>
          <a:stretch>
            <a:fillRect/>
          </a:stretch>
        </p:blipFill>
        <p:spPr bwMode="auto">
          <a:xfrm rot="5400000">
            <a:off x="6197989" y="3569721"/>
            <a:ext cx="3067759" cy="184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796127" y="3429000"/>
            <a:ext cx="7736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3341514" y="5091289"/>
            <a:ext cx="3544709" cy="428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4244622" y="4357510"/>
            <a:ext cx="3093158" cy="4628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125157" y="3623733"/>
            <a:ext cx="1845735" cy="6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785100" y="3119967"/>
            <a:ext cx="6180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344" y="1175656"/>
                <a:ext cx="1714476" cy="95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44" y="1175656"/>
                <a:ext cx="1714476" cy="9568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28700" y="762000"/>
            <a:ext cx="7264929" cy="3048000"/>
            <a:chOff x="1028700" y="762000"/>
            <a:chExt cx="7264929" cy="3048000"/>
          </a:xfrm>
        </p:grpSpPr>
        <p:grpSp>
          <p:nvGrpSpPr>
            <p:cNvPr id="8" name="Group 7"/>
            <p:cNvGrpSpPr/>
            <p:nvPr/>
          </p:nvGrpSpPr>
          <p:grpSpPr>
            <a:xfrm>
              <a:off x="1028700" y="762000"/>
              <a:ext cx="7086600" cy="3048000"/>
              <a:chOff x="1028700" y="762000"/>
              <a:chExt cx="7086600" cy="30480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59" t="6625" r="10190" b="27122"/>
              <a:stretch>
                <a:fillRect/>
              </a:stretch>
            </p:blipFill>
            <p:spPr bwMode="auto">
              <a:xfrm>
                <a:off x="1028700" y="762000"/>
                <a:ext cx="7086600" cy="304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4255911" y="7620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761111" y="2590800"/>
              <a:ext cx="5325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>
                  <a:latin typeface="Times New Roman" pitchFamily="18" charset="0"/>
                  <a:cs typeface="Times New Roman" pitchFamily="18" charset="0"/>
                  <a:sym typeface="Symbol"/>
                </a:rPr>
                <a:t></a:t>
              </a:r>
              <a:r>
                <a:rPr lang="en-US" sz="2400" i="1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mtClean="0"/>
              <a:t>Kronig-Penny Model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24045"/>
              </p:ext>
            </p:extLst>
          </p:nvPr>
        </p:nvGraphicFramePr>
        <p:xfrm>
          <a:off x="5384984" y="1164772"/>
          <a:ext cx="28538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638000" imgH="393480" progId="Equation.DSMT4">
                  <p:embed/>
                </p:oleObj>
              </mc:Choice>
              <mc:Fallback>
                <p:oleObj name="Equation" r:id="rId4" imgW="1638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984" y="1164772"/>
                        <a:ext cx="28538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96278"/>
              </p:ext>
            </p:extLst>
          </p:nvPr>
        </p:nvGraphicFramePr>
        <p:xfrm>
          <a:off x="1016726" y="3690257"/>
          <a:ext cx="7674427" cy="3078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36716"/>
                <a:gridCol w="1777299"/>
                <a:gridCol w="1230206"/>
                <a:gridCol w="1230206"/>
              </a:tblGrid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</a:t>
                      </a:r>
                      <a:r>
                        <a:rPr lang="en-US" sz="180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LHS</a:t>
                      </a:r>
                      <a:endParaRPr lang="en-US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</a:t>
                      </a:r>
                      <a:endParaRPr lang="en-US" i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i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&lt; </a:t>
                      </a:r>
                      <a:r>
                        <a:rPr lang="el-GR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lang="en-US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&lt; 0.73</a:t>
                      </a:r>
                      <a:r>
                        <a:rPr lang="el-G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0.73</a:t>
                      </a:r>
                      <a:r>
                        <a:rPr lang="el-G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&lt; </a:t>
                      </a:r>
                      <a:r>
                        <a:rPr lang="el-GR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lang="en-US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 </a:t>
                      </a:r>
                      <a:r>
                        <a:rPr lang="el-G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&lt; </a:t>
                      </a:r>
                      <a:r>
                        <a:rPr lang="el-GR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lang="en-US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 1.29</a:t>
                      </a:r>
                      <a:r>
                        <a:rPr lang="el-G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1.29</a:t>
                      </a:r>
                      <a:r>
                        <a:rPr lang="el-G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&lt; </a:t>
                      </a:r>
                      <a:r>
                        <a:rPr lang="el-GR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lang="en-US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 2</a:t>
                      </a:r>
                      <a:r>
                        <a:rPr lang="el-G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l-G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&lt; </a:t>
                      </a:r>
                      <a:r>
                        <a:rPr lang="el-GR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lang="en-US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 2.18</a:t>
                      </a:r>
                      <a:r>
                        <a:rPr lang="el-G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8857" y="371844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 </a:t>
            </a:r>
            <a:r>
              <a:rPr lang="en-US" sz="2400" dirty="0" smtClean="0"/>
              <a:t>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02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smtClean="0"/>
              <a:t>Energy versus </a:t>
            </a:r>
            <a:r>
              <a:rPr lang="en-US" sz="3600" i="1" smtClean="0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en-US" sz="3600" smtClean="0"/>
              <a:t> for Kronig Penny Model</a:t>
            </a:r>
            <a:endParaRPr lang="en-US" sz="3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4730577" cy="547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659" t="6625" r="56459" b="27122"/>
          <a:stretch>
            <a:fillRect/>
          </a:stretch>
        </p:blipFill>
        <p:spPr bwMode="auto">
          <a:xfrm rot="5400000">
            <a:off x="6197989" y="3569721"/>
            <a:ext cx="3067759" cy="184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796127" y="3429000"/>
            <a:ext cx="7736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7785100" y="3119967"/>
            <a:ext cx="6180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344" y="1175655"/>
                <a:ext cx="1714476" cy="95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44" y="1175655"/>
                <a:ext cx="1714476" cy="9568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9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212</Words>
  <Application>Microsoft Office PowerPoint</Application>
  <PresentationFormat>On-screen Show (4:3)</PresentationFormat>
  <Paragraphs>46</Paragraphs>
  <Slides>4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Kronig-Penny Model</vt:lpstr>
      <vt:lpstr>Energy versus ka for Kronig Penny Model</vt:lpstr>
      <vt:lpstr>Kronig-Penny Model</vt:lpstr>
      <vt:lpstr>Energy versus ka for Kronig Penny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Kronig-Penny Model</dc:title>
  <dc:creator>Lincoln J Lauhon</dc:creator>
  <cp:lastModifiedBy>Lincoln</cp:lastModifiedBy>
  <cp:revision>12</cp:revision>
  <cp:lastPrinted>2012-02-20T17:14:55Z</cp:lastPrinted>
  <dcterms:created xsi:type="dcterms:W3CDTF">2010-02-22T15:42:26Z</dcterms:created>
  <dcterms:modified xsi:type="dcterms:W3CDTF">2012-02-21T20:07:51Z</dcterms:modified>
</cp:coreProperties>
</file>