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4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F7D7606-7913-4615-AE7E-125B793D3704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2F9315A-62E5-4812-BDAC-97E5F44EF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445-D9CF-443D-A683-B86516773DF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833-9188-42A0-BC42-3E3FEF08D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445-D9CF-443D-A683-B86516773DF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833-9188-42A0-BC42-3E3FEF08D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445-D9CF-443D-A683-B86516773DF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833-9188-42A0-BC42-3E3FEF08D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445-D9CF-443D-A683-B86516773DF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833-9188-42A0-BC42-3E3FEF08D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445-D9CF-443D-A683-B86516773DF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833-9188-42A0-BC42-3E3FEF08D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445-D9CF-443D-A683-B86516773DF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833-9188-42A0-BC42-3E3FEF08D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445-D9CF-443D-A683-B86516773DF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833-9188-42A0-BC42-3E3FEF08D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445-D9CF-443D-A683-B86516773DF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833-9188-42A0-BC42-3E3FEF08D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445-D9CF-443D-A683-B86516773DF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833-9188-42A0-BC42-3E3FEF08D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445-D9CF-443D-A683-B86516773DF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833-9188-42A0-BC42-3E3FEF08D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445-D9CF-443D-A683-B86516773DF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1833-9188-42A0-BC42-3E3FEF08D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6F445-D9CF-443D-A683-B86516773DF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31833-9188-42A0-BC42-3E3FEF08D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266" y="0"/>
            <a:ext cx="5105400" cy="944562"/>
          </a:xfrm>
        </p:spPr>
        <p:txBody>
          <a:bodyPr/>
          <a:lstStyle/>
          <a:p>
            <a:r>
              <a:rPr lang="en-US" dirty="0" smtClean="0"/>
              <a:t>Band Filling in 2-D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956200"/>
            <a:ext cx="4114800" cy="423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3404"/>
          <a:stretch>
            <a:fillRect/>
          </a:stretch>
        </p:blipFill>
        <p:spPr bwMode="auto">
          <a:xfrm>
            <a:off x="5486400" y="1447800"/>
            <a:ext cx="30003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2122311" y="3550356"/>
            <a:ext cx="990600" cy="990600"/>
          </a:xfrm>
          <a:prstGeom prst="ellipse">
            <a:avLst/>
          </a:prstGeom>
          <a:solidFill>
            <a:srgbClr val="33CC3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1"/>
          <p:cNvGrpSpPr/>
          <p:nvPr/>
        </p:nvGrpSpPr>
        <p:grpSpPr>
          <a:xfrm flipV="1">
            <a:off x="5562600" y="609600"/>
            <a:ext cx="2867378" cy="1176867"/>
            <a:chOff x="5971822" y="1490133"/>
            <a:chExt cx="2867378" cy="1176867"/>
          </a:xfrm>
        </p:grpSpPr>
        <p:sp>
          <p:nvSpPr>
            <p:cNvPr id="20" name="Freeform 19"/>
            <p:cNvSpPr/>
            <p:nvPr/>
          </p:nvSpPr>
          <p:spPr>
            <a:xfrm>
              <a:off x="7394222" y="1498600"/>
              <a:ext cx="1444978" cy="1168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5971822" y="1490133"/>
              <a:ext cx="1444978" cy="1168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696200" y="35052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0978" y="22560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00978" y="15702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01000" y="618238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9988" y="41147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2.0</a:t>
            </a:r>
            <a:endParaRPr lang="en-US" dirty="0"/>
          </a:p>
        </p:txBody>
      </p:sp>
      <p:grpSp>
        <p:nvGrpSpPr>
          <p:cNvPr id="5" name="Group 30"/>
          <p:cNvGrpSpPr/>
          <p:nvPr/>
        </p:nvGrpSpPr>
        <p:grpSpPr>
          <a:xfrm>
            <a:off x="5554134" y="4357511"/>
            <a:ext cx="2901244" cy="1924756"/>
            <a:chOff x="5554134" y="4572000"/>
            <a:chExt cx="2901244" cy="1676400"/>
          </a:xfrm>
        </p:grpSpPr>
        <p:sp>
          <p:nvSpPr>
            <p:cNvPr id="9" name="Freeform 8"/>
            <p:cNvSpPr/>
            <p:nvPr/>
          </p:nvSpPr>
          <p:spPr>
            <a:xfrm>
              <a:off x="7010400" y="4572000"/>
              <a:ext cx="1444978" cy="1676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5554134" y="4572000"/>
              <a:ext cx="1444978" cy="1676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5492047" y="3285067"/>
            <a:ext cx="2929466" cy="2762957"/>
            <a:chOff x="5492047" y="3285067"/>
            <a:chExt cx="2929466" cy="2762957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5497691" y="3285067"/>
              <a:ext cx="2923822" cy="1"/>
            </a:xfrm>
            <a:prstGeom prst="line">
              <a:avLst/>
            </a:prstGeom>
            <a:ln w="3175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492047" y="6048023"/>
              <a:ext cx="2923822" cy="1"/>
            </a:xfrm>
            <a:prstGeom prst="line">
              <a:avLst/>
            </a:prstGeom>
            <a:ln w="3175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7"/>
          <p:cNvGrpSpPr/>
          <p:nvPr/>
        </p:nvGrpSpPr>
        <p:grpSpPr>
          <a:xfrm>
            <a:off x="2079978" y="2248202"/>
            <a:ext cx="2492022" cy="1709349"/>
            <a:chOff x="2079978" y="2248202"/>
            <a:chExt cx="2492022" cy="1709349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2709333" y="2777067"/>
              <a:ext cx="1241778" cy="11627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67347" y="2248202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err="1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800" b="1" baseline="-25000" dirty="0" err="1" smtClean="0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en-US" sz="28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5400000" flipH="1" flipV="1">
              <a:off x="1982611" y="3286479"/>
              <a:ext cx="1340557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079978" y="2619022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err="1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800" b="1" baseline="-250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8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56"/>
          <p:cNvGrpSpPr/>
          <p:nvPr/>
        </p:nvGrpSpPr>
        <p:grpSpPr>
          <a:xfrm>
            <a:off x="4752623" y="688622"/>
            <a:ext cx="1365502" cy="4790954"/>
            <a:chOff x="4752623" y="688622"/>
            <a:chExt cx="1365502" cy="4790954"/>
          </a:xfrm>
        </p:grpSpPr>
        <p:cxnSp>
          <p:nvCxnSpPr>
            <p:cNvPr id="49" name="Straight Arrow Connector 48"/>
            <p:cNvCxnSpPr/>
            <p:nvPr/>
          </p:nvCxnSpPr>
          <p:spPr>
            <a:xfrm rot="16200000" flipH="1">
              <a:off x="5379160" y="1326446"/>
              <a:ext cx="451551" cy="790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752623" y="688622"/>
              <a:ext cx="13655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electrons</a:t>
              </a:r>
              <a:endParaRPr lang="en-US" sz="2400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5260623" y="4622801"/>
              <a:ext cx="547511" cy="19755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927600" y="5017911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holes</a:t>
              </a:r>
              <a:endParaRPr lang="en-US" sz="24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568261" y="22391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568261" y="1553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494883" y="40848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447821" y="188917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57400" y="137160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E=1.0, 1.5 </a:t>
            </a:r>
            <a:endParaRPr lang="en-US" dirty="0" smtClean="0"/>
          </a:p>
          <a:p>
            <a:r>
              <a:rPr lang="en-US" dirty="0" smtClean="0"/>
              <a:t>@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y</a:t>
            </a:r>
            <a:r>
              <a:rPr lang="en-US" dirty="0" smtClean="0"/>
              <a:t>=</a:t>
            </a:r>
            <a:r>
              <a:rPr lang="el-GR" dirty="0" smtClean="0"/>
              <a:t>π</a:t>
            </a:r>
            <a:r>
              <a:rPr lang="en-US" dirty="0" smtClean="0"/>
              <a:t>/a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266" y="0"/>
            <a:ext cx="5105400" cy="944562"/>
          </a:xfrm>
        </p:spPr>
        <p:txBody>
          <a:bodyPr/>
          <a:lstStyle/>
          <a:p>
            <a:r>
              <a:rPr lang="en-US" dirty="0" smtClean="0"/>
              <a:t>Band Filling in 2-D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956200"/>
            <a:ext cx="4114800" cy="423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3404"/>
          <a:stretch>
            <a:fillRect/>
          </a:stretch>
        </p:blipFill>
        <p:spPr bwMode="auto">
          <a:xfrm>
            <a:off x="5486400" y="1447800"/>
            <a:ext cx="30003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2122311" y="3550356"/>
            <a:ext cx="990600" cy="990600"/>
          </a:xfrm>
          <a:prstGeom prst="ellipse">
            <a:avLst/>
          </a:prstGeom>
          <a:solidFill>
            <a:srgbClr val="33CC3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2600" y="3177822"/>
            <a:ext cx="1752600" cy="1752600"/>
          </a:xfrm>
          <a:prstGeom prst="ellipse">
            <a:avLst/>
          </a:prstGeom>
          <a:solidFill>
            <a:srgbClr val="33CC3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1"/>
          <p:cNvGrpSpPr/>
          <p:nvPr/>
        </p:nvGrpSpPr>
        <p:grpSpPr>
          <a:xfrm flipV="1">
            <a:off x="5562600" y="609600"/>
            <a:ext cx="2867378" cy="1176867"/>
            <a:chOff x="5971822" y="1490133"/>
            <a:chExt cx="2867378" cy="1176867"/>
          </a:xfrm>
        </p:grpSpPr>
        <p:sp>
          <p:nvSpPr>
            <p:cNvPr id="20" name="Freeform 19"/>
            <p:cNvSpPr/>
            <p:nvPr/>
          </p:nvSpPr>
          <p:spPr>
            <a:xfrm>
              <a:off x="7394222" y="1498600"/>
              <a:ext cx="1444978" cy="1168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5971822" y="1490133"/>
              <a:ext cx="1444978" cy="1168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696200" y="35052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1000" y="618238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9988" y="41147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2.0</a:t>
            </a:r>
            <a:endParaRPr lang="en-US" dirty="0"/>
          </a:p>
        </p:txBody>
      </p:sp>
      <p:grpSp>
        <p:nvGrpSpPr>
          <p:cNvPr id="5" name="Group 30"/>
          <p:cNvGrpSpPr/>
          <p:nvPr/>
        </p:nvGrpSpPr>
        <p:grpSpPr>
          <a:xfrm>
            <a:off x="5554134" y="4357511"/>
            <a:ext cx="2901244" cy="1924756"/>
            <a:chOff x="5554134" y="4572000"/>
            <a:chExt cx="2901244" cy="1676400"/>
          </a:xfrm>
        </p:grpSpPr>
        <p:sp>
          <p:nvSpPr>
            <p:cNvPr id="9" name="Freeform 8"/>
            <p:cNvSpPr/>
            <p:nvPr/>
          </p:nvSpPr>
          <p:spPr>
            <a:xfrm>
              <a:off x="7010400" y="4572000"/>
              <a:ext cx="1444978" cy="1676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5554134" y="4572000"/>
              <a:ext cx="1444978" cy="1676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5525914" y="2946400"/>
            <a:ext cx="2929466" cy="2762957"/>
            <a:chOff x="5492047" y="3285067"/>
            <a:chExt cx="2929466" cy="2762957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5497691" y="3285067"/>
              <a:ext cx="2923822" cy="1"/>
            </a:xfrm>
            <a:prstGeom prst="line">
              <a:avLst/>
            </a:prstGeom>
            <a:ln w="3175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492047" y="6048023"/>
              <a:ext cx="2923822" cy="1"/>
            </a:xfrm>
            <a:prstGeom prst="line">
              <a:avLst/>
            </a:prstGeom>
            <a:ln w="3175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7"/>
          <p:cNvGrpSpPr/>
          <p:nvPr/>
        </p:nvGrpSpPr>
        <p:grpSpPr>
          <a:xfrm>
            <a:off x="2079978" y="2248202"/>
            <a:ext cx="2492022" cy="1709349"/>
            <a:chOff x="2079978" y="2248202"/>
            <a:chExt cx="2492022" cy="1709349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2709333" y="2777067"/>
              <a:ext cx="1241778" cy="11627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67347" y="2248202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err="1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800" b="1" baseline="-25000" dirty="0" err="1" smtClean="0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en-US" sz="28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5400000" flipH="1" flipV="1">
              <a:off x="1982611" y="3286479"/>
              <a:ext cx="1340557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079978" y="2619022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err="1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800" b="1" baseline="-250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8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56"/>
          <p:cNvGrpSpPr/>
          <p:nvPr/>
        </p:nvGrpSpPr>
        <p:grpSpPr>
          <a:xfrm>
            <a:off x="4752623" y="688622"/>
            <a:ext cx="1365502" cy="4790954"/>
            <a:chOff x="4752623" y="688622"/>
            <a:chExt cx="1365502" cy="4790954"/>
          </a:xfrm>
        </p:grpSpPr>
        <p:cxnSp>
          <p:nvCxnSpPr>
            <p:cNvPr id="49" name="Straight Arrow Connector 48"/>
            <p:cNvCxnSpPr/>
            <p:nvPr/>
          </p:nvCxnSpPr>
          <p:spPr>
            <a:xfrm rot="16200000" flipH="1">
              <a:off x="5379160" y="1326446"/>
              <a:ext cx="451551" cy="790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752623" y="688622"/>
              <a:ext cx="13655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electrons</a:t>
              </a:r>
              <a:endParaRPr lang="en-US" sz="2400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5260623" y="4622801"/>
              <a:ext cx="547511" cy="19755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927600" y="5017911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holes</a:t>
              </a:r>
              <a:endParaRPr lang="en-US" sz="24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568261" y="22391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568261" y="1553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494883" y="40848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447821" y="188917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00978" y="22560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00978" y="15702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57400" y="137160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E=1.0, 1.5 </a:t>
            </a:r>
            <a:endParaRPr lang="en-US" dirty="0" smtClean="0"/>
          </a:p>
          <a:p>
            <a:r>
              <a:rPr lang="en-US" dirty="0" smtClean="0"/>
              <a:t>@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y</a:t>
            </a:r>
            <a:r>
              <a:rPr lang="en-US" dirty="0" smtClean="0"/>
              <a:t>=</a:t>
            </a:r>
            <a:r>
              <a:rPr lang="el-GR" dirty="0" smtClean="0"/>
              <a:t>π</a:t>
            </a:r>
            <a:r>
              <a:rPr lang="en-US" dirty="0" smtClean="0"/>
              <a:t>/a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266" y="0"/>
            <a:ext cx="5105400" cy="944562"/>
          </a:xfrm>
        </p:spPr>
        <p:txBody>
          <a:bodyPr/>
          <a:lstStyle/>
          <a:p>
            <a:r>
              <a:rPr lang="en-US" dirty="0" smtClean="0"/>
              <a:t>Band Filling in 2-D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956200"/>
            <a:ext cx="4114800" cy="423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3404"/>
          <a:stretch>
            <a:fillRect/>
          </a:stretch>
        </p:blipFill>
        <p:spPr bwMode="auto">
          <a:xfrm>
            <a:off x="5486400" y="1447800"/>
            <a:ext cx="30003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2122311" y="3550356"/>
            <a:ext cx="990600" cy="990600"/>
          </a:xfrm>
          <a:prstGeom prst="ellipse">
            <a:avLst/>
          </a:prstGeom>
          <a:solidFill>
            <a:srgbClr val="33CC3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2600" y="3177822"/>
            <a:ext cx="1752600" cy="1752600"/>
          </a:xfrm>
          <a:prstGeom prst="ellipse">
            <a:avLst/>
          </a:prstGeom>
          <a:solidFill>
            <a:srgbClr val="33CC3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698380">
            <a:off x="1355718" y="2770520"/>
            <a:ext cx="2557501" cy="2557501"/>
          </a:xfrm>
          <a:prstGeom prst="rect">
            <a:avLst/>
          </a:prstGeom>
          <a:solidFill>
            <a:srgbClr val="33CC3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1"/>
          <p:cNvGrpSpPr/>
          <p:nvPr/>
        </p:nvGrpSpPr>
        <p:grpSpPr>
          <a:xfrm flipV="1">
            <a:off x="5562600" y="609600"/>
            <a:ext cx="2867378" cy="1176867"/>
            <a:chOff x="5971822" y="1490133"/>
            <a:chExt cx="2867378" cy="1176867"/>
          </a:xfrm>
        </p:grpSpPr>
        <p:sp>
          <p:nvSpPr>
            <p:cNvPr id="20" name="Freeform 19"/>
            <p:cNvSpPr/>
            <p:nvPr/>
          </p:nvSpPr>
          <p:spPr>
            <a:xfrm>
              <a:off x="7394222" y="1498600"/>
              <a:ext cx="1444978" cy="1168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5971822" y="1490133"/>
              <a:ext cx="1444978" cy="1168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696200" y="35052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1000" y="618238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9988" y="41147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2.0</a:t>
            </a:r>
            <a:endParaRPr lang="en-US" dirty="0"/>
          </a:p>
        </p:txBody>
      </p:sp>
      <p:grpSp>
        <p:nvGrpSpPr>
          <p:cNvPr id="5" name="Group 30"/>
          <p:cNvGrpSpPr/>
          <p:nvPr/>
        </p:nvGrpSpPr>
        <p:grpSpPr>
          <a:xfrm>
            <a:off x="5554134" y="4357511"/>
            <a:ext cx="2901244" cy="1924756"/>
            <a:chOff x="5554134" y="4572000"/>
            <a:chExt cx="2901244" cy="1676400"/>
          </a:xfrm>
        </p:grpSpPr>
        <p:sp>
          <p:nvSpPr>
            <p:cNvPr id="9" name="Freeform 8"/>
            <p:cNvSpPr/>
            <p:nvPr/>
          </p:nvSpPr>
          <p:spPr>
            <a:xfrm>
              <a:off x="7010400" y="4572000"/>
              <a:ext cx="1444978" cy="1676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5554134" y="4572000"/>
              <a:ext cx="1444978" cy="1676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5492047" y="2427112"/>
            <a:ext cx="2929466" cy="2762957"/>
            <a:chOff x="5492047" y="3285067"/>
            <a:chExt cx="2929466" cy="2762957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5497691" y="3285067"/>
              <a:ext cx="2923822" cy="1"/>
            </a:xfrm>
            <a:prstGeom prst="line">
              <a:avLst/>
            </a:prstGeom>
            <a:ln w="3175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492047" y="6048023"/>
              <a:ext cx="2923822" cy="1"/>
            </a:xfrm>
            <a:prstGeom prst="line">
              <a:avLst/>
            </a:prstGeom>
            <a:ln w="3175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7"/>
          <p:cNvGrpSpPr/>
          <p:nvPr/>
        </p:nvGrpSpPr>
        <p:grpSpPr>
          <a:xfrm>
            <a:off x="2079978" y="2248202"/>
            <a:ext cx="2492022" cy="1709349"/>
            <a:chOff x="2079978" y="2248202"/>
            <a:chExt cx="2492022" cy="1709349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2709333" y="2777067"/>
              <a:ext cx="1241778" cy="11627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67347" y="2248202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err="1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800" b="1" baseline="-25000" dirty="0" err="1" smtClean="0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en-US" sz="28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5400000" flipH="1" flipV="1">
              <a:off x="1982611" y="3286479"/>
              <a:ext cx="1340557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079978" y="2619022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err="1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800" b="1" baseline="-250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8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56"/>
          <p:cNvGrpSpPr/>
          <p:nvPr/>
        </p:nvGrpSpPr>
        <p:grpSpPr>
          <a:xfrm>
            <a:off x="4752623" y="688622"/>
            <a:ext cx="1365502" cy="4790954"/>
            <a:chOff x="4752623" y="688622"/>
            <a:chExt cx="1365502" cy="4790954"/>
          </a:xfrm>
        </p:grpSpPr>
        <p:cxnSp>
          <p:nvCxnSpPr>
            <p:cNvPr id="49" name="Straight Arrow Connector 48"/>
            <p:cNvCxnSpPr/>
            <p:nvPr/>
          </p:nvCxnSpPr>
          <p:spPr>
            <a:xfrm rot="16200000" flipH="1">
              <a:off x="5379160" y="1326446"/>
              <a:ext cx="451551" cy="790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752623" y="688622"/>
              <a:ext cx="13655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electrons</a:t>
              </a:r>
              <a:endParaRPr lang="en-US" sz="2400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5260623" y="4622801"/>
              <a:ext cx="547511" cy="19755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927600" y="5017911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holes</a:t>
              </a:r>
              <a:endParaRPr lang="en-US" sz="24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568261" y="22391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568261" y="1553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494883" y="40848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447821" y="188917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00978" y="22560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00978" y="15702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057400" y="137160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E=1.0, 1.5 </a:t>
            </a:r>
            <a:endParaRPr lang="en-US" dirty="0" smtClean="0"/>
          </a:p>
          <a:p>
            <a:r>
              <a:rPr lang="en-US" dirty="0" smtClean="0"/>
              <a:t>@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y</a:t>
            </a:r>
            <a:r>
              <a:rPr lang="en-US" dirty="0" smtClean="0"/>
              <a:t>=</a:t>
            </a:r>
            <a:r>
              <a:rPr lang="el-GR" dirty="0" smtClean="0"/>
              <a:t>π</a:t>
            </a:r>
            <a:r>
              <a:rPr lang="en-US" dirty="0" smtClean="0"/>
              <a:t>/a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266" y="0"/>
            <a:ext cx="5105400" cy="944562"/>
          </a:xfrm>
        </p:spPr>
        <p:txBody>
          <a:bodyPr/>
          <a:lstStyle/>
          <a:p>
            <a:r>
              <a:rPr lang="en-US" dirty="0" smtClean="0"/>
              <a:t>Band Filling in 2-D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956200"/>
            <a:ext cx="4114800" cy="423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057400" y="137160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E=1.0, 1.5 </a:t>
            </a:r>
            <a:endParaRPr lang="en-US" dirty="0" smtClean="0"/>
          </a:p>
          <a:p>
            <a:r>
              <a:rPr lang="en-US" dirty="0" smtClean="0"/>
              <a:t>@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y</a:t>
            </a:r>
            <a:r>
              <a:rPr lang="en-US" dirty="0" smtClean="0"/>
              <a:t>=</a:t>
            </a:r>
            <a:r>
              <a:rPr lang="el-GR" dirty="0" smtClean="0"/>
              <a:t>π</a:t>
            </a:r>
            <a:r>
              <a:rPr lang="en-US" dirty="0" smtClean="0"/>
              <a:t>/a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3404"/>
          <a:stretch>
            <a:fillRect/>
          </a:stretch>
        </p:blipFill>
        <p:spPr bwMode="auto">
          <a:xfrm>
            <a:off x="5486400" y="1447800"/>
            <a:ext cx="30003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2122311" y="3550356"/>
            <a:ext cx="990600" cy="990600"/>
          </a:xfrm>
          <a:prstGeom prst="ellipse">
            <a:avLst/>
          </a:prstGeom>
          <a:solidFill>
            <a:srgbClr val="33CC3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2600" y="3177822"/>
            <a:ext cx="1752600" cy="1752600"/>
          </a:xfrm>
          <a:prstGeom prst="ellipse">
            <a:avLst/>
          </a:prstGeom>
          <a:solidFill>
            <a:srgbClr val="33CC3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698380">
            <a:off x="1355718" y="2770520"/>
            <a:ext cx="2557501" cy="2557501"/>
          </a:xfrm>
          <a:prstGeom prst="rect">
            <a:avLst/>
          </a:prstGeom>
          <a:solidFill>
            <a:srgbClr val="33CC3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7"/>
          <p:cNvGrpSpPr/>
          <p:nvPr/>
        </p:nvGrpSpPr>
        <p:grpSpPr>
          <a:xfrm>
            <a:off x="-45156" y="1337733"/>
            <a:ext cx="5387621" cy="5441244"/>
            <a:chOff x="-53621" y="1317978"/>
            <a:chExt cx="5387621" cy="5441244"/>
          </a:xfrm>
        </p:grpSpPr>
        <p:sp>
          <p:nvSpPr>
            <p:cNvPr id="13" name="Rectangle 12"/>
            <p:cNvSpPr/>
            <p:nvPr/>
          </p:nvSpPr>
          <p:spPr>
            <a:xfrm>
              <a:off x="794998" y="2209800"/>
              <a:ext cx="3657600" cy="3657600"/>
            </a:xfrm>
            <a:prstGeom prst="rect">
              <a:avLst/>
            </a:prstGeom>
            <a:solidFill>
              <a:srgbClr val="33CC33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ie 13"/>
            <p:cNvSpPr/>
            <p:nvPr/>
          </p:nvSpPr>
          <p:spPr>
            <a:xfrm rot="16200000">
              <a:off x="-53621" y="1317978"/>
              <a:ext cx="1828800" cy="1828800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ie 14"/>
            <p:cNvSpPr/>
            <p:nvPr/>
          </p:nvSpPr>
          <p:spPr>
            <a:xfrm rot="5400000">
              <a:off x="3491088" y="4930422"/>
              <a:ext cx="1828800" cy="1828800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Pie 15"/>
            <p:cNvSpPr/>
            <p:nvPr/>
          </p:nvSpPr>
          <p:spPr>
            <a:xfrm>
              <a:off x="3505200" y="1329267"/>
              <a:ext cx="1828800" cy="1828800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Pie 16"/>
            <p:cNvSpPr/>
            <p:nvPr/>
          </p:nvSpPr>
          <p:spPr>
            <a:xfrm rot="10800000">
              <a:off x="-53621" y="4919133"/>
              <a:ext cx="1828800" cy="1828800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 flipV="1">
            <a:off x="5562600" y="609600"/>
            <a:ext cx="2867378" cy="1176867"/>
            <a:chOff x="5971822" y="1490133"/>
            <a:chExt cx="2867378" cy="1176867"/>
          </a:xfrm>
        </p:grpSpPr>
        <p:sp>
          <p:nvSpPr>
            <p:cNvPr id="20" name="Freeform 19"/>
            <p:cNvSpPr/>
            <p:nvPr/>
          </p:nvSpPr>
          <p:spPr>
            <a:xfrm>
              <a:off x="7394222" y="1498600"/>
              <a:ext cx="1444978" cy="1168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5971822" y="1490133"/>
              <a:ext cx="1444978" cy="1168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696200" y="35052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1000" y="618238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9988" y="41147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2.0</a:t>
            </a:r>
            <a:endParaRPr lang="en-US" dirty="0"/>
          </a:p>
        </p:txBody>
      </p:sp>
      <p:grpSp>
        <p:nvGrpSpPr>
          <p:cNvPr id="5" name="Group 30"/>
          <p:cNvGrpSpPr/>
          <p:nvPr/>
        </p:nvGrpSpPr>
        <p:grpSpPr>
          <a:xfrm>
            <a:off x="5554134" y="4357511"/>
            <a:ext cx="2901244" cy="1924756"/>
            <a:chOff x="5554134" y="4572000"/>
            <a:chExt cx="2901244" cy="1676400"/>
          </a:xfrm>
        </p:grpSpPr>
        <p:sp>
          <p:nvSpPr>
            <p:cNvPr id="9" name="Freeform 8"/>
            <p:cNvSpPr/>
            <p:nvPr/>
          </p:nvSpPr>
          <p:spPr>
            <a:xfrm>
              <a:off x="7010400" y="4572000"/>
              <a:ext cx="1444978" cy="1676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5554134" y="4572000"/>
              <a:ext cx="1444978" cy="1676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5548492" y="2047521"/>
            <a:ext cx="2929466" cy="2762957"/>
            <a:chOff x="5492047" y="3285067"/>
            <a:chExt cx="2929466" cy="2762957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5497691" y="3285067"/>
              <a:ext cx="2923822" cy="1"/>
            </a:xfrm>
            <a:prstGeom prst="line">
              <a:avLst/>
            </a:prstGeom>
            <a:ln w="3175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492047" y="6048023"/>
              <a:ext cx="2923822" cy="1"/>
            </a:xfrm>
            <a:prstGeom prst="line">
              <a:avLst/>
            </a:prstGeom>
            <a:ln w="3175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7"/>
          <p:cNvGrpSpPr/>
          <p:nvPr/>
        </p:nvGrpSpPr>
        <p:grpSpPr>
          <a:xfrm>
            <a:off x="2079978" y="2248202"/>
            <a:ext cx="2492022" cy="1709349"/>
            <a:chOff x="2079978" y="2248202"/>
            <a:chExt cx="2492022" cy="1709349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2709333" y="2777067"/>
              <a:ext cx="1241778" cy="11627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67347" y="2248202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err="1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800" b="1" baseline="-25000" dirty="0" err="1" smtClean="0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en-US" sz="28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5400000" flipH="1" flipV="1">
              <a:off x="1982611" y="3286479"/>
              <a:ext cx="1340557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079978" y="2619022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err="1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800" b="1" baseline="-25000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8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56"/>
          <p:cNvGrpSpPr/>
          <p:nvPr/>
        </p:nvGrpSpPr>
        <p:grpSpPr>
          <a:xfrm>
            <a:off x="4752623" y="688622"/>
            <a:ext cx="1365502" cy="4790954"/>
            <a:chOff x="4752623" y="688622"/>
            <a:chExt cx="1365502" cy="4790954"/>
          </a:xfrm>
        </p:grpSpPr>
        <p:cxnSp>
          <p:nvCxnSpPr>
            <p:cNvPr id="49" name="Straight Arrow Connector 48"/>
            <p:cNvCxnSpPr/>
            <p:nvPr/>
          </p:nvCxnSpPr>
          <p:spPr>
            <a:xfrm rot="16200000" flipH="1">
              <a:off x="5379160" y="1326446"/>
              <a:ext cx="451551" cy="7902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752623" y="688622"/>
              <a:ext cx="13655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electrons</a:t>
              </a:r>
              <a:endParaRPr lang="en-US" sz="2400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5260623" y="4622801"/>
              <a:ext cx="547511" cy="19755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927600" y="5017911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holes</a:t>
              </a:r>
              <a:endParaRPr lang="en-US" sz="24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568261" y="22391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568261" y="1553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494883" y="40848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447821" y="188917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00978" y="22560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00978" y="15702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rot="5400000" flipH="1" flipV="1">
            <a:off x="-1066800" y="2971800"/>
            <a:ext cx="3352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" y="4648200"/>
            <a:ext cx="1524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9600" y="2895600"/>
            <a:ext cx="11430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7840" y="129540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213360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T=0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2438400" y="1219200"/>
            <a:ext cx="1752600" cy="3429000"/>
            <a:chOff x="2362200" y="1219200"/>
            <a:chExt cx="1752600" cy="3429000"/>
          </a:xfrm>
        </p:grpSpPr>
        <p:sp>
          <p:nvSpPr>
            <p:cNvPr id="12" name="Rectangle 11"/>
            <p:cNvSpPr/>
            <p:nvPr/>
          </p:nvSpPr>
          <p:spPr>
            <a:xfrm>
              <a:off x="2362200" y="1219200"/>
              <a:ext cx="175260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62200" y="3581400"/>
              <a:ext cx="1752600" cy="1066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62200" y="1219200"/>
              <a:ext cx="17526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28715" y="1295400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Conduction</a:t>
            </a:r>
          </a:p>
          <a:p>
            <a:pPr algn="ctr"/>
            <a:r>
              <a:rPr lang="en-US" sz="1600" dirty="0" smtClean="0"/>
              <a:t>Band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97986" y="3886200"/>
            <a:ext cx="833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Valence</a:t>
            </a:r>
          </a:p>
          <a:p>
            <a:pPr algn="ctr"/>
            <a:r>
              <a:rPr lang="en-US" sz="1600" dirty="0" smtClean="0"/>
              <a:t>Band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895600" y="2209800"/>
            <a:ext cx="754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Energy</a:t>
            </a:r>
          </a:p>
          <a:p>
            <a:pPr algn="ctr"/>
            <a:r>
              <a:rPr lang="en-US" sz="1600" dirty="0" smtClean="0"/>
              <a:t>Gap</a:t>
            </a:r>
            <a:endParaRPr lang="en-US" sz="16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09600" y="2895600"/>
            <a:ext cx="8153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9086" y="5573485"/>
            <a:ext cx="13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Filled States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01686" y="5649685"/>
            <a:ext cx="1792436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01686" y="6030685"/>
            <a:ext cx="1752600" cy="1490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49086" y="5878285"/>
            <a:ext cx="14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States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47800" y="472440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f(E)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3411" y="2656114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321628" y="990600"/>
            <a:ext cx="2432783" cy="4057710"/>
            <a:chOff x="4321628" y="990600"/>
            <a:chExt cx="2432783" cy="4057710"/>
          </a:xfrm>
        </p:grpSpPr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429000" y="2895600"/>
              <a:ext cx="3352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105400" y="4572000"/>
              <a:ext cx="152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87440" y="1219200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10200" y="2057400"/>
              <a:ext cx="8613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T &gt;&gt;0</a:t>
              </a:r>
              <a:endParaRPr lang="en-US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27171" y="990600"/>
              <a:ext cx="1123043" cy="3592286"/>
            </a:xfrm>
            <a:custGeom>
              <a:avLst/>
              <a:gdLst>
                <a:gd name="connsiteX0" fmla="*/ 1121229 w 1123043"/>
                <a:gd name="connsiteY0" fmla="*/ 3298372 h 3298372"/>
                <a:gd name="connsiteX1" fmla="*/ 1110343 w 1123043"/>
                <a:gd name="connsiteY1" fmla="*/ 2536372 h 3298372"/>
                <a:gd name="connsiteX2" fmla="*/ 1066800 w 1123043"/>
                <a:gd name="connsiteY2" fmla="*/ 2166257 h 3298372"/>
                <a:gd name="connsiteX3" fmla="*/ 772886 w 1123043"/>
                <a:gd name="connsiteY3" fmla="*/ 1828800 h 3298372"/>
                <a:gd name="connsiteX4" fmla="*/ 489858 w 1123043"/>
                <a:gd name="connsiteY4" fmla="*/ 1665515 h 3298372"/>
                <a:gd name="connsiteX5" fmla="*/ 206829 w 1123043"/>
                <a:gd name="connsiteY5" fmla="*/ 1458686 h 3298372"/>
                <a:gd name="connsiteX6" fmla="*/ 43543 w 1123043"/>
                <a:gd name="connsiteY6" fmla="*/ 1045029 h 3298372"/>
                <a:gd name="connsiteX7" fmla="*/ 10886 w 1123043"/>
                <a:gd name="connsiteY7" fmla="*/ 544286 h 3298372"/>
                <a:gd name="connsiteX8" fmla="*/ 0 w 1123043"/>
                <a:gd name="connsiteY8" fmla="*/ 0 h 329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043" h="3298372">
                  <a:moveTo>
                    <a:pt x="1121229" y="3298372"/>
                  </a:moveTo>
                  <a:cubicBezTo>
                    <a:pt x="1120321" y="3011715"/>
                    <a:pt x="1119414" y="2725058"/>
                    <a:pt x="1110343" y="2536372"/>
                  </a:cubicBezTo>
                  <a:cubicBezTo>
                    <a:pt x="1101272" y="2347686"/>
                    <a:pt x="1123043" y="2284186"/>
                    <a:pt x="1066800" y="2166257"/>
                  </a:cubicBezTo>
                  <a:cubicBezTo>
                    <a:pt x="1010557" y="2048328"/>
                    <a:pt x="869043" y="1912257"/>
                    <a:pt x="772886" y="1828800"/>
                  </a:cubicBezTo>
                  <a:cubicBezTo>
                    <a:pt x="676729" y="1745343"/>
                    <a:pt x="584201" y="1727201"/>
                    <a:pt x="489858" y="1665515"/>
                  </a:cubicBezTo>
                  <a:cubicBezTo>
                    <a:pt x="395515" y="1603829"/>
                    <a:pt x="281215" y="1562100"/>
                    <a:pt x="206829" y="1458686"/>
                  </a:cubicBezTo>
                  <a:cubicBezTo>
                    <a:pt x="132443" y="1355272"/>
                    <a:pt x="76200" y="1197429"/>
                    <a:pt x="43543" y="1045029"/>
                  </a:cubicBezTo>
                  <a:cubicBezTo>
                    <a:pt x="10886" y="892629"/>
                    <a:pt x="18143" y="718457"/>
                    <a:pt x="10886" y="544286"/>
                  </a:cubicBezTo>
                  <a:cubicBezTo>
                    <a:pt x="3629" y="370115"/>
                    <a:pt x="0" y="0"/>
                    <a:pt x="0" y="0"/>
                  </a:cubicBezTo>
                </a:path>
              </a:pathLst>
            </a:cu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72200" y="4648200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f(E)</a:t>
              </a:r>
              <a:endParaRPr lang="en-US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4321628" y="2808514"/>
              <a:ext cx="500743" cy="1850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10400" y="1219200"/>
            <a:ext cx="1752600" cy="3352800"/>
            <a:chOff x="7010400" y="1219200"/>
            <a:chExt cx="1752600" cy="3352800"/>
          </a:xfrm>
        </p:grpSpPr>
        <p:sp>
          <p:nvSpPr>
            <p:cNvPr id="31" name="Rectangle 30"/>
            <p:cNvSpPr/>
            <p:nvPr/>
          </p:nvSpPr>
          <p:spPr>
            <a:xfrm>
              <a:off x="7010400" y="3528907"/>
              <a:ext cx="1752600" cy="104309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010400" y="1219200"/>
              <a:ext cx="1752600" cy="3352800"/>
              <a:chOff x="7010400" y="1219200"/>
              <a:chExt cx="1752600" cy="33528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010400" y="1219200"/>
                <a:ext cx="1752600" cy="894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11"/>
              <p:cNvSpPr/>
              <p:nvPr/>
            </p:nvSpPr>
            <p:spPr>
              <a:xfrm>
                <a:off x="7010400" y="1219200"/>
                <a:ext cx="1752600" cy="335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7239000" y="1295400"/>
                <a:ext cx="1143262" cy="3099375"/>
                <a:chOff x="7239000" y="1295400"/>
                <a:chExt cx="1143262" cy="3099375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7239000" y="1295400"/>
                  <a:ext cx="11432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Conduction</a:t>
                  </a:r>
                </a:p>
                <a:p>
                  <a:pPr algn="ctr"/>
                  <a:r>
                    <a:rPr lang="en-US" sz="1600" dirty="0" smtClean="0"/>
                    <a:t>Band</a:t>
                  </a:r>
                  <a:endParaRPr lang="en-US" sz="16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7467600" y="2286000"/>
                  <a:ext cx="7541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Energy</a:t>
                  </a:r>
                </a:p>
                <a:p>
                  <a:pPr algn="ctr"/>
                  <a:r>
                    <a:rPr lang="en-US" sz="1600" dirty="0" smtClean="0"/>
                    <a:t>Gap</a:t>
                  </a:r>
                  <a:endParaRPr lang="en-US" sz="16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7469986" y="3810000"/>
                  <a:ext cx="8336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Valence</a:t>
                  </a:r>
                </a:p>
                <a:p>
                  <a:pPr algn="ctr"/>
                  <a:r>
                    <a:rPr lang="en-US" sz="1600" dirty="0" smtClean="0"/>
                    <a:t>Band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48" name="Group 47"/>
          <p:cNvGrpSpPr/>
          <p:nvPr/>
        </p:nvGrpSpPr>
        <p:grpSpPr>
          <a:xfrm>
            <a:off x="7021286" y="1964267"/>
            <a:ext cx="1728216" cy="1724297"/>
            <a:chOff x="7021286" y="1964267"/>
            <a:chExt cx="1728216" cy="1724297"/>
          </a:xfrm>
        </p:grpSpPr>
        <p:sp>
          <p:nvSpPr>
            <p:cNvPr id="33" name="Rectangle 32"/>
            <p:cNvSpPr/>
            <p:nvPr/>
          </p:nvSpPr>
          <p:spPr>
            <a:xfrm>
              <a:off x="7021286" y="3539551"/>
              <a:ext cx="1728216" cy="14901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21286" y="1964267"/>
              <a:ext cx="1728216" cy="1490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123</Words>
  <Application>Microsoft Office PowerPoint</Application>
  <PresentationFormat>On-screen Show (4:3)</PresentationFormat>
  <Paragraphs>85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Band Filling in 2-D</vt:lpstr>
      <vt:lpstr>Band Filling in 2-D</vt:lpstr>
      <vt:lpstr>Band Filling in 2-D</vt:lpstr>
      <vt:lpstr>Band Filling in 2-D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 Filling in 2-D</dc:title>
  <dc:creator>Lincoln J Lauhon</dc:creator>
  <cp:lastModifiedBy>Lincoln J Lauhon</cp:lastModifiedBy>
  <cp:revision>9</cp:revision>
  <dcterms:created xsi:type="dcterms:W3CDTF">2009-03-04T16:17:24Z</dcterms:created>
  <dcterms:modified xsi:type="dcterms:W3CDTF">2011-02-25T14:28:07Z</dcterms:modified>
</cp:coreProperties>
</file>