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0" r:id="rId8"/>
    <p:sldId id="263" r:id="rId9"/>
    <p:sldId id="262" r:id="rId10"/>
    <p:sldId id="264" r:id="rId11"/>
    <p:sldId id="26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coln J Lauhon" initials="LJL" lastIdx="0" clrIdx="0"/>
  <p:cmAuthor id="1" name="Lincol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3" autoAdjust="0"/>
  </p:normalViewPr>
  <p:slideViewPr>
    <p:cSldViewPr snapToGrid="0" showGuides="1">
      <p:cViewPr varScale="1">
        <p:scale>
          <a:sx n="70" d="100"/>
          <a:sy n="70" d="100"/>
        </p:scale>
        <p:origin x="-28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82A8-01D2-4A0E-9DF9-EAB371005C78}" type="datetimeFigureOut">
              <a:rPr lang="en-US" smtClean="0"/>
              <a:pPr/>
              <a:t>2/27/2012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8B90-E3D3-4341-8D84-7777FC7AE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Classes of Band-Structures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070118" y="-816082"/>
            <a:ext cx="2838450" cy="80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1428750"/>
            <a:ext cx="89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metal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428750"/>
            <a:ext cx="1583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semi-metal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428750"/>
            <a:ext cx="12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insulator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52889" y="1428750"/>
            <a:ext cx="204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semiconductor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048000" y="1428750"/>
            <a:ext cx="1981200" cy="314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5400" y="1428750"/>
            <a:ext cx="1674961" cy="314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9439" y="1428750"/>
            <a:ext cx="1941638" cy="3143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Energies of Electrons in Bands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3695700" y="990600"/>
            <a:ext cx="1752600" cy="2743201"/>
            <a:chOff x="1295400" y="685800"/>
            <a:chExt cx="2247900" cy="2743201"/>
          </a:xfrm>
        </p:grpSpPr>
        <p:sp>
          <p:nvSpPr>
            <p:cNvPr id="7" name="Arc 6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 rot="10800000">
            <a:off x="3467100" y="4343400"/>
            <a:ext cx="2247900" cy="1600201"/>
            <a:chOff x="1295400" y="685800"/>
            <a:chExt cx="2247900" cy="2743201"/>
          </a:xfrm>
        </p:grpSpPr>
        <p:sp>
          <p:nvSpPr>
            <p:cNvPr id="11" name="Arc 10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14700" y="22860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8500" y="49530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378703" y="3909686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3543300" y="4343400"/>
            <a:ext cx="2012243" cy="555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7700" y="22860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033" y="40990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72100" y="2514600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c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76900" y="4724400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endParaRPr lang="en-US" sz="2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2" y="373380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g</a:t>
            </a:r>
            <a:endParaRPr lang="en-US" sz="2400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191000" y="4023078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4343400"/>
            <a:ext cx="1621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b="1" dirty="0" smtClean="0"/>
              <a:t>Valence </a:t>
            </a:r>
            <a:r>
              <a:rPr lang="en-US" sz="2000" b="1" dirty="0" smtClean="0"/>
              <a:t>Band</a:t>
            </a:r>
            <a:endParaRPr lang="en-US" sz="20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07574" y="2209800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b="1" dirty="0" smtClean="0"/>
              <a:t>Conduction </a:t>
            </a:r>
            <a:r>
              <a:rPr lang="en-US" sz="2000" b="1" dirty="0" smtClean="0"/>
              <a:t>Band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276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Occupied States at Finite Temperature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92" y="1752600"/>
            <a:ext cx="8932216" cy="305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5017" y="1981200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of States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0235" y="1981200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Occupation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242278" y="34671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0536" y="196315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</a:t>
            </a:r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784046"/>
              </p:ext>
            </p:extLst>
          </p:nvPr>
        </p:nvGraphicFramePr>
        <p:xfrm>
          <a:off x="2819400" y="4691749"/>
          <a:ext cx="685800" cy="44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93480" imgH="253800" progId="Equation.DSMT4">
                  <p:embed/>
                </p:oleObj>
              </mc:Choice>
              <mc:Fallback>
                <p:oleObj name="Equation" r:id="rId4" imgW="393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91749"/>
                        <a:ext cx="685800" cy="442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55581"/>
              </p:ext>
            </p:extLst>
          </p:nvPr>
        </p:nvGraphicFramePr>
        <p:xfrm>
          <a:off x="7058025" y="4648192"/>
          <a:ext cx="1622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4648192"/>
                        <a:ext cx="16224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4440"/>
              </p:ext>
            </p:extLst>
          </p:nvPr>
        </p:nvGraphicFramePr>
        <p:xfrm>
          <a:off x="5021735" y="4638408"/>
          <a:ext cx="11080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520560" imgH="253800" progId="Equation.DSMT4">
                  <p:embed/>
                </p:oleObj>
              </mc:Choice>
              <mc:Fallback>
                <p:oleObj name="Equation" r:id="rId8" imgW="52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735" y="4638408"/>
                        <a:ext cx="11080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6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-1066800" y="2971800"/>
            <a:ext cx="3352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840" y="12954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13360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T=0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2438400" y="1219200"/>
            <a:ext cx="1752600" cy="3429000"/>
            <a:chOff x="2362200" y="1219200"/>
            <a:chExt cx="1752600" cy="3429000"/>
          </a:xfrm>
        </p:grpSpPr>
        <p:sp>
          <p:nvSpPr>
            <p:cNvPr id="12" name="Rectangle 11"/>
            <p:cNvSpPr/>
            <p:nvPr/>
          </p:nvSpPr>
          <p:spPr>
            <a:xfrm>
              <a:off x="2362200" y="1219200"/>
              <a:ext cx="17526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3581400"/>
              <a:ext cx="1752600" cy="106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1219200"/>
              <a:ext cx="1752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28715" y="1295400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Conduction</a:t>
            </a:r>
          </a:p>
          <a:p>
            <a:pPr algn="ctr"/>
            <a:r>
              <a:rPr lang="en-US" sz="1600" dirty="0" smtClean="0"/>
              <a:t>Band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7986" y="3886200"/>
            <a:ext cx="833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Valence</a:t>
            </a:r>
          </a:p>
          <a:p>
            <a:pPr algn="ctr"/>
            <a:r>
              <a:rPr lang="en-US" sz="1600" dirty="0" smtClean="0"/>
              <a:t>Band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895600" y="2209800"/>
            <a:ext cx="75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Energy</a:t>
            </a:r>
          </a:p>
          <a:p>
            <a:pPr algn="ctr"/>
            <a:r>
              <a:rPr lang="en-US" sz="1600" dirty="0" smtClean="0"/>
              <a:t>Gap</a:t>
            </a:r>
            <a:endParaRPr lang="en-US" sz="16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" y="2895600"/>
            <a:ext cx="815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9086" y="5573485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Filled States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01686" y="5649685"/>
            <a:ext cx="1792436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01686" y="6030685"/>
            <a:ext cx="1752600" cy="1490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9086" y="5878285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States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4724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f(E)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411" y="2656114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21628" y="990600"/>
            <a:ext cx="2432783" cy="4057710"/>
            <a:chOff x="4321628" y="990600"/>
            <a:chExt cx="2432783" cy="4057710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429000" y="2895600"/>
              <a:ext cx="33528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105400" y="45720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87440" y="12192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10200" y="2057400"/>
              <a:ext cx="861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T &gt;&gt;0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27171" y="990600"/>
              <a:ext cx="1123043" cy="3592286"/>
            </a:xfrm>
            <a:custGeom>
              <a:avLst/>
              <a:gdLst>
                <a:gd name="connsiteX0" fmla="*/ 1121229 w 1123043"/>
                <a:gd name="connsiteY0" fmla="*/ 3298372 h 3298372"/>
                <a:gd name="connsiteX1" fmla="*/ 1110343 w 1123043"/>
                <a:gd name="connsiteY1" fmla="*/ 2536372 h 3298372"/>
                <a:gd name="connsiteX2" fmla="*/ 1066800 w 1123043"/>
                <a:gd name="connsiteY2" fmla="*/ 2166257 h 3298372"/>
                <a:gd name="connsiteX3" fmla="*/ 772886 w 1123043"/>
                <a:gd name="connsiteY3" fmla="*/ 1828800 h 3298372"/>
                <a:gd name="connsiteX4" fmla="*/ 489858 w 1123043"/>
                <a:gd name="connsiteY4" fmla="*/ 1665515 h 3298372"/>
                <a:gd name="connsiteX5" fmla="*/ 206829 w 1123043"/>
                <a:gd name="connsiteY5" fmla="*/ 1458686 h 3298372"/>
                <a:gd name="connsiteX6" fmla="*/ 43543 w 1123043"/>
                <a:gd name="connsiteY6" fmla="*/ 1045029 h 3298372"/>
                <a:gd name="connsiteX7" fmla="*/ 10886 w 1123043"/>
                <a:gd name="connsiteY7" fmla="*/ 544286 h 3298372"/>
                <a:gd name="connsiteX8" fmla="*/ 0 w 1123043"/>
                <a:gd name="connsiteY8" fmla="*/ 0 h 32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043" h="3298372">
                  <a:moveTo>
                    <a:pt x="1121229" y="3298372"/>
                  </a:moveTo>
                  <a:cubicBezTo>
                    <a:pt x="1120321" y="3011715"/>
                    <a:pt x="1119414" y="2725058"/>
                    <a:pt x="1110343" y="2536372"/>
                  </a:cubicBezTo>
                  <a:cubicBezTo>
                    <a:pt x="1101272" y="2347686"/>
                    <a:pt x="1123043" y="2284186"/>
                    <a:pt x="1066800" y="2166257"/>
                  </a:cubicBezTo>
                  <a:cubicBezTo>
                    <a:pt x="1010557" y="2048328"/>
                    <a:pt x="869043" y="1912257"/>
                    <a:pt x="772886" y="1828800"/>
                  </a:cubicBezTo>
                  <a:cubicBezTo>
                    <a:pt x="676729" y="1745343"/>
                    <a:pt x="584201" y="1727201"/>
                    <a:pt x="489858" y="1665515"/>
                  </a:cubicBezTo>
                  <a:cubicBezTo>
                    <a:pt x="395515" y="1603829"/>
                    <a:pt x="281215" y="1562100"/>
                    <a:pt x="206829" y="1458686"/>
                  </a:cubicBezTo>
                  <a:cubicBezTo>
                    <a:pt x="132443" y="1355272"/>
                    <a:pt x="76200" y="1197429"/>
                    <a:pt x="43543" y="1045029"/>
                  </a:cubicBezTo>
                  <a:cubicBezTo>
                    <a:pt x="10886" y="892629"/>
                    <a:pt x="18143" y="718457"/>
                    <a:pt x="10886" y="544286"/>
                  </a:cubicBezTo>
                  <a:cubicBezTo>
                    <a:pt x="3629" y="370115"/>
                    <a:pt x="0" y="0"/>
                    <a:pt x="0" y="0"/>
                  </a:cubicBezTo>
                </a:path>
              </a:pathLst>
            </a:cu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0" y="4648200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f(E)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4321628" y="2808514"/>
              <a:ext cx="500743" cy="185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10400" y="1219200"/>
            <a:ext cx="1752600" cy="3352800"/>
            <a:chOff x="7010400" y="1219200"/>
            <a:chExt cx="1752600" cy="3352800"/>
          </a:xfrm>
        </p:grpSpPr>
        <p:sp>
          <p:nvSpPr>
            <p:cNvPr id="31" name="Rectangle 30"/>
            <p:cNvSpPr/>
            <p:nvPr/>
          </p:nvSpPr>
          <p:spPr>
            <a:xfrm>
              <a:off x="7010400" y="3528907"/>
              <a:ext cx="1752600" cy="10430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010400" y="1219200"/>
              <a:ext cx="1752600" cy="3352800"/>
              <a:chOff x="7010400" y="1219200"/>
              <a:chExt cx="1752600" cy="33528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010400" y="1219200"/>
                <a:ext cx="1752600" cy="894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"/>
              <p:cNvSpPr/>
              <p:nvPr/>
            </p:nvSpPr>
            <p:spPr>
              <a:xfrm>
                <a:off x="7010400" y="1219200"/>
                <a:ext cx="1752600" cy="335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7239000" y="1295400"/>
                <a:ext cx="1143262" cy="3099375"/>
                <a:chOff x="7239000" y="1295400"/>
                <a:chExt cx="1143262" cy="309937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239000" y="1295400"/>
                  <a:ext cx="114326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Conduction</a:t>
                  </a:r>
                </a:p>
                <a:p>
                  <a:pPr algn="ctr"/>
                  <a:r>
                    <a:rPr lang="en-US" sz="1600" dirty="0" smtClean="0"/>
                    <a:t>Band</a:t>
                  </a:r>
                  <a:endParaRPr lang="en-US" sz="16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7467600" y="2286000"/>
                  <a:ext cx="7541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Energy</a:t>
                  </a:r>
                </a:p>
                <a:p>
                  <a:pPr algn="ctr"/>
                  <a:r>
                    <a:rPr lang="en-US" sz="1600" dirty="0" smtClean="0"/>
                    <a:t>Gap</a:t>
                  </a:r>
                  <a:endParaRPr lang="en-US" sz="16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469986" y="3810000"/>
                  <a:ext cx="83369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Valence</a:t>
                  </a:r>
                </a:p>
                <a:p>
                  <a:pPr algn="ctr"/>
                  <a:r>
                    <a:rPr lang="en-US" sz="1600" dirty="0" smtClean="0"/>
                    <a:t>Band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48" name="Group 47"/>
          <p:cNvGrpSpPr/>
          <p:nvPr/>
        </p:nvGrpSpPr>
        <p:grpSpPr>
          <a:xfrm>
            <a:off x="7021286" y="1964267"/>
            <a:ext cx="1739102" cy="1724297"/>
            <a:chOff x="7010400" y="1964267"/>
            <a:chExt cx="1739102" cy="1724297"/>
          </a:xfrm>
        </p:grpSpPr>
        <p:sp>
          <p:nvSpPr>
            <p:cNvPr id="33" name="Rectangle 32"/>
            <p:cNvSpPr/>
            <p:nvPr/>
          </p:nvSpPr>
          <p:spPr>
            <a:xfrm>
              <a:off x="7021286" y="3539551"/>
              <a:ext cx="1728216" cy="14901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1964267"/>
              <a:ext cx="1728216" cy="149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70089" y="1763132"/>
            <a:ext cx="350859" cy="2047404"/>
            <a:chOff x="8370089" y="1763132"/>
            <a:chExt cx="350859" cy="2047404"/>
          </a:xfrm>
        </p:grpSpPr>
        <p:sp>
          <p:nvSpPr>
            <p:cNvPr id="2" name="TextBox 1"/>
            <p:cNvSpPr txBox="1"/>
            <p:nvPr/>
          </p:nvSpPr>
          <p:spPr>
            <a:xfrm>
              <a:off x="8370089" y="176313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82394" y="334887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58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Direct and Indirect-Gap Semiconductors</a:t>
            </a:r>
            <a:endParaRPr lang="en-US" sz="3600" dirty="0"/>
          </a:p>
        </p:txBody>
      </p:sp>
      <p:cxnSp>
        <p:nvCxnSpPr>
          <p:cNvPr id="22" name="Straight Connector 21"/>
          <p:cNvCxnSpPr/>
          <p:nvPr/>
        </p:nvCxnSpPr>
        <p:spPr>
          <a:xfrm rot="10800000" flipV="1">
            <a:off x="1219200" y="3901010"/>
            <a:ext cx="2012243" cy="555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18933" y="365665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371600" y="533400"/>
            <a:ext cx="1752600" cy="2743201"/>
            <a:chOff x="1295400" y="685800"/>
            <a:chExt cx="2247900" cy="2743201"/>
          </a:xfrm>
        </p:grpSpPr>
        <p:sp>
          <p:nvSpPr>
            <p:cNvPr id="7" name="Arc 6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38200" y="18288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71800" y="1900535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c</a:t>
            </a:r>
            <a:endParaRPr lang="en-US" sz="2400" baseline="-25000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1143000" y="3901010"/>
            <a:ext cx="2247900" cy="1600201"/>
            <a:chOff x="1295400" y="685800"/>
            <a:chExt cx="2247900" cy="2743201"/>
          </a:xfrm>
        </p:grpSpPr>
        <p:sp>
          <p:nvSpPr>
            <p:cNvPr id="11" name="Arc 10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14400" y="451061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52800" y="4415135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endParaRPr lang="en-US" sz="2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25872" y="313901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g</a:t>
            </a:r>
            <a:endParaRPr lang="en-US" sz="2400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866900" y="3580688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4876802" y="3901011"/>
            <a:ext cx="3352799" cy="554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176741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</a:t>
            </a:r>
            <a:endParaRPr lang="en-US" sz="24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294511" y="363007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i="1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4800600" y="3901011"/>
            <a:ext cx="2247900" cy="1600201"/>
            <a:chOff x="1295400" y="685800"/>
            <a:chExt cx="2247900" cy="2743201"/>
          </a:xfrm>
        </p:grpSpPr>
        <p:sp>
          <p:nvSpPr>
            <p:cNvPr id="45" name="Arc 44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572000" y="4510611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10400" y="4415135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endParaRPr lang="en-US" sz="24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134236" y="329141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g</a:t>
            </a:r>
            <a:endParaRPr lang="en-US" sz="2400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5753894" y="3580689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5400000">
            <a:off x="5890647" y="1065325"/>
            <a:ext cx="2743200" cy="1722895"/>
          </a:xfrm>
          <a:prstGeom prst="arc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19800" y="1843611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924800" y="1905000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c</a:t>
            </a:r>
            <a:endParaRPr lang="en-US" sz="2400" baseline="-25000" dirty="0"/>
          </a:p>
        </p:txBody>
      </p:sp>
      <p:sp>
        <p:nvSpPr>
          <p:cNvPr id="57" name="Freeform 56"/>
          <p:cNvSpPr/>
          <p:nvPr/>
        </p:nvSpPr>
        <p:spPr>
          <a:xfrm>
            <a:off x="5407378" y="2481434"/>
            <a:ext cx="1885244" cy="837259"/>
          </a:xfrm>
          <a:custGeom>
            <a:avLst/>
            <a:gdLst>
              <a:gd name="connsiteX0" fmla="*/ 0 w 1885244"/>
              <a:gd name="connsiteY0" fmla="*/ 0 h 837259"/>
              <a:gd name="connsiteX1" fmla="*/ 237066 w 1885244"/>
              <a:gd name="connsiteY1" fmla="*/ 293511 h 837259"/>
              <a:gd name="connsiteX2" fmla="*/ 587022 w 1885244"/>
              <a:gd name="connsiteY2" fmla="*/ 349956 h 837259"/>
              <a:gd name="connsiteX3" fmla="*/ 936978 w 1885244"/>
              <a:gd name="connsiteY3" fmla="*/ 237067 h 837259"/>
              <a:gd name="connsiteX4" fmla="*/ 1162755 w 1885244"/>
              <a:gd name="connsiteY4" fmla="*/ 293511 h 837259"/>
              <a:gd name="connsiteX5" fmla="*/ 1411111 w 1885244"/>
              <a:gd name="connsiteY5" fmla="*/ 598311 h 837259"/>
              <a:gd name="connsiteX6" fmla="*/ 1682044 w 1885244"/>
              <a:gd name="connsiteY6" fmla="*/ 801511 h 837259"/>
              <a:gd name="connsiteX7" fmla="*/ 1885244 w 1885244"/>
              <a:gd name="connsiteY7" fmla="*/ 812800 h 837259"/>
              <a:gd name="connsiteX8" fmla="*/ 1885244 w 1885244"/>
              <a:gd name="connsiteY8" fmla="*/ 812800 h 837259"/>
              <a:gd name="connsiteX9" fmla="*/ 1885244 w 1885244"/>
              <a:gd name="connsiteY9" fmla="*/ 812800 h 83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244" h="837259">
                <a:moveTo>
                  <a:pt x="0" y="0"/>
                </a:moveTo>
                <a:cubicBezTo>
                  <a:pt x="69614" y="117592"/>
                  <a:pt x="139229" y="235185"/>
                  <a:pt x="237066" y="293511"/>
                </a:cubicBezTo>
                <a:cubicBezTo>
                  <a:pt x="334903" y="351837"/>
                  <a:pt x="470370" y="359363"/>
                  <a:pt x="587022" y="349956"/>
                </a:cubicBezTo>
                <a:cubicBezTo>
                  <a:pt x="703674" y="340549"/>
                  <a:pt x="841023" y="246474"/>
                  <a:pt x="936978" y="237067"/>
                </a:cubicBezTo>
                <a:cubicBezTo>
                  <a:pt x="1032933" y="227660"/>
                  <a:pt x="1083733" y="233304"/>
                  <a:pt x="1162755" y="293511"/>
                </a:cubicBezTo>
                <a:cubicBezTo>
                  <a:pt x="1241777" y="353718"/>
                  <a:pt x="1324563" y="513644"/>
                  <a:pt x="1411111" y="598311"/>
                </a:cubicBezTo>
                <a:cubicBezTo>
                  <a:pt x="1497659" y="682978"/>
                  <a:pt x="1603022" y="765763"/>
                  <a:pt x="1682044" y="801511"/>
                </a:cubicBezTo>
                <a:cubicBezTo>
                  <a:pt x="1761066" y="837259"/>
                  <a:pt x="1885244" y="812800"/>
                  <a:pt x="1885244" y="812800"/>
                </a:cubicBezTo>
                <a:lnTo>
                  <a:pt x="1885244" y="812800"/>
                </a:lnTo>
                <a:lnTo>
                  <a:pt x="1885244" y="812800"/>
                </a:lnTo>
              </a:path>
            </a:pathLst>
          </a:cu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219200" y="4891611"/>
            <a:ext cx="2499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 (e.g. </a:t>
            </a:r>
            <a:r>
              <a:rPr lang="en-US" sz="2400" dirty="0" err="1" smtClean="0"/>
              <a:t>GaAs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953000" y="4948535"/>
            <a:ext cx="2346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INDIRECT (e.g. Si)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3600" y="184361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</a:t>
            </a:r>
            <a:endParaRPr lang="en-US" sz="2400" i="1" dirty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4712203" y="3467297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054603" y="3467296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920" y="1597389"/>
            <a:ext cx="1578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/>
              <a:t>Conduction</a:t>
            </a:r>
          </a:p>
          <a:p>
            <a:pPr marL="342900" indent="-342900" algn="ctr"/>
            <a:r>
              <a:rPr lang="en-US" sz="2000" b="1" dirty="0" smtClean="0"/>
              <a:t>Band</a:t>
            </a:r>
            <a:endParaRPr lang="en-US" sz="20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-177654" y="3993224"/>
            <a:ext cx="1578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/>
              <a:t>Valence</a:t>
            </a:r>
          </a:p>
          <a:p>
            <a:pPr marL="342900" indent="-342900" algn="ctr"/>
            <a:r>
              <a:rPr lang="en-US" sz="2000" b="1" dirty="0" smtClean="0"/>
              <a:t>Band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54" grpId="0"/>
      <p:bldP spid="55" grpId="0"/>
      <p:bldP spid="53" grpId="0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Energies of Electrons in Bands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3695700" y="990600"/>
            <a:ext cx="1752600" cy="2743201"/>
            <a:chOff x="1295400" y="685800"/>
            <a:chExt cx="2247900" cy="2743201"/>
          </a:xfrm>
        </p:grpSpPr>
        <p:sp>
          <p:nvSpPr>
            <p:cNvPr id="7" name="Arc 6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 rot="10800000">
            <a:off x="3467100" y="4343400"/>
            <a:ext cx="2247900" cy="1600201"/>
            <a:chOff x="1295400" y="685800"/>
            <a:chExt cx="2247900" cy="2743201"/>
          </a:xfrm>
        </p:grpSpPr>
        <p:sp>
          <p:nvSpPr>
            <p:cNvPr id="11" name="Arc 10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14700" y="22860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38500" y="4953000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378703" y="3909686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3543300" y="4343400"/>
            <a:ext cx="2012243" cy="555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7700" y="22860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3033" y="409904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k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72100" y="2514600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c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76900" y="4724400"/>
            <a:ext cx="41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v</a:t>
            </a:r>
            <a:endParaRPr lang="en-US" sz="24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9972" y="373380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g</a:t>
            </a:r>
            <a:endParaRPr lang="en-US" sz="2400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4191000" y="4023078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4343400"/>
            <a:ext cx="27245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b="1" smtClean="0"/>
              <a:t>Valence Band</a:t>
            </a:r>
          </a:p>
          <a:p>
            <a:pPr marL="342900" indent="-342900"/>
            <a:r>
              <a:rPr lang="en-US" sz="2000" i="1" smtClean="0"/>
              <a:t>Negative </a:t>
            </a:r>
            <a:r>
              <a:rPr lang="en-US" sz="2000" smtClean="0"/>
              <a:t>effective mass,</a:t>
            </a:r>
          </a:p>
          <a:p>
            <a:pPr marL="342900" indent="-342900"/>
            <a:r>
              <a:rPr lang="en-US" sz="2000" i="1" smtClean="0"/>
              <a:t>positive</a:t>
            </a:r>
            <a:r>
              <a:rPr lang="en-US" sz="2000" smtClean="0"/>
              <a:t> charge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574" y="2209800"/>
            <a:ext cx="25928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b="1" dirty="0" smtClean="0"/>
              <a:t>Conduction Band</a:t>
            </a:r>
          </a:p>
          <a:p>
            <a:pPr marL="342900" indent="-342900"/>
            <a:r>
              <a:rPr lang="en-US" sz="2000" i="1" dirty="0" smtClean="0"/>
              <a:t>Positive</a:t>
            </a:r>
            <a:r>
              <a:rPr lang="en-US" sz="2000" dirty="0" smtClean="0"/>
              <a:t> effective mass,</a:t>
            </a:r>
          </a:p>
          <a:p>
            <a:pPr marL="342900" indent="-342900"/>
            <a:r>
              <a:rPr lang="en-US" sz="2000" i="1" dirty="0" smtClean="0"/>
              <a:t>negative</a:t>
            </a:r>
            <a:r>
              <a:rPr lang="en-US" sz="2000" dirty="0" smtClean="0"/>
              <a:t> 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715000" y="2286000"/>
                <a:ext cx="3053443" cy="89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86000"/>
                <a:ext cx="3053443" cy="89402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05097" y="4548964"/>
                <a:ext cx="3053443" cy="93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097" y="4548964"/>
                <a:ext cx="3053443" cy="9374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Occupied States at Finite Temperature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92" y="1752600"/>
            <a:ext cx="8932216" cy="305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5017" y="1981200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Density of States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90235" y="1981200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Occupation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5242278" y="34671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50536" y="1963159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Product</a:t>
            </a:r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819400" y="4495801"/>
          <a:ext cx="685800" cy="44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393480" imgH="253800" progId="Equation.DSMT4">
                  <p:embed/>
                </p:oleObj>
              </mc:Choice>
              <mc:Fallback>
                <p:oleObj name="Equation" r:id="rId4" imgW="3934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1"/>
                        <a:ext cx="685800" cy="442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33428"/>
              </p:ext>
            </p:extLst>
          </p:nvPr>
        </p:nvGraphicFramePr>
        <p:xfrm>
          <a:off x="7058025" y="4648192"/>
          <a:ext cx="16224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4648192"/>
                        <a:ext cx="16224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021735" y="4638408"/>
            <a:ext cx="3793653" cy="1990992"/>
            <a:chOff x="5021735" y="4638408"/>
            <a:chExt cx="3793653" cy="1990992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767171"/>
                </p:ext>
              </p:extLst>
            </p:nvPr>
          </p:nvGraphicFramePr>
          <p:xfrm>
            <a:off x="5021735" y="4638408"/>
            <a:ext cx="1108075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8" imgW="520560" imgH="253800" progId="Equation.DSMT4">
                    <p:embed/>
                  </p:oleObj>
                </mc:Choice>
                <mc:Fallback>
                  <p:oleObj name="Equation" r:id="rId8" imgW="520560" imgH="253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735" y="4638408"/>
                          <a:ext cx="1108075" cy="541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141228"/>
                </p:ext>
              </p:extLst>
            </p:nvPr>
          </p:nvGraphicFramePr>
          <p:xfrm>
            <a:off x="6248400" y="5791200"/>
            <a:ext cx="2566988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Equation" r:id="rId10" imgW="1244520" imgH="406080" progId="Equation.DSMT4">
                    <p:embed/>
                  </p:oleObj>
                </mc:Choice>
                <mc:Fallback>
                  <p:oleObj name="Equation" r:id="rId10" imgW="1244520" imgH="406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5791200"/>
                          <a:ext cx="2566988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>
              <a:off x="5867400" y="54864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5198" y="956623"/>
            <a:ext cx="4129088" cy="1008248"/>
            <a:chOff x="762000" y="838200"/>
            <a:chExt cx="4129088" cy="1008248"/>
          </a:xfrm>
        </p:grpSpPr>
        <p:graphicFrame>
          <p:nvGraphicFramePr>
            <p:cNvPr id="10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57618"/>
                </p:ext>
              </p:extLst>
            </p:nvPr>
          </p:nvGraphicFramePr>
          <p:xfrm>
            <a:off x="762000" y="838200"/>
            <a:ext cx="4129088" cy="1008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12" imgW="2082600" imgH="507960" progId="Equation.DSMT4">
                    <p:embed/>
                  </p:oleObj>
                </mc:Choice>
                <mc:Fallback>
                  <p:oleObj name="Equation" r:id="rId12" imgW="2082600" imgH="50796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838200"/>
                          <a:ext cx="4129088" cy="1008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V="1">
              <a:off x="2111829" y="1491342"/>
              <a:ext cx="14151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6033" y="5334000"/>
            <a:ext cx="3989387" cy="1034024"/>
            <a:chOff x="582613" y="5334000"/>
            <a:chExt cx="3989387" cy="1034024"/>
          </a:xfrm>
        </p:grpSpPr>
        <p:graphicFrame>
          <p:nvGraphicFramePr>
            <p:cNvPr id="10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887960"/>
                </p:ext>
              </p:extLst>
            </p:nvPr>
          </p:nvGraphicFramePr>
          <p:xfrm>
            <a:off x="582613" y="5334000"/>
            <a:ext cx="3989387" cy="1034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14" imgW="2108160" imgH="545760" progId="Equation.DSMT4">
                    <p:embed/>
                  </p:oleObj>
                </mc:Choice>
                <mc:Fallback>
                  <p:oleObj name="Equation" r:id="rId14" imgW="2108160" imgH="54576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3" y="5334000"/>
                          <a:ext cx="3989387" cy="1034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flipV="1">
              <a:off x="1932215" y="5987142"/>
              <a:ext cx="141514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659088" y="1964871"/>
            <a:ext cx="2100943" cy="278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60031" y="1981200"/>
            <a:ext cx="2100943" cy="3592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92087" y="2073722"/>
            <a:ext cx="2667002" cy="278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Intrinsic Carrier Concentration vs. 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087"/>
          <a:stretch>
            <a:fillRect/>
          </a:stretch>
        </p:blipFill>
        <p:spPr bwMode="auto">
          <a:xfrm>
            <a:off x="1905000" y="838200"/>
            <a:ext cx="4438650" cy="585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Regimes of Conduction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56" y="1371600"/>
            <a:ext cx="8961087" cy="512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Classes of Band-Structures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070118" y="-816082"/>
            <a:ext cx="2838450" cy="809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37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Direct and Indirect-Gap Semiconductors</a:t>
            </a:r>
            <a:endParaRPr lang="en-US" sz="3600" dirty="0"/>
          </a:p>
        </p:txBody>
      </p:sp>
      <p:cxnSp>
        <p:nvCxnSpPr>
          <p:cNvPr id="22" name="Straight Connector 21"/>
          <p:cNvCxnSpPr/>
          <p:nvPr/>
        </p:nvCxnSpPr>
        <p:spPr>
          <a:xfrm rot="10800000" flipV="1">
            <a:off x="1219200" y="3352799"/>
            <a:ext cx="2012243" cy="555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8200" y="-14811"/>
            <a:ext cx="2743200" cy="2743201"/>
            <a:chOff x="838200" y="533400"/>
            <a:chExt cx="2743200" cy="2743201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533400"/>
              <a:ext cx="1752600" cy="2743201"/>
              <a:chOff x="1295400" y="685800"/>
              <a:chExt cx="2247900" cy="2743201"/>
            </a:xfrm>
          </p:grpSpPr>
          <p:sp>
            <p:nvSpPr>
              <p:cNvPr id="7" name="Arc 6"/>
              <p:cNvSpPr/>
              <p:nvPr/>
            </p:nvSpPr>
            <p:spPr>
              <a:xfrm rot="5400000">
                <a:off x="1028700" y="952500"/>
                <a:ext cx="2743200" cy="22098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16200000" flipH="1">
                <a:off x="1066800" y="952501"/>
                <a:ext cx="2743200" cy="22098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38200" y="1828800"/>
              <a:ext cx="2743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0" y="3352799"/>
            <a:ext cx="2743200" cy="1600201"/>
            <a:chOff x="914400" y="3901010"/>
            <a:chExt cx="2743200" cy="1600201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1143000" y="3901010"/>
              <a:ext cx="2247900" cy="1600201"/>
              <a:chOff x="1295400" y="685800"/>
              <a:chExt cx="2247900" cy="2743201"/>
            </a:xfrm>
          </p:grpSpPr>
          <p:sp>
            <p:nvSpPr>
              <p:cNvPr id="11" name="Arc 10"/>
              <p:cNvSpPr/>
              <p:nvPr/>
            </p:nvSpPr>
            <p:spPr>
              <a:xfrm rot="5400000">
                <a:off x="1028700" y="952500"/>
                <a:ext cx="2743200" cy="22098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/>
              <p:cNvSpPr/>
              <p:nvPr/>
            </p:nvSpPr>
            <p:spPr>
              <a:xfrm rot="16200000" flipH="1">
                <a:off x="1066800" y="952501"/>
                <a:ext cx="2743200" cy="22098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914400" y="4510610"/>
              <a:ext cx="27432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/>
          <p:cNvSpPr/>
          <p:nvPr/>
        </p:nvSpPr>
        <p:spPr>
          <a:xfrm rot="5400000">
            <a:off x="5890647" y="517113"/>
            <a:ext cx="2743200" cy="172289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4800600" y="3352799"/>
            <a:ext cx="2247900" cy="1600201"/>
            <a:chOff x="1295400" y="685800"/>
            <a:chExt cx="2247900" cy="2743201"/>
          </a:xfrm>
        </p:grpSpPr>
        <p:sp>
          <p:nvSpPr>
            <p:cNvPr id="45" name="Arc 44"/>
            <p:cNvSpPr/>
            <p:nvPr/>
          </p:nvSpPr>
          <p:spPr>
            <a:xfrm rot="5400000">
              <a:off x="1028700" y="952500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6200000" flipH="1">
              <a:off x="1066800" y="952501"/>
              <a:ext cx="2743200" cy="22098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19800" y="1295399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72000" y="3962399"/>
            <a:ext cx="2743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4712203" y="2919085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4876802" y="3352799"/>
            <a:ext cx="3352799" cy="554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>
            <a:off x="5407378" y="1933222"/>
            <a:ext cx="1885244" cy="837259"/>
          </a:xfrm>
          <a:custGeom>
            <a:avLst/>
            <a:gdLst>
              <a:gd name="connsiteX0" fmla="*/ 0 w 1885244"/>
              <a:gd name="connsiteY0" fmla="*/ 0 h 837259"/>
              <a:gd name="connsiteX1" fmla="*/ 237066 w 1885244"/>
              <a:gd name="connsiteY1" fmla="*/ 293511 h 837259"/>
              <a:gd name="connsiteX2" fmla="*/ 587022 w 1885244"/>
              <a:gd name="connsiteY2" fmla="*/ 349956 h 837259"/>
              <a:gd name="connsiteX3" fmla="*/ 936978 w 1885244"/>
              <a:gd name="connsiteY3" fmla="*/ 237067 h 837259"/>
              <a:gd name="connsiteX4" fmla="*/ 1162755 w 1885244"/>
              <a:gd name="connsiteY4" fmla="*/ 293511 h 837259"/>
              <a:gd name="connsiteX5" fmla="*/ 1411111 w 1885244"/>
              <a:gd name="connsiteY5" fmla="*/ 598311 h 837259"/>
              <a:gd name="connsiteX6" fmla="*/ 1682044 w 1885244"/>
              <a:gd name="connsiteY6" fmla="*/ 801511 h 837259"/>
              <a:gd name="connsiteX7" fmla="*/ 1885244 w 1885244"/>
              <a:gd name="connsiteY7" fmla="*/ 812800 h 837259"/>
              <a:gd name="connsiteX8" fmla="*/ 1885244 w 1885244"/>
              <a:gd name="connsiteY8" fmla="*/ 812800 h 837259"/>
              <a:gd name="connsiteX9" fmla="*/ 1885244 w 1885244"/>
              <a:gd name="connsiteY9" fmla="*/ 812800 h 83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244" h="837259">
                <a:moveTo>
                  <a:pt x="0" y="0"/>
                </a:moveTo>
                <a:cubicBezTo>
                  <a:pt x="69614" y="117592"/>
                  <a:pt x="139229" y="235185"/>
                  <a:pt x="237066" y="293511"/>
                </a:cubicBezTo>
                <a:cubicBezTo>
                  <a:pt x="334903" y="351837"/>
                  <a:pt x="470370" y="359363"/>
                  <a:pt x="587022" y="349956"/>
                </a:cubicBezTo>
                <a:cubicBezTo>
                  <a:pt x="703674" y="340549"/>
                  <a:pt x="841023" y="246474"/>
                  <a:pt x="936978" y="237067"/>
                </a:cubicBezTo>
                <a:cubicBezTo>
                  <a:pt x="1032933" y="227660"/>
                  <a:pt x="1083733" y="233304"/>
                  <a:pt x="1162755" y="293511"/>
                </a:cubicBezTo>
                <a:cubicBezTo>
                  <a:pt x="1241777" y="353718"/>
                  <a:pt x="1324563" y="513644"/>
                  <a:pt x="1411111" y="598311"/>
                </a:cubicBezTo>
                <a:cubicBezTo>
                  <a:pt x="1497659" y="682978"/>
                  <a:pt x="1603022" y="765763"/>
                  <a:pt x="1682044" y="801511"/>
                </a:cubicBezTo>
                <a:cubicBezTo>
                  <a:pt x="1761066" y="837259"/>
                  <a:pt x="1885244" y="812800"/>
                  <a:pt x="1885244" y="812800"/>
                </a:cubicBezTo>
                <a:lnTo>
                  <a:pt x="1885244" y="812800"/>
                </a:lnTo>
                <a:lnTo>
                  <a:pt x="1885244" y="812800"/>
                </a:ln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054603" y="2919085"/>
            <a:ext cx="2401617" cy="911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194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Classes of Band-Structures</vt:lpstr>
      <vt:lpstr>PowerPoint Presentation</vt:lpstr>
      <vt:lpstr>Direct and Indirect-Gap Semiconductors</vt:lpstr>
      <vt:lpstr>Energies of Electrons in Bands</vt:lpstr>
      <vt:lpstr>Occupied States at Finite Temperature</vt:lpstr>
      <vt:lpstr>Intrinsic Carrier Concentration vs. T</vt:lpstr>
      <vt:lpstr>Regimes of Conduction</vt:lpstr>
      <vt:lpstr>Classes of Band-Structures</vt:lpstr>
      <vt:lpstr>Direct and Indirect-Gap Semiconductors</vt:lpstr>
      <vt:lpstr>Energies of Electrons in Bands</vt:lpstr>
      <vt:lpstr>Occupied States at Finite Temperature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of Bands</dc:title>
  <dc:creator>Lincoln J Lauhon</dc:creator>
  <cp:lastModifiedBy>Lincoln</cp:lastModifiedBy>
  <cp:revision>20</cp:revision>
  <dcterms:created xsi:type="dcterms:W3CDTF">2009-03-04T18:04:52Z</dcterms:created>
  <dcterms:modified xsi:type="dcterms:W3CDTF">2012-02-27T15:33:09Z</dcterms:modified>
</cp:coreProperties>
</file>