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71" r:id="rId6"/>
    <p:sldId id="274" r:id="rId7"/>
    <p:sldId id="275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61" r:id="rId18"/>
    <p:sldId id="270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960" y="-163"/>
      </p:cViewPr>
      <p:guideLst>
        <p:guide orient="horz" pos="2160"/>
        <p:guide pos="57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7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BA338-92AC-4A0B-B34C-60DA3E727D71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BAD8E-30FA-4059-B747-F35140B97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8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BAD8E-30FA-4059-B747-F35140B97C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81AE-8B11-469F-8EF0-A2D5AECFE1D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307-150E-4FB4-B898-31BAA788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5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81AE-8B11-469F-8EF0-A2D5AECFE1D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307-150E-4FB4-B898-31BAA788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81AE-8B11-469F-8EF0-A2D5AECFE1D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307-150E-4FB4-B898-31BAA788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81AE-8B11-469F-8EF0-A2D5AECFE1D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307-150E-4FB4-B898-31BAA788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5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81AE-8B11-469F-8EF0-A2D5AECFE1D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307-150E-4FB4-B898-31BAA788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81AE-8B11-469F-8EF0-A2D5AECFE1D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307-150E-4FB4-B898-31BAA788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4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81AE-8B11-469F-8EF0-A2D5AECFE1D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307-150E-4FB4-B898-31BAA788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81AE-8B11-469F-8EF0-A2D5AECFE1D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307-150E-4FB4-B898-31BAA788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81AE-8B11-469F-8EF0-A2D5AECFE1D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307-150E-4FB4-B898-31BAA788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81AE-8B11-469F-8EF0-A2D5AECFE1D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307-150E-4FB4-B898-31BAA788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81AE-8B11-469F-8EF0-A2D5AECFE1D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307-150E-4FB4-B898-31BAA788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581AE-8B11-469F-8EF0-A2D5AECFE1DD}" type="datetimeFigureOut">
              <a:rPr lang="en-US" smtClean="0"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3A307-150E-4FB4-B898-31BAA788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9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Lecture #8: Quantum Statistical Mechanics (following Griffith’s 5.4)</a:t>
            </a:r>
            <a:endParaRPr 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At  </a:t>
            </a:r>
            <a:r>
              <a:rPr lang="en-US" i="1" dirty="0" smtClean="0"/>
              <a:t>T </a:t>
            </a:r>
            <a:r>
              <a:rPr lang="en-US" dirty="0" smtClean="0"/>
              <a:t>= 0,  </a:t>
            </a:r>
            <a:r>
              <a:rPr lang="en-US" dirty="0"/>
              <a:t>a physical system occupies its lowest energy configuration.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At  </a:t>
            </a:r>
            <a:r>
              <a:rPr lang="en-US" i="1" dirty="0" smtClean="0"/>
              <a:t>T </a:t>
            </a:r>
            <a:r>
              <a:rPr lang="en-US" dirty="0" smtClean="0"/>
              <a:t>&gt; 0, </a:t>
            </a:r>
            <a:r>
              <a:rPr lang="en-US" dirty="0"/>
              <a:t>random thermal energy leads to population of excited states.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If we have a large number, </a:t>
            </a:r>
            <a:r>
              <a:rPr lang="en-US" i="1" dirty="0"/>
              <a:t>N</a:t>
            </a:r>
            <a:r>
              <a:rPr lang="en-US" dirty="0"/>
              <a:t>, of particles in thermal equilibrium at temperature, </a:t>
            </a:r>
            <a:r>
              <a:rPr lang="en-US" i="1" dirty="0"/>
              <a:t>T</a:t>
            </a:r>
            <a:r>
              <a:rPr lang="en-US" dirty="0"/>
              <a:t>, what is the probability that a given particle will have a specific energy, </a:t>
            </a:r>
            <a:r>
              <a:rPr lang="en-US" i="1" dirty="0" smtClean="0"/>
              <a:t>E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u="sng" dirty="0"/>
              <a:t>Note</a:t>
            </a:r>
            <a:r>
              <a:rPr lang="en-US" dirty="0"/>
              <a:t>:   This probability has nothing to do with quantum indeterminacy…. The same question arises in classical statistical mechanics.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We must be </a:t>
            </a:r>
            <a:r>
              <a:rPr lang="en-US" dirty="0" smtClean="0"/>
              <a:t>satisfied with </a:t>
            </a:r>
            <a:r>
              <a:rPr lang="en-US" dirty="0"/>
              <a:t>a probabilistic answer because we cannot keep track of each particle individually (</a:t>
            </a:r>
            <a:r>
              <a:rPr lang="en-US" dirty="0" smtClean="0"/>
              <a:t>since </a:t>
            </a:r>
            <a:r>
              <a:rPr lang="en-US" dirty="0"/>
              <a:t>there are </a:t>
            </a:r>
            <a:r>
              <a:rPr lang="en-US" dirty="0" smtClean="0"/>
              <a:t>~10</a:t>
            </a:r>
            <a:r>
              <a:rPr lang="en-US" baseline="30000" dirty="0" smtClean="0"/>
              <a:t>23</a:t>
            </a:r>
            <a:r>
              <a:rPr lang="en-US" dirty="0" smtClean="0"/>
              <a:t> in </a:t>
            </a:r>
            <a:r>
              <a:rPr lang="en-US" dirty="0"/>
              <a:t>a solid), whether or not the underlying mechanics is deterministic.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030B-616F-468F-8319-466D1CF5C69C}" type="slidenum">
              <a:rPr lang="en-US" smtClean="0"/>
              <a:pPr/>
              <a:t>1</a:t>
            </a:fld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Counting configurations of particles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030B-616F-468F-8319-466D1CF5C69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19050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an arbitrary potential for which the one particle energies are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…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degeneracies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,…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we put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particles into this potential, how many different ways can a particular configuration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…)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achieved?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answer,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…),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depends on whether the particles are distinguishable, identical fermions, or identical bosons.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20762"/>
          </a:xfrm>
        </p:spPr>
        <p:txBody>
          <a:bodyPr/>
          <a:lstStyle/>
          <a:p>
            <a:r>
              <a:rPr lang="en-US" i="1" dirty="0" smtClean="0"/>
              <a:t>Q</a:t>
            </a:r>
            <a:r>
              <a:rPr lang="en-US" dirty="0" smtClean="0"/>
              <a:t> for Distinguishable Particles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030B-616F-468F-8319-466D1CF5C69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5486400" y="1143001"/>
          <a:ext cx="2286000" cy="827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3" imgW="1333440" imgH="482400" progId="Equation.DSMT4">
                  <p:embed/>
                </p:oleObj>
              </mc:Choice>
              <mc:Fallback>
                <p:oleObj name="Equation" r:id="rId3" imgW="133344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143001"/>
                        <a:ext cx="2286000" cy="827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11430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many ways can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out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particles be selected to be in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324600" y="2209800"/>
          <a:ext cx="156312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5" imgW="876240" imgH="469800" progId="Equation.DSMT4">
                  <p:embed/>
                </p:oleObj>
              </mc:Choice>
              <mc:Fallback>
                <p:oleObj name="Equation" r:id="rId5" imgW="87624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209800"/>
                        <a:ext cx="1563129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209800"/>
            <a:ext cx="5462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particle can occupy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equivalent states, so the total number of configurations is given by: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327737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ea typeface="Times New Roman"/>
              </a:rPr>
              <a:t>For the second energy, we have only (</a:t>
            </a:r>
            <a:r>
              <a:rPr lang="en-US" sz="2000" i="1" dirty="0" smtClean="0">
                <a:latin typeface="Times New Roman"/>
                <a:ea typeface="Times New Roman"/>
              </a:rPr>
              <a:t>N</a:t>
            </a:r>
            <a:r>
              <a:rPr lang="en-US" sz="2000" dirty="0" smtClean="0">
                <a:latin typeface="Times New Roman"/>
                <a:ea typeface="Times New Roman"/>
              </a:rPr>
              <a:t>-</a:t>
            </a:r>
            <a:r>
              <a:rPr lang="en-US" sz="2000" i="1" dirty="0" smtClean="0">
                <a:latin typeface="Times New Roman"/>
                <a:ea typeface="Times New Roman"/>
              </a:rPr>
              <a:t>N</a:t>
            </a:r>
            <a:r>
              <a:rPr lang="en-US" sz="2000" baseline="-25000" dirty="0" smtClean="0">
                <a:latin typeface="Times New Roman"/>
                <a:ea typeface="Times New Roman"/>
              </a:rPr>
              <a:t>1</a:t>
            </a:r>
            <a:r>
              <a:rPr lang="en-US" sz="2000" dirty="0" smtClean="0">
                <a:latin typeface="Times New Roman"/>
                <a:ea typeface="Times New Roman"/>
              </a:rPr>
              <a:t>) particles left to work with, so:  </a:t>
            </a:r>
          </a:p>
          <a:p>
            <a:endParaRPr lang="en-US" sz="2000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6096000" y="3328481"/>
          <a:ext cx="2133600" cy="86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7" imgW="1193760" imgH="482400" progId="Equation.DSMT4">
                  <p:embed/>
                </p:oleObj>
              </mc:Choice>
              <mc:Fallback>
                <p:oleObj name="Equation" r:id="rId7" imgW="119376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328481"/>
                        <a:ext cx="2133600" cy="862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533400" y="4368800"/>
          <a:ext cx="832050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9" imgW="4940280" imgH="482400" progId="Equation.DSMT4">
                  <p:embed/>
                </p:oleObj>
              </mc:Choice>
              <mc:Fallback>
                <p:oleObj name="Equation" r:id="rId9" imgW="494028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68800"/>
                        <a:ext cx="832050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362200" y="5562600"/>
          <a:ext cx="3733800" cy="83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11" imgW="2044440" imgH="457200" progId="Equation.DSMT4">
                  <p:embed/>
                </p:oleObj>
              </mc:Choice>
              <mc:Fallback>
                <p:oleObj name="Equation" r:id="rId11" imgW="204444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62600"/>
                        <a:ext cx="3733800" cy="83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Q for Identical Fermions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030B-616F-468F-8319-466D1CF5C69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030575"/>
            <a:ext cx="8382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(1)  </a:t>
            </a:r>
            <a:r>
              <a:rPr lang="en-US" sz="2400" dirty="0" smtClean="0"/>
              <a:t>Identical → doesn’t </a:t>
            </a:r>
            <a:r>
              <a:rPr lang="en-US" sz="2400" dirty="0"/>
              <a:t>matter which particle is in which state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(2)  </a:t>
            </a:r>
            <a:r>
              <a:rPr lang="en-US" sz="2400" dirty="0" err="1" smtClean="0"/>
              <a:t>Antisymmetrization</a:t>
            </a:r>
            <a:r>
              <a:rPr lang="en-US" sz="2400" dirty="0" smtClean="0"/>
              <a:t> → there </a:t>
            </a:r>
            <a:r>
              <a:rPr lang="en-US" sz="2400" dirty="0"/>
              <a:t>is only one </a:t>
            </a:r>
            <a:r>
              <a:rPr lang="en-US" sz="2400" i="1" dirty="0"/>
              <a:t>N</a:t>
            </a:r>
            <a:r>
              <a:rPr lang="en-US" sz="2400" dirty="0"/>
              <a:t>-particle state in which a set of one-particle states is occupied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(3)  Pauli </a:t>
            </a:r>
            <a:r>
              <a:rPr lang="en-US" sz="2400" dirty="0" smtClean="0"/>
              <a:t>Exclusion → only </a:t>
            </a:r>
            <a:r>
              <a:rPr lang="en-US" sz="2400" dirty="0"/>
              <a:t>one particle can occupy any given state</a:t>
            </a:r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2004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ea typeface="Times New Roman"/>
              </a:rPr>
              <a:t> There are              ways to choose the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/>
                <a:ea typeface="Times New Roman"/>
              </a:rPr>
              <a:t>occupied states for energy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/>
                <a:ea typeface="Times New Roman"/>
              </a:rPr>
              <a:t> .</a:t>
            </a:r>
            <a:endParaRPr lang="en-US" sz="2000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905000" y="4419600"/>
          <a:ext cx="44065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3" imgW="2336760" imgH="444240" progId="Equation.DSMT4">
                  <p:embed/>
                </p:oleObj>
              </mc:Choice>
              <mc:Fallback>
                <p:oleObj name="Equation" r:id="rId3" imgW="233676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44065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828800" y="2946400"/>
          <a:ext cx="762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5" imgW="380880" imgH="482400" progId="Equation.DSMT4">
                  <p:embed/>
                </p:oleObj>
              </mc:Choice>
              <mc:Fallback>
                <p:oleObj name="Equation" r:id="rId5" imgW="38088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46400"/>
                        <a:ext cx="762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Q for Identical Bosons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030B-616F-468F-8319-466D1CF5C69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030575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analysis is the same </a:t>
            </a:r>
            <a:r>
              <a:rPr lang="en-US" sz="2400" dirty="0"/>
              <a:t>as </a:t>
            </a:r>
            <a:r>
              <a:rPr lang="en-US" sz="2400" dirty="0" smtClean="0"/>
              <a:t>for Fermions </a:t>
            </a:r>
            <a:r>
              <a:rPr lang="en-US" sz="2400" dirty="0"/>
              <a:t>except that there is no restriction on the number of particles that can share the same one particle state.</a:t>
            </a:r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721114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ea typeface="Times New Roman"/>
              </a:rPr>
              <a:t> How many ways can you put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/>
                <a:ea typeface="Times New Roman"/>
              </a:rPr>
              <a:t>identical balls into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/>
                <a:ea typeface="Times New Roman"/>
              </a:rPr>
              <a:t> baskets?</a:t>
            </a:r>
            <a:endParaRPr lang="en-US" sz="2000" dirty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5763125" y="2667000"/>
          <a:ext cx="158816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838080" imgH="482400" progId="Equation.DSMT4">
                  <p:embed/>
                </p:oleObj>
              </mc:Choice>
              <mc:Fallback>
                <p:oleObj name="Equation" r:id="rId3" imgW="83808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3125" y="2667000"/>
                        <a:ext cx="1588169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699054" y="4191000"/>
          <a:ext cx="574589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5" imgW="2361960" imgH="469800" progId="Equation.DSMT4">
                  <p:embed/>
                </p:oleObj>
              </mc:Choice>
              <mc:Fallback>
                <p:oleObj name="Equation" r:id="rId5" imgW="236196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054" y="4191000"/>
                        <a:ext cx="574589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dirty="0" smtClean="0"/>
              <a:t>Solving for most probable </a:t>
            </a:r>
            <a:r>
              <a:rPr lang="en-US" i="1" dirty="0" smtClean="0"/>
              <a:t>Q</a:t>
            </a:r>
            <a:endParaRPr lang="en-US" i="1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030B-616F-468F-8319-466D1CF5C69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9906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ea typeface="Times New Roman"/>
              </a:rPr>
              <a:t>We want to maximize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…),</a:t>
            </a:r>
            <a:r>
              <a:rPr lang="en-US" sz="2000" dirty="0" smtClean="0">
                <a:latin typeface="Times New Roman"/>
                <a:ea typeface="Times New Roman"/>
              </a:rPr>
              <a:t> subject to the following physical constraints:</a:t>
            </a:r>
            <a:endParaRPr lang="en-US" sz="2000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600200" y="1905000"/>
          <a:ext cx="1219200" cy="767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3" imgW="685800" imgH="431640" progId="Equation.DSMT4">
                  <p:embed/>
                </p:oleObj>
              </mc:Choice>
              <mc:Fallback>
                <p:oleObj name="Equation" r:id="rId3" imgW="6858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1219200" cy="767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029199" y="1828800"/>
          <a:ext cx="160244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5" imgW="825480" imgH="431640" progId="Equation.DSMT4">
                  <p:embed/>
                </p:oleObj>
              </mc:Choice>
              <mc:Fallback>
                <p:oleObj name="Equation" r:id="rId5" imgW="82548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199" y="1828800"/>
                        <a:ext cx="160244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547813" y="3581400"/>
          <a:ext cx="55895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7" imgW="2806560" imgH="457200" progId="Equation.DSMT4">
                  <p:embed/>
                </p:oleObj>
              </mc:Choice>
              <mc:Fallback>
                <p:oleObj name="Equation" r:id="rId7" imgW="280656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81400"/>
                        <a:ext cx="558958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3028890"/>
            <a:ext cx="5875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LaGrange Multipliers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 a convenient approach: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4038600" y="5562600"/>
          <a:ext cx="3476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9" imgW="1790640" imgH="431640" progId="Equation.DSMT4">
                  <p:embed/>
                </p:oleObj>
              </mc:Choice>
              <mc:Fallback>
                <p:oleObj name="Equation" r:id="rId9" imgW="179064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62600"/>
                        <a:ext cx="34766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0600" y="5791200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maximized when: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0400" y="4800600"/>
            <a:ext cx="213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LaGrange Multipliers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3009900" y="44577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4838700" y="44577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Most probable </a:t>
            </a:r>
            <a:r>
              <a:rPr lang="en-US" i="1" dirty="0" smtClean="0"/>
              <a:t>Q</a:t>
            </a:r>
            <a:r>
              <a:rPr lang="en-US" dirty="0" smtClean="0"/>
              <a:t> for different particles</a:t>
            </a:r>
            <a:endParaRPr lang="en-US" i="1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030B-616F-468F-8319-466D1CF5C69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143125" y="1066800"/>
          <a:ext cx="6667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4444920" imgH="457200" progId="Equation.DSMT4">
                  <p:embed/>
                </p:oleObj>
              </mc:Choice>
              <mc:Fallback>
                <p:oleObj name="Equation" r:id="rId3" imgW="444492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066800"/>
                        <a:ext cx="6667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048000" y="1905000"/>
          <a:ext cx="3048000" cy="70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5" imgW="1854000" imgH="431640" progId="Equation.DSMT4">
                  <p:embed/>
                </p:oleObj>
              </mc:Choice>
              <mc:Fallback>
                <p:oleObj name="Equation" r:id="rId5" imgW="185400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05000"/>
                        <a:ext cx="3048000" cy="709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504950" y="3086100"/>
          <a:ext cx="7372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7" imgW="4914720" imgH="457200" progId="Equation.DSMT4">
                  <p:embed/>
                </p:oleObj>
              </mc:Choice>
              <mc:Fallback>
                <p:oleObj name="Equation" r:id="rId7" imgW="491472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086100"/>
                        <a:ext cx="73723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048000" y="3962400"/>
          <a:ext cx="309086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9" imgW="1879560" imgH="431640" progId="Equation.DSMT4">
                  <p:embed/>
                </p:oleObj>
              </mc:Choice>
              <mc:Fallback>
                <p:oleObj name="Equation" r:id="rId9" imgW="187956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62400"/>
                        <a:ext cx="3090862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048000" y="5791200"/>
          <a:ext cx="309086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11" imgW="1879560" imgH="431640" progId="Equation.DSMT4">
                  <p:embed/>
                </p:oleObj>
              </mc:Choice>
              <mc:Fallback>
                <p:oleObj name="Equation" r:id="rId11" imgW="187956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91200"/>
                        <a:ext cx="3090862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126" y="1143000"/>
            <a:ext cx="1832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Distinguishable </a:t>
            </a:r>
          </a:p>
          <a:p>
            <a:pPr algn="ctr"/>
            <a:r>
              <a:rPr lang="en-US" sz="2000" dirty="0" smtClean="0"/>
              <a:t>Particles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3097" y="3228945"/>
            <a:ext cx="1152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Fermions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105400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Bosons</a:t>
            </a:r>
            <a:endParaRPr lang="en-US" sz="2000" dirty="0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717675" y="5105400"/>
          <a:ext cx="72818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13" imgW="5460840" imgH="457200" progId="Equation.DSMT4">
                  <p:embed/>
                </p:oleObj>
              </mc:Choice>
              <mc:Fallback>
                <p:oleObj name="Equation" r:id="rId13" imgW="546084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5105400"/>
                        <a:ext cx="72818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Define temperature and chemical potential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030B-616F-468F-8319-466D1CF5C69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685800" y="2209800"/>
          <a:ext cx="274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3" imgW="1295280" imgH="431640" progId="Equation.DSMT4">
                  <p:embed/>
                </p:oleObj>
              </mc:Choice>
              <mc:Fallback>
                <p:oleObj name="Equation" r:id="rId3" imgW="129528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2743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842963" y="5410200"/>
          <a:ext cx="21637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5" imgW="927000" imgH="228600" progId="Equation.DSMT4">
                  <p:embed/>
                </p:oleObj>
              </mc:Choice>
              <mc:Fallback>
                <p:oleObj name="Equation" r:id="rId5" imgW="9270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5410200"/>
                        <a:ext cx="21637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3137" y="1748135"/>
            <a:ext cx="18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Temperature:</a:t>
            </a:r>
            <a:endParaRPr lang="en-US" sz="2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876800"/>
            <a:ext cx="25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Chemical Potential:</a:t>
            </a:r>
            <a:endParaRPr lang="en-US" sz="2400" u="sng" dirty="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62000" y="3352800"/>
          <a:ext cx="2532063" cy="41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7" imgW="1460160" imgH="241200" progId="Equation.DSMT4">
                  <p:embed/>
                </p:oleObj>
              </mc:Choice>
              <mc:Fallback>
                <p:oleObj name="Equation" r:id="rId7" imgW="146016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2532063" cy="418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410200" y="2286000"/>
          <a:ext cx="272715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9" imgW="1079280" imgH="241200" progId="Equation.DSMT4">
                  <p:embed/>
                </p:oleObj>
              </mc:Choice>
              <mc:Fallback>
                <p:oleObj name="Equation" r:id="rId9" imgW="107928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86000"/>
                        <a:ext cx="272715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5410200" y="3810000"/>
          <a:ext cx="2566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11" imgW="1244520" imgH="406080" progId="Equation.DSMT4">
                  <p:embed/>
                </p:oleObj>
              </mc:Choice>
              <mc:Fallback>
                <p:oleObj name="Equation" r:id="rId11" imgW="1244520" imgH="406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10000"/>
                        <a:ext cx="25669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5283200" y="5638800"/>
          <a:ext cx="2566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13" imgW="1244520" imgH="406080" progId="Equation.DSMT4">
                  <p:embed/>
                </p:oleObj>
              </mc:Choice>
              <mc:Fallback>
                <p:oleObj name="Equation" r:id="rId13" imgW="1244520" imgH="406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5638800"/>
                        <a:ext cx="25669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62000" y="3962400"/>
            <a:ext cx="27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Boltzmann’s constant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600" y="1809690"/>
            <a:ext cx="3532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Maxwell Boltzmann Distribution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3440668"/>
            <a:ext cx="2665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Fermi Dirac Distribution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5257800"/>
            <a:ext cx="2861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Bose Einstein Distribution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8382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cs typeface="Times New Roman" pitchFamily="18" charset="0"/>
              </a:rPr>
              <a:t>The most probable number of particles in a particular (one-particle) state with energy E </a:t>
            </a:r>
            <a:r>
              <a:rPr lang="en-US" sz="2000" i="1" dirty="0" smtClean="0">
                <a:cs typeface="Times New Roman" pitchFamily="18" charset="0"/>
              </a:rPr>
              <a:t>can be defined in terms of the temperature and chemical potential:</a:t>
            </a:r>
            <a:endParaRPr lang="en-US" sz="2000" i="1" dirty="0">
              <a:cs typeface="Times New Roman" pitchFamily="18" charset="0"/>
            </a:endParaRPr>
          </a:p>
          <a:p>
            <a:endParaRPr lang="en-US" sz="2000" i="1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Distribution of particles in energy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030B-616F-468F-8319-466D1CF5C69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75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select one of these particles at random, what is the probability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of </a:t>
            </a:r>
            <a:r>
              <a:rPr lang="en-US" dirty="0"/>
              <a:t>getting a specific energy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</a:t>
            </a:r>
            <a:r>
              <a:rPr lang="en-US" dirty="0"/>
              <a:t>?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The probability </a:t>
            </a:r>
            <a:r>
              <a:rPr lang="en-US" dirty="0"/>
              <a:t>of configuration #1 is </a:t>
            </a:r>
            <a:r>
              <a:rPr lang="en-US" dirty="0" smtClean="0"/>
              <a:t>1/10; </a:t>
            </a:r>
            <a:r>
              <a:rPr lang="en-US" dirty="0"/>
              <a:t>within configuration #1, we are certain to get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dirty="0" smtClean="0"/>
              <a:t>, so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b="1" dirty="0"/>
              <a:t> </a:t>
            </a:r>
            <a:r>
              <a:rPr lang="en-US" b="1" dirty="0" smtClean="0"/>
              <a:t>= 1/10.</a:t>
            </a:r>
            <a:endParaRPr lang="en-US" b="1" dirty="0"/>
          </a:p>
          <a:p>
            <a:r>
              <a:rPr lang="en-US" dirty="0"/>
              <a:t>	 </a:t>
            </a:r>
          </a:p>
          <a:p>
            <a:r>
              <a:rPr lang="en-US" dirty="0" smtClean="0"/>
              <a:t>The probability </a:t>
            </a:r>
            <a:r>
              <a:rPr lang="en-US" dirty="0"/>
              <a:t>of configuration #2 is </a:t>
            </a:r>
            <a:r>
              <a:rPr lang="en-US" dirty="0" smtClean="0"/>
              <a:t>3/10; </a:t>
            </a:r>
            <a:r>
              <a:rPr lang="en-US" dirty="0"/>
              <a:t>within configuration #2, there is </a:t>
            </a:r>
            <a:r>
              <a:rPr lang="en-US" dirty="0" smtClean="0"/>
              <a:t>a 2/3 chance </a:t>
            </a:r>
            <a:r>
              <a:rPr lang="en-US" dirty="0"/>
              <a:t>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/>
              <a:t> </a:t>
            </a:r>
            <a:r>
              <a:rPr lang="en-US" dirty="0"/>
              <a:t>and a </a:t>
            </a:r>
            <a:r>
              <a:rPr lang="en-US" dirty="0" smtClean="0"/>
              <a:t>1/3 </a:t>
            </a:r>
            <a:r>
              <a:rPr lang="en-US" dirty="0"/>
              <a:t>chance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dirty="0" smtClean="0"/>
              <a:t>, so:</a:t>
            </a:r>
            <a:endParaRPr lang="en-US" dirty="0"/>
          </a:p>
          <a:p>
            <a:r>
              <a:rPr lang="en-US" dirty="0"/>
              <a:t>     	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For configuration #3,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	 </a:t>
            </a:r>
          </a:p>
          <a:p>
            <a:r>
              <a:rPr lang="en-US" dirty="0"/>
              <a:t> </a:t>
            </a:r>
          </a:p>
          <a:p>
            <a:r>
              <a:rPr lang="en-US" u="sng" dirty="0"/>
              <a:t>Note</a:t>
            </a:r>
            <a:r>
              <a:rPr lang="en-US" dirty="0"/>
              <a:t>:    </a:t>
            </a:r>
          </a:p>
          <a:p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743200" y="4357029"/>
          <a:ext cx="2667000" cy="672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1562040" imgH="393480" progId="Equation.DSMT4">
                  <p:embed/>
                </p:oleObj>
              </mc:Choice>
              <mc:Fallback>
                <p:oleObj name="Equation" r:id="rId3" imgW="156204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57029"/>
                        <a:ext cx="2667000" cy="672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447800" y="3429000"/>
          <a:ext cx="1600200" cy="66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5" imgW="952200" imgH="393480" progId="Equation.DSMT4">
                  <p:embed/>
                </p:oleObj>
              </mc:Choice>
              <mc:Fallback>
                <p:oleObj name="Equation" r:id="rId5" imgW="9522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1600200" cy="661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419600" y="3429000"/>
          <a:ext cx="1751166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7" imgW="1054080" imgH="393480" progId="Equation.DSMT4">
                  <p:embed/>
                </p:oleObj>
              </mc:Choice>
              <mc:Fallback>
                <p:oleObj name="Equation" r:id="rId7" imgW="105408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29000"/>
                        <a:ext cx="1751166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524000" y="5334000"/>
          <a:ext cx="737122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9" imgW="3797280" imgH="431640" progId="Equation.DSMT4">
                  <p:embed/>
                </p:oleObj>
              </mc:Choice>
              <mc:Fallback>
                <p:oleObj name="Equation" r:id="rId9" imgW="379728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0"/>
                        <a:ext cx="7371229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030B-616F-468F-8319-466D1CF5C69C}" type="slidenum">
              <a:rPr lang="en-US" smtClean="0"/>
              <a:pPr/>
              <a:t>18</a:t>
            </a:fld>
            <a:r>
              <a:rPr lang="en-US" smtClean="0"/>
              <a:t> of 13</a:t>
            </a:r>
            <a:endParaRPr lang="en-US" dirty="0"/>
          </a:p>
        </p:txBody>
      </p:sp>
      <p:grpSp>
        <p:nvGrpSpPr>
          <p:cNvPr id="243" name="Group 242"/>
          <p:cNvGrpSpPr/>
          <p:nvPr/>
        </p:nvGrpSpPr>
        <p:grpSpPr>
          <a:xfrm>
            <a:off x="685800" y="228600"/>
            <a:ext cx="1447800" cy="2438400"/>
            <a:chOff x="685800" y="228600"/>
            <a:chExt cx="1447800" cy="2438400"/>
          </a:xfrm>
        </p:grpSpPr>
        <p:grpSp>
          <p:nvGrpSpPr>
            <p:cNvPr id="15" name="Group 14"/>
            <p:cNvGrpSpPr/>
            <p:nvPr/>
          </p:nvGrpSpPr>
          <p:grpSpPr>
            <a:xfrm>
              <a:off x="685800" y="228600"/>
              <a:ext cx="1447800" cy="2438400"/>
              <a:chOff x="2133600" y="2438400"/>
              <a:chExt cx="1447800" cy="24384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>
              <a:off x="685800" y="2438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5800" y="2590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5800" y="2286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5800" y="2133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5800" y="1981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85800" y="1828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5800" y="304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85800" y="457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85800" y="609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5800" y="762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5800" y="914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5800" y="106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5800" y="1219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85800" y="1371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5800" y="1524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5800" y="1676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38200" y="1143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295400" y="1143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752600" y="1143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3048000" y="228600"/>
            <a:ext cx="1447800" cy="2438400"/>
            <a:chOff x="3048000" y="228600"/>
            <a:chExt cx="1447800" cy="2438400"/>
          </a:xfrm>
        </p:grpSpPr>
        <p:grpSp>
          <p:nvGrpSpPr>
            <p:cNvPr id="36" name="Group 35"/>
            <p:cNvGrpSpPr/>
            <p:nvPr/>
          </p:nvGrpSpPr>
          <p:grpSpPr>
            <a:xfrm>
              <a:off x="3048000" y="228600"/>
              <a:ext cx="1447800" cy="2438400"/>
              <a:chOff x="2133600" y="2438400"/>
              <a:chExt cx="1447800" cy="24384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3048000" y="2438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048000" y="2590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48000" y="2286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0" y="2133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48000" y="1981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048000" y="1828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0" y="304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048000" y="457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048000" y="609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048000" y="762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0" y="914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0" y="106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0" y="1219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0" y="1371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0" y="1524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0" y="1676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32004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6576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114800" y="381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5181600" y="228600"/>
            <a:ext cx="1447800" cy="2438400"/>
            <a:chOff x="5181600" y="228600"/>
            <a:chExt cx="1447800" cy="2438400"/>
          </a:xfrm>
        </p:grpSpPr>
        <p:grpSp>
          <p:nvGrpSpPr>
            <p:cNvPr id="59" name="Group 58"/>
            <p:cNvGrpSpPr/>
            <p:nvPr/>
          </p:nvGrpSpPr>
          <p:grpSpPr>
            <a:xfrm>
              <a:off x="5181600" y="228600"/>
              <a:ext cx="1447800" cy="2438400"/>
              <a:chOff x="2133600" y="2438400"/>
              <a:chExt cx="1447800" cy="24384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>
              <a:off x="5181600" y="2438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81600" y="2590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181600" y="2286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181600" y="2133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181600" y="1981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181600" y="1828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181600" y="304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181600" y="457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181600" y="609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81600" y="762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181600" y="914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81600" y="106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181600" y="1219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181600" y="1371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81600" y="1524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181600" y="1676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3340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791200" y="381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2484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7315200" y="228600"/>
            <a:ext cx="1447800" cy="2438400"/>
            <a:chOff x="7315200" y="228600"/>
            <a:chExt cx="1447800" cy="2438400"/>
          </a:xfrm>
        </p:grpSpPr>
        <p:grpSp>
          <p:nvGrpSpPr>
            <p:cNvPr id="82" name="Group 81"/>
            <p:cNvGrpSpPr/>
            <p:nvPr/>
          </p:nvGrpSpPr>
          <p:grpSpPr>
            <a:xfrm>
              <a:off x="7315200" y="228600"/>
              <a:ext cx="1447800" cy="2438400"/>
              <a:chOff x="2133600" y="2438400"/>
              <a:chExt cx="1447800" cy="24384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/>
            <p:cNvCxnSpPr/>
            <p:nvPr/>
          </p:nvCxnSpPr>
          <p:spPr>
            <a:xfrm>
              <a:off x="7315200" y="2438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315200" y="2590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315200" y="2286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315200" y="2133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315200" y="1981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315200" y="1828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315200" y="304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315200" y="457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315200" y="609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315200" y="762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315200" y="914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315200" y="106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315200" y="1219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315200" y="1371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315200" y="1524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1676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7467600" y="381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9248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83820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28600" y="3352800"/>
            <a:ext cx="1447800" cy="2438400"/>
            <a:chOff x="228600" y="3352800"/>
            <a:chExt cx="1447800" cy="24384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2286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Connector 108"/>
            <p:cNvCxnSpPr/>
            <p:nvPr/>
          </p:nvCxnSpPr>
          <p:spPr>
            <a:xfrm>
              <a:off x="2286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286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286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286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286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286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286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86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286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2286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286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286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286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286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286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2286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3810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838200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2954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1981200" y="3352800"/>
            <a:ext cx="1447800" cy="2438400"/>
            <a:chOff x="1981200" y="3352800"/>
            <a:chExt cx="1447800" cy="2438400"/>
          </a:xfrm>
        </p:grpSpPr>
        <p:grpSp>
          <p:nvGrpSpPr>
            <p:cNvPr id="128" name="Group 127"/>
            <p:cNvGrpSpPr/>
            <p:nvPr/>
          </p:nvGrpSpPr>
          <p:grpSpPr>
            <a:xfrm>
              <a:off x="19812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Connector 131"/>
            <p:cNvCxnSpPr/>
            <p:nvPr/>
          </p:nvCxnSpPr>
          <p:spPr>
            <a:xfrm>
              <a:off x="19812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9812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9812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9812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9812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9812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9812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812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9812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9812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9812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19812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9812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9812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9812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9812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2133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25908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3048000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3733800" y="3352800"/>
            <a:ext cx="1447800" cy="2438400"/>
            <a:chOff x="3733800" y="3352800"/>
            <a:chExt cx="1447800" cy="2438400"/>
          </a:xfrm>
        </p:grpSpPr>
        <p:grpSp>
          <p:nvGrpSpPr>
            <p:cNvPr id="151" name="Group 150"/>
            <p:cNvGrpSpPr/>
            <p:nvPr/>
          </p:nvGrpSpPr>
          <p:grpSpPr>
            <a:xfrm>
              <a:off x="37338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Straight Connector 154"/>
            <p:cNvCxnSpPr/>
            <p:nvPr/>
          </p:nvCxnSpPr>
          <p:spPr>
            <a:xfrm>
              <a:off x="37338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7338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338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7338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7338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37338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37338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37338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37338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7338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7338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7338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7338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37338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7338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37338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3886200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3434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48006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5562600" y="3352800"/>
            <a:ext cx="1447800" cy="2438400"/>
            <a:chOff x="5562600" y="3352800"/>
            <a:chExt cx="1447800" cy="2438400"/>
          </a:xfrm>
        </p:grpSpPr>
        <p:grpSp>
          <p:nvGrpSpPr>
            <p:cNvPr id="174" name="Group 173"/>
            <p:cNvGrpSpPr/>
            <p:nvPr/>
          </p:nvGrpSpPr>
          <p:grpSpPr>
            <a:xfrm>
              <a:off x="55626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Straight Connector 177"/>
            <p:cNvCxnSpPr/>
            <p:nvPr/>
          </p:nvCxnSpPr>
          <p:spPr>
            <a:xfrm>
              <a:off x="55626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5626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55626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5626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5626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5626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55626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5626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55626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5626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55626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55626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55626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5626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5626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5626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/>
            <p:cNvSpPr/>
            <p:nvPr/>
          </p:nvSpPr>
          <p:spPr>
            <a:xfrm>
              <a:off x="5715000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1722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66294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391400" y="3352800"/>
            <a:ext cx="1447800" cy="2438400"/>
            <a:chOff x="7391400" y="3352800"/>
            <a:chExt cx="1447800" cy="2438400"/>
          </a:xfrm>
        </p:grpSpPr>
        <p:grpSp>
          <p:nvGrpSpPr>
            <p:cNvPr id="197" name="Group 196"/>
            <p:cNvGrpSpPr/>
            <p:nvPr/>
          </p:nvGrpSpPr>
          <p:grpSpPr>
            <a:xfrm>
              <a:off x="73914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1" name="Straight Connector 200"/>
            <p:cNvCxnSpPr/>
            <p:nvPr/>
          </p:nvCxnSpPr>
          <p:spPr>
            <a:xfrm>
              <a:off x="73914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73914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3914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73914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3914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73914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73914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73914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73914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73914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3914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3914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3914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3914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73914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3914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75438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8001000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84582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20200" y="3352800"/>
            <a:ext cx="1447800" cy="2438400"/>
            <a:chOff x="9220200" y="3352800"/>
            <a:chExt cx="1447800" cy="2438400"/>
          </a:xfrm>
        </p:grpSpPr>
        <p:grpSp>
          <p:nvGrpSpPr>
            <p:cNvPr id="220" name="Group 219"/>
            <p:cNvGrpSpPr/>
            <p:nvPr/>
          </p:nvGrpSpPr>
          <p:grpSpPr>
            <a:xfrm>
              <a:off x="92202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/>
            <p:cNvCxnSpPr/>
            <p:nvPr/>
          </p:nvCxnSpPr>
          <p:spPr>
            <a:xfrm>
              <a:off x="92202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92202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92202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92202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92202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92202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92202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92202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92202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92202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92202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92202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92202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92202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92202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92202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93726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98298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0287000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Counting distinct states of a system in thermal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Fundamental Assumption of Statistical Mechanics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thermal equilibrium, every distinct state with the same total energy, </a:t>
            </a:r>
            <a:r>
              <a:rPr lang="en-US" i="1" dirty="0"/>
              <a:t>E</a:t>
            </a:r>
            <a:r>
              <a:rPr lang="en-US" dirty="0"/>
              <a:t>, is equally probable.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→ </a:t>
            </a:r>
            <a:r>
              <a:rPr lang="en-US" dirty="0"/>
              <a:t>The temperature, </a:t>
            </a:r>
            <a:r>
              <a:rPr lang="en-US" i="1" dirty="0"/>
              <a:t>T</a:t>
            </a:r>
            <a:r>
              <a:rPr lang="en-US" dirty="0"/>
              <a:t>, is </a:t>
            </a:r>
            <a:r>
              <a:rPr lang="en-US" dirty="0" smtClean="0"/>
              <a:t>a </a:t>
            </a:r>
            <a:r>
              <a:rPr lang="en-US" dirty="0"/>
              <a:t>measure of the total </a:t>
            </a:r>
            <a:r>
              <a:rPr lang="en-US" dirty="0" smtClean="0"/>
              <a:t>internal energy of a </a:t>
            </a:r>
            <a:r>
              <a:rPr lang="en-US" dirty="0"/>
              <a:t>system in thermal equilibrium.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Classically</a:t>
            </a:r>
            <a:r>
              <a:rPr lang="en-US" dirty="0"/>
              <a:t>, particles are distinguishable.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Quantum </a:t>
            </a:r>
            <a:r>
              <a:rPr lang="en-US" dirty="0"/>
              <a:t>mechanically, particles are </a:t>
            </a:r>
            <a:r>
              <a:rPr lang="en-US" u="sng" dirty="0"/>
              <a:t>identical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indistiguishable</a:t>
            </a:r>
            <a:r>
              <a:rPr lang="en-US" dirty="0" smtClean="0"/>
              <a:t>) and </a:t>
            </a:r>
            <a:r>
              <a:rPr lang="en-US" dirty="0"/>
              <a:t>fall into two classes:</a:t>
            </a:r>
          </a:p>
          <a:p>
            <a:pPr marL="0" lvl="0" indent="0">
              <a:buNone/>
            </a:pPr>
            <a:r>
              <a:rPr lang="en-US" dirty="0" smtClean="0"/>
              <a:t>	(1) Fermions	(2) Bosons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i="1" dirty="0"/>
              <a:t>How do we count the distinct states in these </a:t>
            </a:r>
            <a:r>
              <a:rPr lang="en-US" b="1" i="1" dirty="0" smtClean="0"/>
              <a:t>three cases</a:t>
            </a:r>
            <a:r>
              <a:rPr lang="en-US" b="1" i="1" dirty="0"/>
              <a:t>?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030B-616F-468F-8319-466D1CF5C6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3 particles in 1-D infinite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5103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 energies are given by:</a:t>
            </a:r>
            <a:endParaRPr lang="en-US" sz="20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030B-616F-468F-8319-466D1CF5C69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14388" y="1524000"/>
          <a:ext cx="49244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2616120" imgH="419040" progId="Equation.DSMT4">
                  <p:embed/>
                </p:oleObj>
              </mc:Choice>
              <mc:Fallback>
                <p:oleObj name="Equation" r:id="rId3" imgW="261612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1524000"/>
                        <a:ext cx="49244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096000" y="1741487"/>
          <a:ext cx="2362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1218960" imgH="228600" progId="Equation.DSMT4">
                  <p:embed/>
                </p:oleObj>
              </mc:Choice>
              <mc:Fallback>
                <p:oleObj name="Equation" r:id="rId5" imgW="12189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41487"/>
                        <a:ext cx="2362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04"/>
          <p:cNvGrpSpPr/>
          <p:nvPr/>
        </p:nvGrpSpPr>
        <p:grpSpPr>
          <a:xfrm>
            <a:off x="3429000" y="2819400"/>
            <a:ext cx="2057400" cy="3465095"/>
            <a:chOff x="2133600" y="2438400"/>
            <a:chExt cx="1447800" cy="2438400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914400" y="3657600"/>
              <a:ext cx="2438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33600" y="48768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362200" y="3657600"/>
              <a:ext cx="2438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>
            <a:off x="3429000" y="5879431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29000" y="6096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0" y="5662863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29000" y="5446294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29000" y="5229726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29000" y="5013158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29000" y="2847473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29000" y="3064042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29000" y="328061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29000" y="3497179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29000" y="3713747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29000" y="3930315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9000" y="4146884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4363452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4580021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29000" y="4796589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645568" y="5117432"/>
            <a:ext cx="216568" cy="21656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95274" y="4684296"/>
            <a:ext cx="216568" cy="2165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44979" y="3390900"/>
            <a:ext cx="216568" cy="2165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2362200" y="2514600"/>
          <a:ext cx="82012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7" imgW="291960" imgH="164880" progId="Equation.DSMT4">
                  <p:embed/>
                </p:oleObj>
              </mc:Choice>
              <mc:Fallback>
                <p:oleObj name="Equation" r:id="rId7" imgW="291960" imgH="164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14600"/>
                        <a:ext cx="82012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5626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8114" y="565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2600" y="5488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5000" y="5231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8800" y="2514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62600" y="4995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5000" y="4800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62600" y="4583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62600" y="3288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42720" y="3272135"/>
            <a:ext cx="1152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en-US" sz="2400" dirty="0"/>
          </a:p>
        </p:txBody>
      </p:sp>
      <p:cxnSp>
        <p:nvCxnSpPr>
          <p:cNvPr id="53" name="Straight Arrow Connector 52"/>
          <p:cNvCxnSpPr>
            <a:stCxn id="51" idx="3"/>
          </p:cNvCxnSpPr>
          <p:nvPr/>
        </p:nvCxnSpPr>
        <p:spPr>
          <a:xfrm>
            <a:off x="2895600" y="3502968"/>
            <a:ext cx="3711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3 particles in 1-D infinite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5103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 energies are given by:</a:t>
            </a:r>
            <a:endParaRPr lang="en-US" sz="20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40475"/>
            <a:ext cx="2895600" cy="365125"/>
          </a:xfrm>
        </p:spPr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F881030B-616F-468F-8319-466D1CF5C69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14388" y="1524000"/>
          <a:ext cx="49244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3" imgW="2616120" imgH="419040" progId="Equation.DSMT4">
                  <p:embed/>
                </p:oleObj>
              </mc:Choice>
              <mc:Fallback>
                <p:oleObj name="Equation" r:id="rId3" imgW="261612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1524000"/>
                        <a:ext cx="49244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096000" y="1741487"/>
          <a:ext cx="2362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5" imgW="1218960" imgH="228600" progId="Equation.DSMT4">
                  <p:embed/>
                </p:oleObj>
              </mc:Choice>
              <mc:Fallback>
                <p:oleObj name="Equation" r:id="rId5" imgW="12189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41487"/>
                        <a:ext cx="2362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"/>
          <p:cNvGrpSpPr/>
          <p:nvPr/>
        </p:nvGrpSpPr>
        <p:grpSpPr>
          <a:xfrm>
            <a:off x="609600" y="2514600"/>
            <a:ext cx="7321550" cy="927100"/>
            <a:chOff x="609600" y="2965450"/>
            <a:chExt cx="7321550" cy="927100"/>
          </a:xfrm>
        </p:grpSpPr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3100388" y="2965450"/>
            <a:ext cx="4830762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8" name="Equation" r:id="rId7" imgW="2514600" imgH="482400" progId="Equation.DSMT4">
                    <p:embed/>
                  </p:oleObj>
                </mc:Choice>
                <mc:Fallback>
                  <p:oleObj name="Equation" r:id="rId7" imgW="2514600" imgH="4824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0388" y="2965450"/>
                          <a:ext cx="4830762" cy="927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609600" y="3075057"/>
              <a:ext cx="2209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If the total energy is fixed as:</a:t>
              </a:r>
              <a:endParaRPr lang="en-US" sz="2000" b="1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1219200" y="3657600"/>
            <a:ext cx="6598409" cy="1828800"/>
            <a:chOff x="1219200" y="4267200"/>
            <a:chExt cx="6598409" cy="1828800"/>
          </a:xfrm>
        </p:grpSpPr>
        <p:sp>
          <p:nvSpPr>
            <p:cNvPr id="8" name="TextBox 7"/>
            <p:cNvSpPr txBox="1"/>
            <p:nvPr/>
          </p:nvSpPr>
          <p:spPr>
            <a:xfrm>
              <a:off x="1219200" y="4341674"/>
              <a:ext cx="659840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 are 10 possibilities for </a:t>
              </a:r>
            </a:p>
            <a:p>
              <a:endParaRPr lang="en-US" dirty="0"/>
            </a:p>
            <a:p>
              <a:pPr algn="ctr"/>
              <a:r>
                <a:rPr lang="en-US" dirty="0"/>
                <a:t>(9, 9, 9)</a:t>
              </a:r>
            </a:p>
            <a:p>
              <a:pPr algn="ctr"/>
              <a:r>
                <a:rPr lang="en-US" dirty="0"/>
                <a:t>(3, 3, 15) ,   (3, 15, 3) ,   (15, 3, 3)</a:t>
              </a:r>
            </a:p>
            <a:p>
              <a:pPr algn="ctr"/>
              <a:r>
                <a:rPr lang="en-US" dirty="0"/>
                <a:t>(5, 7, 13) ,   (5, 13, 7) ,   (7, 5, 13) ,   (7, 13, 5) ,    (13, 5, 7) ,   (13, 7, 5)</a:t>
              </a:r>
            </a:p>
            <a:p>
              <a:endParaRPr lang="en-US" dirty="0"/>
            </a:p>
          </p:txBody>
        </p:sp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4095573" y="4267200"/>
            <a:ext cx="1303338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9" name="Equation" r:id="rId9" imgW="711000" imgH="228600" progId="Equation.DSMT4">
                    <p:embed/>
                  </p:oleObj>
                </mc:Choice>
                <mc:Fallback>
                  <p:oleObj name="Equation" r:id="rId9" imgW="71100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573" y="4267200"/>
                          <a:ext cx="1303338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1143001" y="5388114"/>
            <a:ext cx="6400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If the particles are distinguishable, each of these represents a distinct quantum state that is equally likely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26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Distinguishable Particles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grpSp>
        <p:nvGrpSpPr>
          <p:cNvPr id="253" name="Group 252"/>
          <p:cNvGrpSpPr>
            <a:grpSpLocks noChangeAspect="1"/>
          </p:cNvGrpSpPr>
          <p:nvPr/>
        </p:nvGrpSpPr>
        <p:grpSpPr>
          <a:xfrm>
            <a:off x="1600200" y="1219200"/>
            <a:ext cx="723900" cy="1219200"/>
            <a:chOff x="685800" y="228600"/>
            <a:chExt cx="1447800" cy="2438400"/>
          </a:xfrm>
        </p:grpSpPr>
        <p:grpSp>
          <p:nvGrpSpPr>
            <p:cNvPr id="3" name="Group 14"/>
            <p:cNvGrpSpPr/>
            <p:nvPr/>
          </p:nvGrpSpPr>
          <p:grpSpPr>
            <a:xfrm>
              <a:off x="685800" y="228600"/>
              <a:ext cx="1447800" cy="2438400"/>
              <a:chOff x="2133600" y="2438400"/>
              <a:chExt cx="1447800" cy="24384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>
              <a:off x="685800" y="2438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5800" y="2590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5800" y="2286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5800" y="2133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5800" y="1981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85800" y="1828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5800" y="304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85800" y="457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85800" y="609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5800" y="762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5800" y="914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5800" y="106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5800" y="1219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85800" y="1371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5800" y="1524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5800" y="1676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38200" y="1295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295400" y="12954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752600" y="12954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>
            <a:grpSpLocks noChangeAspect="1"/>
          </p:cNvGrpSpPr>
          <p:nvPr/>
        </p:nvGrpSpPr>
        <p:grpSpPr>
          <a:xfrm>
            <a:off x="1600200" y="2895600"/>
            <a:ext cx="723900" cy="1219200"/>
            <a:chOff x="3048000" y="228600"/>
            <a:chExt cx="1447800" cy="2438400"/>
          </a:xfrm>
        </p:grpSpPr>
        <p:grpSp>
          <p:nvGrpSpPr>
            <p:cNvPr id="7" name="Group 35"/>
            <p:cNvGrpSpPr/>
            <p:nvPr/>
          </p:nvGrpSpPr>
          <p:grpSpPr>
            <a:xfrm>
              <a:off x="3048000" y="228600"/>
              <a:ext cx="1447800" cy="2438400"/>
              <a:chOff x="2133600" y="2438400"/>
              <a:chExt cx="1447800" cy="24384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3048000" y="2438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048000" y="2590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48000" y="2286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0" y="2133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48000" y="1981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048000" y="1828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0" y="304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048000" y="457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048000" y="609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048000" y="762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0" y="914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0" y="106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0" y="1219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0" y="1371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0" y="1524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0" y="1676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32004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657600" y="22098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114800" y="3810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/>
          <p:cNvGrpSpPr>
            <a:grpSpLocks noChangeAspect="1"/>
          </p:cNvGrpSpPr>
          <p:nvPr/>
        </p:nvGrpSpPr>
        <p:grpSpPr>
          <a:xfrm>
            <a:off x="2590800" y="2895600"/>
            <a:ext cx="723900" cy="1219200"/>
            <a:chOff x="5181600" y="228600"/>
            <a:chExt cx="1447800" cy="2438400"/>
          </a:xfrm>
        </p:grpSpPr>
        <p:grpSp>
          <p:nvGrpSpPr>
            <p:cNvPr id="10" name="Group 58"/>
            <p:cNvGrpSpPr/>
            <p:nvPr/>
          </p:nvGrpSpPr>
          <p:grpSpPr>
            <a:xfrm>
              <a:off x="5181600" y="228600"/>
              <a:ext cx="1447800" cy="2438400"/>
              <a:chOff x="2133600" y="2438400"/>
              <a:chExt cx="1447800" cy="24384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>
              <a:off x="5181600" y="2438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81600" y="2590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181600" y="2286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181600" y="2133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181600" y="1981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181600" y="1828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181600" y="304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181600" y="457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181600" y="609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81600" y="762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181600" y="914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81600" y="106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181600" y="1219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181600" y="1371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81600" y="1524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181600" y="1676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3340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791200" y="381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2484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/>
          <p:cNvGrpSpPr>
            <a:grpSpLocks noChangeAspect="1"/>
          </p:cNvGrpSpPr>
          <p:nvPr/>
        </p:nvGrpSpPr>
        <p:grpSpPr>
          <a:xfrm>
            <a:off x="3581400" y="2895600"/>
            <a:ext cx="723900" cy="1219200"/>
            <a:chOff x="7315200" y="228600"/>
            <a:chExt cx="1447800" cy="2438400"/>
          </a:xfrm>
        </p:grpSpPr>
        <p:grpSp>
          <p:nvGrpSpPr>
            <p:cNvPr id="13" name="Group 81"/>
            <p:cNvGrpSpPr/>
            <p:nvPr/>
          </p:nvGrpSpPr>
          <p:grpSpPr>
            <a:xfrm>
              <a:off x="7315200" y="228600"/>
              <a:ext cx="1447800" cy="2438400"/>
              <a:chOff x="2133600" y="2438400"/>
              <a:chExt cx="1447800" cy="24384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/>
            <p:cNvCxnSpPr/>
            <p:nvPr/>
          </p:nvCxnSpPr>
          <p:spPr>
            <a:xfrm>
              <a:off x="7315200" y="2438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315200" y="2590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315200" y="2286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315200" y="2133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315200" y="1981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315200" y="1828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315200" y="304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315200" y="457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315200" y="609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315200" y="762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315200" y="914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315200" y="106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315200" y="1219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315200" y="1371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315200" y="1524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1676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7467600" y="381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924800" y="22098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83820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/>
          <p:cNvGrpSpPr>
            <a:grpSpLocks noChangeAspect="1"/>
          </p:cNvGrpSpPr>
          <p:nvPr/>
        </p:nvGrpSpPr>
        <p:grpSpPr>
          <a:xfrm>
            <a:off x="1600200" y="4572000"/>
            <a:ext cx="723900" cy="1219200"/>
            <a:chOff x="228600" y="3352800"/>
            <a:chExt cx="1447800" cy="2438400"/>
          </a:xfrm>
        </p:grpSpPr>
        <p:grpSp>
          <p:nvGrpSpPr>
            <p:cNvPr id="16" name="Group 104"/>
            <p:cNvGrpSpPr/>
            <p:nvPr/>
          </p:nvGrpSpPr>
          <p:grpSpPr>
            <a:xfrm>
              <a:off x="2286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Connector 108"/>
            <p:cNvCxnSpPr/>
            <p:nvPr/>
          </p:nvCxnSpPr>
          <p:spPr>
            <a:xfrm>
              <a:off x="2286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286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286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286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286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286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286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86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286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2286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286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286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286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286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286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2286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381000" y="5029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838200" y="47244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2954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>
            <a:grpSpLocks noChangeAspect="1"/>
          </p:cNvGrpSpPr>
          <p:nvPr/>
        </p:nvGrpSpPr>
        <p:grpSpPr>
          <a:xfrm>
            <a:off x="2590800" y="4572000"/>
            <a:ext cx="723900" cy="1219200"/>
            <a:chOff x="1981200" y="3352800"/>
            <a:chExt cx="1447800" cy="2438400"/>
          </a:xfrm>
        </p:grpSpPr>
        <p:grpSp>
          <p:nvGrpSpPr>
            <p:cNvPr id="244" name="Group 127"/>
            <p:cNvGrpSpPr/>
            <p:nvPr/>
          </p:nvGrpSpPr>
          <p:grpSpPr>
            <a:xfrm>
              <a:off x="19812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Connector 131"/>
            <p:cNvCxnSpPr/>
            <p:nvPr/>
          </p:nvCxnSpPr>
          <p:spPr>
            <a:xfrm>
              <a:off x="19812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9812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9812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9812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9812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9812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9812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812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9812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9812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9812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19812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9812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9812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9812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9812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2133600" y="5029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2590800" y="3810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3048000" y="47244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oup 258"/>
          <p:cNvGrpSpPr>
            <a:grpSpLocks noChangeAspect="1"/>
          </p:cNvGrpSpPr>
          <p:nvPr/>
        </p:nvGrpSpPr>
        <p:grpSpPr>
          <a:xfrm>
            <a:off x="3581400" y="4572000"/>
            <a:ext cx="723900" cy="1219200"/>
            <a:chOff x="3733800" y="3352800"/>
            <a:chExt cx="1447800" cy="2438400"/>
          </a:xfrm>
        </p:grpSpPr>
        <p:grpSp>
          <p:nvGrpSpPr>
            <p:cNvPr id="246" name="Group 150"/>
            <p:cNvGrpSpPr/>
            <p:nvPr/>
          </p:nvGrpSpPr>
          <p:grpSpPr>
            <a:xfrm>
              <a:off x="37338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Straight Connector 154"/>
            <p:cNvCxnSpPr/>
            <p:nvPr/>
          </p:nvCxnSpPr>
          <p:spPr>
            <a:xfrm>
              <a:off x="37338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7338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338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7338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7338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37338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37338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37338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37338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7338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7338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7338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7338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37338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7338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37338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3886200" y="4724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343400" y="50292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48006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>
            <a:grpSpLocks noChangeAspect="1"/>
          </p:cNvGrpSpPr>
          <p:nvPr/>
        </p:nvGrpSpPr>
        <p:grpSpPr>
          <a:xfrm>
            <a:off x="4572000" y="4572000"/>
            <a:ext cx="723900" cy="1219200"/>
            <a:chOff x="5562600" y="3352800"/>
            <a:chExt cx="1447800" cy="2438400"/>
          </a:xfrm>
        </p:grpSpPr>
        <p:grpSp>
          <p:nvGrpSpPr>
            <p:cNvPr id="248" name="Group 173"/>
            <p:cNvGrpSpPr/>
            <p:nvPr/>
          </p:nvGrpSpPr>
          <p:grpSpPr>
            <a:xfrm>
              <a:off x="55626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Straight Connector 177"/>
            <p:cNvCxnSpPr/>
            <p:nvPr/>
          </p:nvCxnSpPr>
          <p:spPr>
            <a:xfrm>
              <a:off x="55626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5626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55626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5626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5626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5626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55626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5626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55626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5626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55626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55626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55626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5626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5626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5626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/>
            <p:cNvSpPr/>
            <p:nvPr/>
          </p:nvSpPr>
          <p:spPr>
            <a:xfrm>
              <a:off x="5715000" y="4724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172200" y="38100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6629400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" name="Group 260"/>
          <p:cNvGrpSpPr>
            <a:grpSpLocks noChangeAspect="1"/>
          </p:cNvGrpSpPr>
          <p:nvPr/>
        </p:nvGrpSpPr>
        <p:grpSpPr>
          <a:xfrm>
            <a:off x="5562600" y="4572000"/>
            <a:ext cx="723900" cy="1219200"/>
            <a:chOff x="7391400" y="3352800"/>
            <a:chExt cx="1447800" cy="2438400"/>
          </a:xfrm>
        </p:grpSpPr>
        <p:grpSp>
          <p:nvGrpSpPr>
            <p:cNvPr id="250" name="Group 196"/>
            <p:cNvGrpSpPr/>
            <p:nvPr/>
          </p:nvGrpSpPr>
          <p:grpSpPr>
            <a:xfrm>
              <a:off x="73914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1" name="Straight Connector 200"/>
            <p:cNvCxnSpPr/>
            <p:nvPr/>
          </p:nvCxnSpPr>
          <p:spPr>
            <a:xfrm>
              <a:off x="73914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73914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3914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73914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3914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73914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73914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73914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73914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73914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3914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3914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3914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3914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73914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3914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75438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8001000" y="47244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8458200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/>
          <p:cNvGrpSpPr>
            <a:grpSpLocks noChangeAspect="1"/>
          </p:cNvGrpSpPr>
          <p:nvPr/>
        </p:nvGrpSpPr>
        <p:grpSpPr>
          <a:xfrm>
            <a:off x="6553200" y="4572000"/>
            <a:ext cx="723900" cy="1219200"/>
            <a:chOff x="9220200" y="3352800"/>
            <a:chExt cx="1447800" cy="2438400"/>
          </a:xfrm>
        </p:grpSpPr>
        <p:grpSp>
          <p:nvGrpSpPr>
            <p:cNvPr id="252" name="Group 219"/>
            <p:cNvGrpSpPr/>
            <p:nvPr/>
          </p:nvGrpSpPr>
          <p:grpSpPr>
            <a:xfrm>
              <a:off x="92202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/>
            <p:cNvCxnSpPr/>
            <p:nvPr/>
          </p:nvCxnSpPr>
          <p:spPr>
            <a:xfrm>
              <a:off x="92202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92202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92202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92202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92202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92202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92202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92202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92202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92202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92202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92202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92202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92202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92202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92202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93726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9829800" y="5029200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0287000" y="472440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5" name="TextBox 264"/>
          <p:cNvSpPr txBox="1"/>
          <p:nvPr/>
        </p:nvSpPr>
        <p:spPr>
          <a:xfrm>
            <a:off x="76200" y="762000"/>
            <a:ext cx="1461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smtClean="0"/>
              <a:t>Config: Prob</a:t>
            </a:r>
            <a:endParaRPr lang="en-US" sz="2000" u="sng"/>
          </a:p>
        </p:txBody>
      </p:sp>
      <p:sp>
        <p:nvSpPr>
          <p:cNvPr id="266" name="TextBox 265"/>
          <p:cNvSpPr txBox="1"/>
          <p:nvPr/>
        </p:nvSpPr>
        <p:spPr>
          <a:xfrm>
            <a:off x="304800" y="16002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#1:  1/10</a:t>
            </a:r>
            <a:endParaRPr lang="en-US"/>
          </a:p>
        </p:txBody>
      </p:sp>
      <p:sp>
        <p:nvSpPr>
          <p:cNvPr id="267" name="TextBox 266"/>
          <p:cNvSpPr txBox="1"/>
          <p:nvPr/>
        </p:nvSpPr>
        <p:spPr>
          <a:xfrm>
            <a:off x="228600" y="324433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#2:  3/10</a:t>
            </a:r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228600" y="48768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#3:  6/10</a:t>
            </a:r>
            <a:endParaRPr 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800600" y="3098006"/>
          <a:ext cx="16002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98006"/>
                        <a:ext cx="16002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934200" y="3101975"/>
          <a:ext cx="17510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5" imgW="1054080" imgH="393480" progId="Equation.DSMT4">
                  <p:embed/>
                </p:oleObj>
              </mc:Choice>
              <mc:Fallback>
                <p:oleObj name="Equation" r:id="rId5" imgW="105408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101975"/>
                        <a:ext cx="17510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528888" y="1447800"/>
          <a:ext cx="11096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7" imgW="660240" imgH="393480" progId="Equation.DSMT4">
                  <p:embed/>
                </p:oleObj>
              </mc:Choice>
              <mc:Fallback>
                <p:oleObj name="Equation" r:id="rId7" imgW="66024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1447800"/>
                        <a:ext cx="1109662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0" name="Group 269"/>
          <p:cNvGrpSpPr/>
          <p:nvPr/>
        </p:nvGrpSpPr>
        <p:grpSpPr>
          <a:xfrm>
            <a:off x="7377113" y="4560888"/>
            <a:ext cx="1538287" cy="1139825"/>
            <a:chOff x="7377113" y="4560888"/>
            <a:chExt cx="1538287" cy="1139825"/>
          </a:xfrm>
        </p:grpSpPr>
        <p:graphicFrame>
          <p:nvGraphicFramePr>
            <p:cNvPr id="28675" name="Object 3"/>
            <p:cNvGraphicFramePr>
              <a:graphicFrameLocks noChangeAspect="1"/>
            </p:cNvGraphicFramePr>
            <p:nvPr/>
          </p:nvGraphicFramePr>
          <p:xfrm>
            <a:off x="7377113" y="4560888"/>
            <a:ext cx="1538287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8" name="Equation" r:id="rId9" imgW="901440" imgH="228600" progId="Equation.DSMT4">
                    <p:embed/>
                  </p:oleObj>
                </mc:Choice>
                <mc:Fallback>
                  <p:oleObj name="Equation" r:id="rId9" imgW="90144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7113" y="4560888"/>
                          <a:ext cx="1538287" cy="388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7"/>
            <p:cNvGraphicFramePr>
              <a:graphicFrameLocks noChangeAspect="1"/>
            </p:cNvGraphicFramePr>
            <p:nvPr/>
          </p:nvGraphicFramePr>
          <p:xfrm>
            <a:off x="7467600" y="5029200"/>
            <a:ext cx="1127125" cy="671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9" name="Equation" r:id="rId11" imgW="660240" imgH="393480" progId="Equation.DSMT4">
                    <p:embed/>
                  </p:oleObj>
                </mc:Choice>
                <mc:Fallback>
                  <p:oleObj name="Equation" r:id="rId11" imgW="660240" imgH="3934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7600" y="5029200"/>
                          <a:ext cx="1127125" cy="671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9" name="Rectangle 268"/>
          <p:cNvSpPr/>
          <p:nvPr/>
        </p:nvSpPr>
        <p:spPr>
          <a:xfrm>
            <a:off x="4267200" y="1295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If we select one of these particles at random, what is the probability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/>
              <a:t> of getting a specific energy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/>
              <a:t> ?</a:t>
            </a:r>
            <a:endParaRPr lang="en-US" dirty="0"/>
          </a:p>
        </p:txBody>
      </p:sp>
      <p:sp>
        <p:nvSpPr>
          <p:cNvPr id="264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172906"/>
            <a:ext cx="2133600" cy="365125"/>
          </a:xfrm>
        </p:spPr>
        <p:txBody>
          <a:bodyPr/>
          <a:lstStyle/>
          <a:p>
            <a:fld id="{F881030B-616F-468F-8319-466D1CF5C6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26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Indistinguishable Fermions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grpSp>
        <p:nvGrpSpPr>
          <p:cNvPr id="2" name="Group 252"/>
          <p:cNvGrpSpPr>
            <a:grpSpLocks noChangeAspect="1"/>
          </p:cNvGrpSpPr>
          <p:nvPr/>
        </p:nvGrpSpPr>
        <p:grpSpPr>
          <a:xfrm>
            <a:off x="1371600" y="1219200"/>
            <a:ext cx="723900" cy="1219200"/>
            <a:chOff x="685800" y="228600"/>
            <a:chExt cx="1447800" cy="2438400"/>
          </a:xfrm>
        </p:grpSpPr>
        <p:grpSp>
          <p:nvGrpSpPr>
            <p:cNvPr id="3" name="Group 14"/>
            <p:cNvGrpSpPr/>
            <p:nvPr/>
          </p:nvGrpSpPr>
          <p:grpSpPr>
            <a:xfrm>
              <a:off x="685800" y="228600"/>
              <a:ext cx="1447800" cy="2438400"/>
              <a:chOff x="2133600" y="2438400"/>
              <a:chExt cx="1447800" cy="24384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>
              <a:off x="685800" y="2438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5800" y="2590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5800" y="2286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5800" y="2133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5800" y="1981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85800" y="1828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5800" y="304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85800" y="457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85800" y="609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5800" y="762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5800" y="914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5800" y="106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5800" y="1219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85800" y="1371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5800" y="1524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5800" y="1676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38200" y="1295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295400" y="1295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752600" y="1295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53"/>
          <p:cNvGrpSpPr>
            <a:grpSpLocks noChangeAspect="1"/>
          </p:cNvGrpSpPr>
          <p:nvPr/>
        </p:nvGrpSpPr>
        <p:grpSpPr>
          <a:xfrm>
            <a:off x="1371600" y="2895600"/>
            <a:ext cx="723900" cy="1219200"/>
            <a:chOff x="3048000" y="228600"/>
            <a:chExt cx="1447800" cy="2438400"/>
          </a:xfrm>
        </p:grpSpPr>
        <p:grpSp>
          <p:nvGrpSpPr>
            <p:cNvPr id="7" name="Group 35"/>
            <p:cNvGrpSpPr/>
            <p:nvPr/>
          </p:nvGrpSpPr>
          <p:grpSpPr>
            <a:xfrm>
              <a:off x="3048000" y="228600"/>
              <a:ext cx="1447800" cy="2438400"/>
              <a:chOff x="2133600" y="2438400"/>
              <a:chExt cx="1447800" cy="24384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3048000" y="2438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048000" y="2590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48000" y="2286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0" y="2133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48000" y="1981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048000" y="1828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0" y="304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048000" y="457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048000" y="609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048000" y="762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0" y="914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0" y="106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0" y="1219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0" y="1371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0" y="1524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0" y="1676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32004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6576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114800" y="381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254"/>
          <p:cNvGrpSpPr>
            <a:grpSpLocks noChangeAspect="1"/>
          </p:cNvGrpSpPr>
          <p:nvPr/>
        </p:nvGrpSpPr>
        <p:grpSpPr>
          <a:xfrm>
            <a:off x="2362200" y="2895600"/>
            <a:ext cx="723900" cy="1219200"/>
            <a:chOff x="5181600" y="228600"/>
            <a:chExt cx="1447800" cy="2438400"/>
          </a:xfrm>
        </p:grpSpPr>
        <p:grpSp>
          <p:nvGrpSpPr>
            <p:cNvPr id="10" name="Group 58"/>
            <p:cNvGrpSpPr/>
            <p:nvPr/>
          </p:nvGrpSpPr>
          <p:grpSpPr>
            <a:xfrm>
              <a:off x="5181600" y="228600"/>
              <a:ext cx="1447800" cy="2438400"/>
              <a:chOff x="2133600" y="2438400"/>
              <a:chExt cx="1447800" cy="24384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>
              <a:off x="5181600" y="2438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81600" y="2590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181600" y="2286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181600" y="2133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181600" y="1981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181600" y="1828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181600" y="304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181600" y="457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181600" y="609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81600" y="762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181600" y="914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81600" y="106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181600" y="1219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181600" y="1371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81600" y="1524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181600" y="1676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3340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791200" y="381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2484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255"/>
          <p:cNvGrpSpPr>
            <a:grpSpLocks noChangeAspect="1"/>
          </p:cNvGrpSpPr>
          <p:nvPr/>
        </p:nvGrpSpPr>
        <p:grpSpPr>
          <a:xfrm>
            <a:off x="3352800" y="2895600"/>
            <a:ext cx="723900" cy="1219200"/>
            <a:chOff x="7315200" y="228600"/>
            <a:chExt cx="1447800" cy="2438400"/>
          </a:xfrm>
        </p:grpSpPr>
        <p:grpSp>
          <p:nvGrpSpPr>
            <p:cNvPr id="13" name="Group 81"/>
            <p:cNvGrpSpPr/>
            <p:nvPr/>
          </p:nvGrpSpPr>
          <p:grpSpPr>
            <a:xfrm>
              <a:off x="7315200" y="228600"/>
              <a:ext cx="1447800" cy="2438400"/>
              <a:chOff x="2133600" y="2438400"/>
              <a:chExt cx="1447800" cy="24384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/>
            <p:cNvCxnSpPr/>
            <p:nvPr/>
          </p:nvCxnSpPr>
          <p:spPr>
            <a:xfrm>
              <a:off x="7315200" y="2438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315200" y="2590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315200" y="2286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315200" y="2133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315200" y="1981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315200" y="1828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315200" y="304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315200" y="457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315200" y="609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315200" y="762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315200" y="914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315200" y="106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315200" y="1219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315200" y="1371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315200" y="1524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1676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7467600" y="381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9248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83820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56"/>
          <p:cNvGrpSpPr>
            <a:grpSpLocks noChangeAspect="1"/>
          </p:cNvGrpSpPr>
          <p:nvPr/>
        </p:nvGrpSpPr>
        <p:grpSpPr>
          <a:xfrm>
            <a:off x="1371600" y="4572000"/>
            <a:ext cx="723900" cy="1219200"/>
            <a:chOff x="228600" y="3352800"/>
            <a:chExt cx="1447800" cy="2438400"/>
          </a:xfrm>
        </p:grpSpPr>
        <p:grpSp>
          <p:nvGrpSpPr>
            <p:cNvPr id="16" name="Group 104"/>
            <p:cNvGrpSpPr/>
            <p:nvPr/>
          </p:nvGrpSpPr>
          <p:grpSpPr>
            <a:xfrm>
              <a:off x="2286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Connector 108"/>
            <p:cNvCxnSpPr/>
            <p:nvPr/>
          </p:nvCxnSpPr>
          <p:spPr>
            <a:xfrm>
              <a:off x="2286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286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286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286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286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286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286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86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286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2286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286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286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286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286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286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2286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381000" y="5029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838200" y="4724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2954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2362200" y="4572000"/>
            <a:ext cx="4686300" cy="1219200"/>
            <a:chOff x="2362200" y="4572000"/>
            <a:chExt cx="4686300" cy="1219200"/>
          </a:xfrm>
        </p:grpSpPr>
        <p:grpSp>
          <p:nvGrpSpPr>
            <p:cNvPr id="243" name="Group 257"/>
            <p:cNvGrpSpPr>
              <a:grpSpLocks noChangeAspect="1"/>
            </p:cNvGrpSpPr>
            <p:nvPr/>
          </p:nvGrpSpPr>
          <p:grpSpPr>
            <a:xfrm>
              <a:off x="2362200" y="4572000"/>
              <a:ext cx="723900" cy="1219200"/>
              <a:chOff x="1981200" y="3352800"/>
              <a:chExt cx="1447800" cy="2438400"/>
            </a:xfrm>
          </p:grpSpPr>
          <p:grpSp>
            <p:nvGrpSpPr>
              <p:cNvPr id="244" name="Group 127"/>
              <p:cNvGrpSpPr/>
              <p:nvPr/>
            </p:nvGrpSpPr>
            <p:grpSpPr>
              <a:xfrm>
                <a:off x="1981200" y="3352800"/>
                <a:ext cx="1447800" cy="2438400"/>
                <a:chOff x="2133600" y="2438400"/>
                <a:chExt cx="1447800" cy="2438400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 rot="5400000">
                  <a:off x="914400" y="3657600"/>
                  <a:ext cx="2438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133600" y="48768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rot="5400000">
                  <a:off x="2362200" y="3657600"/>
                  <a:ext cx="2438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>
                <a:off x="1981200" y="55626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981200" y="5715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981200" y="54102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981200" y="52578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981200" y="51054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981200" y="4953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981200" y="3429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81200" y="35814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981200" y="37338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981200" y="38862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1981200" y="40386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981200" y="4191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1981200" y="43434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1981200" y="44958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1981200" y="46482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1981200" y="48006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2133600" y="5029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590800" y="3810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48000" y="47244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58"/>
            <p:cNvGrpSpPr>
              <a:grpSpLocks noChangeAspect="1"/>
            </p:cNvGrpSpPr>
            <p:nvPr/>
          </p:nvGrpSpPr>
          <p:grpSpPr>
            <a:xfrm>
              <a:off x="3352800" y="4572000"/>
              <a:ext cx="723900" cy="1219200"/>
              <a:chOff x="3733800" y="3352800"/>
              <a:chExt cx="1447800" cy="2438400"/>
            </a:xfrm>
          </p:grpSpPr>
          <p:grpSp>
            <p:nvGrpSpPr>
              <p:cNvPr id="246" name="Group 150"/>
              <p:cNvGrpSpPr/>
              <p:nvPr/>
            </p:nvGrpSpPr>
            <p:grpSpPr>
              <a:xfrm>
                <a:off x="3733800" y="3352800"/>
                <a:ext cx="1447800" cy="2438400"/>
                <a:chOff x="2133600" y="2438400"/>
                <a:chExt cx="1447800" cy="24384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 rot="5400000">
                  <a:off x="914400" y="3657600"/>
                  <a:ext cx="2438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2133600" y="48768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rot="5400000">
                  <a:off x="2362200" y="3657600"/>
                  <a:ext cx="2438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5" name="Straight Connector 154"/>
              <p:cNvCxnSpPr/>
              <p:nvPr/>
            </p:nvCxnSpPr>
            <p:spPr>
              <a:xfrm>
                <a:off x="3733800" y="55626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733800" y="5715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733800" y="54102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733800" y="52578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3733800" y="51054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3733800" y="4953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3733800" y="3429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733800" y="35814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733800" y="37338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3733800" y="38862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3733800" y="40386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3733800" y="4191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3733800" y="43434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3733800" y="44958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3733800" y="46482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3733800" y="48006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/>
              <p:cNvSpPr/>
              <p:nvPr/>
            </p:nvSpPr>
            <p:spPr>
              <a:xfrm>
                <a:off x="3886200" y="47244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343400" y="5029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4800600" y="3810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7" name="Group 259"/>
            <p:cNvGrpSpPr>
              <a:grpSpLocks noChangeAspect="1"/>
            </p:cNvGrpSpPr>
            <p:nvPr/>
          </p:nvGrpSpPr>
          <p:grpSpPr>
            <a:xfrm>
              <a:off x="4343400" y="4572000"/>
              <a:ext cx="723900" cy="1219200"/>
              <a:chOff x="5562600" y="3352800"/>
              <a:chExt cx="1447800" cy="2438400"/>
            </a:xfrm>
          </p:grpSpPr>
          <p:grpSp>
            <p:nvGrpSpPr>
              <p:cNvPr id="248" name="Group 173"/>
              <p:cNvGrpSpPr/>
              <p:nvPr/>
            </p:nvGrpSpPr>
            <p:grpSpPr>
              <a:xfrm>
                <a:off x="5562600" y="3352800"/>
                <a:ext cx="1447800" cy="2438400"/>
                <a:chOff x="2133600" y="2438400"/>
                <a:chExt cx="1447800" cy="2438400"/>
              </a:xfrm>
            </p:grpSpPr>
            <p:cxnSp>
              <p:nvCxnSpPr>
                <p:cNvPr id="175" name="Straight Connector 174"/>
                <p:cNvCxnSpPr/>
                <p:nvPr/>
              </p:nvCxnSpPr>
              <p:spPr>
                <a:xfrm rot="5400000">
                  <a:off x="914400" y="3657600"/>
                  <a:ext cx="2438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2133600" y="48768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rot="5400000">
                  <a:off x="2362200" y="3657600"/>
                  <a:ext cx="2438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8" name="Straight Connector 177"/>
              <p:cNvCxnSpPr/>
              <p:nvPr/>
            </p:nvCxnSpPr>
            <p:spPr>
              <a:xfrm>
                <a:off x="5562600" y="55626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562600" y="5715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5562600" y="54102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5562600" y="52578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5562600" y="51054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5562600" y="4953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5562600" y="3429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5562600" y="35814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5562600" y="37338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5562600" y="38862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5562600" y="40386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5562600" y="4191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5562600" y="43434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5562600" y="44958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5562600" y="46482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5562600" y="48006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Oval 193"/>
              <p:cNvSpPr/>
              <p:nvPr/>
            </p:nvSpPr>
            <p:spPr>
              <a:xfrm>
                <a:off x="5715000" y="47244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6172200" y="3810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629400" y="5029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60"/>
            <p:cNvGrpSpPr>
              <a:grpSpLocks noChangeAspect="1"/>
            </p:cNvGrpSpPr>
            <p:nvPr/>
          </p:nvGrpSpPr>
          <p:grpSpPr>
            <a:xfrm>
              <a:off x="5334000" y="4572000"/>
              <a:ext cx="723900" cy="1219200"/>
              <a:chOff x="7391400" y="3352800"/>
              <a:chExt cx="1447800" cy="2438400"/>
            </a:xfrm>
          </p:grpSpPr>
          <p:grpSp>
            <p:nvGrpSpPr>
              <p:cNvPr id="250" name="Group 196"/>
              <p:cNvGrpSpPr/>
              <p:nvPr/>
            </p:nvGrpSpPr>
            <p:grpSpPr>
              <a:xfrm>
                <a:off x="7391400" y="3352800"/>
                <a:ext cx="1447800" cy="2438400"/>
                <a:chOff x="2133600" y="2438400"/>
                <a:chExt cx="1447800" cy="2438400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 rot="5400000">
                  <a:off x="914400" y="3657600"/>
                  <a:ext cx="2438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2133600" y="48768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 rot="5400000">
                  <a:off x="2362200" y="3657600"/>
                  <a:ext cx="2438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1" name="Straight Connector 200"/>
              <p:cNvCxnSpPr/>
              <p:nvPr/>
            </p:nvCxnSpPr>
            <p:spPr>
              <a:xfrm>
                <a:off x="7391400" y="55626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391400" y="5715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391400" y="54102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7391400" y="52578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7391400" y="51054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7391400" y="4953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7391400" y="3429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7391400" y="35814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7391400" y="37338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7391400" y="38862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7391400" y="40386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7391400" y="4191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7391400" y="43434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7391400" y="44958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7391400" y="46482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7391400" y="48006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7543800" y="3810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8001000" y="47244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8458200" y="5029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1" name="Group 261"/>
            <p:cNvGrpSpPr>
              <a:grpSpLocks noChangeAspect="1"/>
            </p:cNvGrpSpPr>
            <p:nvPr/>
          </p:nvGrpSpPr>
          <p:grpSpPr>
            <a:xfrm>
              <a:off x="6324600" y="4572000"/>
              <a:ext cx="723900" cy="1219200"/>
              <a:chOff x="9220200" y="3352800"/>
              <a:chExt cx="1447800" cy="2438400"/>
            </a:xfrm>
          </p:grpSpPr>
          <p:grpSp>
            <p:nvGrpSpPr>
              <p:cNvPr id="252" name="Group 219"/>
              <p:cNvGrpSpPr/>
              <p:nvPr/>
            </p:nvGrpSpPr>
            <p:grpSpPr>
              <a:xfrm>
                <a:off x="9220200" y="3352800"/>
                <a:ext cx="1447800" cy="2438400"/>
                <a:chOff x="2133600" y="2438400"/>
                <a:chExt cx="1447800" cy="2438400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 rot="5400000">
                  <a:off x="914400" y="3657600"/>
                  <a:ext cx="2438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2133600" y="48768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rot="5400000">
                  <a:off x="2362200" y="3657600"/>
                  <a:ext cx="2438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4" name="Straight Connector 223"/>
              <p:cNvCxnSpPr/>
              <p:nvPr/>
            </p:nvCxnSpPr>
            <p:spPr>
              <a:xfrm>
                <a:off x="9220200" y="55626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9220200" y="5715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9220200" y="54102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9220200" y="52578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9220200" y="51054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9220200" y="4953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9220200" y="3429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9220200" y="35814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9220200" y="37338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9220200" y="38862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9220200" y="40386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9220200" y="41910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9220200" y="43434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9220200" y="44958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9220200" y="46482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9220200" y="4800600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Oval 239"/>
              <p:cNvSpPr/>
              <p:nvPr/>
            </p:nvSpPr>
            <p:spPr>
              <a:xfrm>
                <a:off x="9372600" y="3810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9829800" y="5029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10287000" y="47244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5" name="TextBox 264"/>
          <p:cNvSpPr txBox="1"/>
          <p:nvPr/>
        </p:nvSpPr>
        <p:spPr>
          <a:xfrm>
            <a:off x="76200" y="762000"/>
            <a:ext cx="1461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smtClean="0"/>
              <a:t>Config: Prob</a:t>
            </a:r>
            <a:endParaRPr lang="en-US" sz="2000" u="sng"/>
          </a:p>
        </p:txBody>
      </p:sp>
      <p:grpSp>
        <p:nvGrpSpPr>
          <p:cNvPr id="401" name="Group 400"/>
          <p:cNvGrpSpPr/>
          <p:nvPr/>
        </p:nvGrpSpPr>
        <p:grpSpPr>
          <a:xfrm>
            <a:off x="228600" y="1600200"/>
            <a:ext cx="778636" cy="3645932"/>
            <a:chOff x="228600" y="1600200"/>
            <a:chExt cx="778636" cy="3645932"/>
          </a:xfrm>
        </p:grpSpPr>
        <p:sp>
          <p:nvSpPr>
            <p:cNvPr id="266" name="TextBox 265"/>
            <p:cNvSpPr txBox="1"/>
            <p:nvPr/>
          </p:nvSpPr>
          <p:spPr>
            <a:xfrm>
              <a:off x="304800" y="160020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#1:  0</a:t>
              </a:r>
              <a:endParaRPr lang="en-US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28600" y="3244334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#2:  0</a:t>
              </a:r>
              <a:endParaRPr lang="en-US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28600" y="487680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#3:  1</a:t>
              </a:r>
              <a:endParaRPr lang="en-US"/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3352800" y="990600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identical fermions, </a:t>
            </a:r>
            <a:r>
              <a:rPr lang="en-US" dirty="0" smtClean="0"/>
              <a:t>the Pauli </a:t>
            </a:r>
            <a:r>
              <a:rPr lang="en-US" dirty="0"/>
              <a:t>Exclusion Principle states that no two particles can occupy the same state  </a:t>
            </a:r>
            <a:r>
              <a:rPr lang="en-US" dirty="0" smtClean="0"/>
              <a:t>configuration</a:t>
            </a:r>
          </a:p>
          <a:p>
            <a:r>
              <a:rPr lang="en-US" i="1" dirty="0"/>
              <a:t>→</a:t>
            </a:r>
            <a:r>
              <a:rPr lang="en-US" i="1" dirty="0" smtClean="0"/>
              <a:t> </a:t>
            </a:r>
            <a:r>
              <a:rPr lang="en-US" i="1" dirty="0"/>
              <a:t>#1 and #2 are not allowed</a:t>
            </a:r>
          </a:p>
          <a:p>
            <a:endParaRPr lang="en-US" dirty="0"/>
          </a:p>
        </p:txBody>
      </p:sp>
      <p:sp>
        <p:nvSpPr>
          <p:cNvPr id="385" name="Rectangle 384"/>
          <p:cNvSpPr/>
          <p:nvPr/>
        </p:nvSpPr>
        <p:spPr>
          <a:xfrm>
            <a:off x="2286000" y="4495800"/>
            <a:ext cx="48768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7162800" y="4800600"/>
          <a:ext cx="17557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3" imgW="1028520" imgH="393480" progId="Equation.DSMT4">
                  <p:embed/>
                </p:oleObj>
              </mc:Choice>
              <mc:Fallback>
                <p:oleObj name="Equation" r:id="rId3" imgW="102852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00600"/>
                        <a:ext cx="175577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" name="Group 399"/>
          <p:cNvGrpSpPr/>
          <p:nvPr/>
        </p:nvGrpSpPr>
        <p:grpSpPr>
          <a:xfrm>
            <a:off x="1371600" y="1143000"/>
            <a:ext cx="2514600" cy="3200400"/>
            <a:chOff x="1371600" y="1143000"/>
            <a:chExt cx="2514600" cy="3200400"/>
          </a:xfrm>
        </p:grpSpPr>
        <p:grpSp>
          <p:nvGrpSpPr>
            <p:cNvPr id="399" name="Group 398"/>
            <p:cNvGrpSpPr/>
            <p:nvPr/>
          </p:nvGrpSpPr>
          <p:grpSpPr>
            <a:xfrm>
              <a:off x="1524000" y="2819400"/>
              <a:ext cx="2362200" cy="1524000"/>
              <a:chOff x="1524000" y="2819400"/>
              <a:chExt cx="2362200" cy="1524000"/>
            </a:xfrm>
          </p:grpSpPr>
          <p:cxnSp>
            <p:nvCxnSpPr>
              <p:cNvPr id="387" name="Straight Connector 386"/>
              <p:cNvCxnSpPr/>
              <p:nvPr/>
            </p:nvCxnSpPr>
            <p:spPr>
              <a:xfrm rot="10800000" flipV="1">
                <a:off x="1524000" y="2819400"/>
                <a:ext cx="2362200" cy="1524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 rot="10800000">
                <a:off x="1524000" y="2819400"/>
                <a:ext cx="2362200" cy="14478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Group 394"/>
            <p:cNvGrpSpPr/>
            <p:nvPr/>
          </p:nvGrpSpPr>
          <p:grpSpPr>
            <a:xfrm>
              <a:off x="1371600" y="1143000"/>
              <a:ext cx="685800" cy="1447800"/>
              <a:chOff x="5257800" y="1981200"/>
              <a:chExt cx="2362200" cy="1447800"/>
            </a:xfrm>
          </p:grpSpPr>
          <p:cxnSp>
            <p:nvCxnSpPr>
              <p:cNvPr id="393" name="Straight Connector 392"/>
              <p:cNvCxnSpPr/>
              <p:nvPr/>
            </p:nvCxnSpPr>
            <p:spPr>
              <a:xfrm rot="5400000">
                <a:off x="5715000" y="1524000"/>
                <a:ext cx="1447800" cy="23622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 rot="10800000">
                <a:off x="5257800" y="1981200"/>
                <a:ext cx="2362200" cy="14478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1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/>
          <a:p>
            <a:fld id="{F881030B-616F-468F-8319-466D1CF5C6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26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Indistinguishable Bosons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grpSp>
        <p:nvGrpSpPr>
          <p:cNvPr id="2" name="Group 252"/>
          <p:cNvGrpSpPr>
            <a:grpSpLocks noChangeAspect="1"/>
          </p:cNvGrpSpPr>
          <p:nvPr/>
        </p:nvGrpSpPr>
        <p:grpSpPr>
          <a:xfrm>
            <a:off x="1371600" y="1219200"/>
            <a:ext cx="723900" cy="1219200"/>
            <a:chOff x="685800" y="228600"/>
            <a:chExt cx="1447800" cy="2438400"/>
          </a:xfrm>
        </p:grpSpPr>
        <p:grpSp>
          <p:nvGrpSpPr>
            <p:cNvPr id="3" name="Group 14"/>
            <p:cNvGrpSpPr/>
            <p:nvPr/>
          </p:nvGrpSpPr>
          <p:grpSpPr>
            <a:xfrm>
              <a:off x="685800" y="228600"/>
              <a:ext cx="1447800" cy="2438400"/>
              <a:chOff x="2133600" y="2438400"/>
              <a:chExt cx="1447800" cy="24384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>
              <a:off x="685800" y="2438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5800" y="2590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5800" y="2286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5800" y="2133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5800" y="1981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85800" y="1828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5800" y="304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85800" y="457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85800" y="609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5800" y="762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5800" y="914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5800" y="106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5800" y="1219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85800" y="1371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5800" y="1524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5800" y="1676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38200" y="1295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295400" y="1295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752600" y="1295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53"/>
          <p:cNvGrpSpPr>
            <a:grpSpLocks noChangeAspect="1"/>
          </p:cNvGrpSpPr>
          <p:nvPr/>
        </p:nvGrpSpPr>
        <p:grpSpPr>
          <a:xfrm>
            <a:off x="1371600" y="2895600"/>
            <a:ext cx="723900" cy="1219200"/>
            <a:chOff x="3048000" y="228600"/>
            <a:chExt cx="1447800" cy="2438400"/>
          </a:xfrm>
        </p:grpSpPr>
        <p:grpSp>
          <p:nvGrpSpPr>
            <p:cNvPr id="7" name="Group 35"/>
            <p:cNvGrpSpPr/>
            <p:nvPr/>
          </p:nvGrpSpPr>
          <p:grpSpPr>
            <a:xfrm>
              <a:off x="3048000" y="228600"/>
              <a:ext cx="1447800" cy="2438400"/>
              <a:chOff x="2133600" y="2438400"/>
              <a:chExt cx="1447800" cy="24384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3048000" y="2438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048000" y="2590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48000" y="2286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0" y="2133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48000" y="1981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048000" y="1828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0" y="304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048000" y="457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048000" y="609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048000" y="762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48000" y="914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0" y="106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48000" y="1219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0" y="1371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048000" y="1524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0" y="1676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32004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6576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114800" y="381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254"/>
          <p:cNvGrpSpPr>
            <a:grpSpLocks noChangeAspect="1"/>
          </p:cNvGrpSpPr>
          <p:nvPr/>
        </p:nvGrpSpPr>
        <p:grpSpPr>
          <a:xfrm>
            <a:off x="2362200" y="2895600"/>
            <a:ext cx="723900" cy="1219200"/>
            <a:chOff x="5181600" y="228600"/>
            <a:chExt cx="1447800" cy="2438400"/>
          </a:xfrm>
        </p:grpSpPr>
        <p:grpSp>
          <p:nvGrpSpPr>
            <p:cNvPr id="10" name="Group 58"/>
            <p:cNvGrpSpPr/>
            <p:nvPr/>
          </p:nvGrpSpPr>
          <p:grpSpPr>
            <a:xfrm>
              <a:off x="5181600" y="228600"/>
              <a:ext cx="1447800" cy="2438400"/>
              <a:chOff x="2133600" y="2438400"/>
              <a:chExt cx="1447800" cy="24384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>
              <a:off x="5181600" y="2438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81600" y="2590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181600" y="2286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181600" y="2133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181600" y="1981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181600" y="1828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181600" y="304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181600" y="457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181600" y="609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81600" y="762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181600" y="914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81600" y="106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181600" y="1219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181600" y="1371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81600" y="1524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181600" y="1676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3340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791200" y="381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2484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255"/>
          <p:cNvGrpSpPr>
            <a:grpSpLocks noChangeAspect="1"/>
          </p:cNvGrpSpPr>
          <p:nvPr/>
        </p:nvGrpSpPr>
        <p:grpSpPr>
          <a:xfrm>
            <a:off x="3352800" y="2895600"/>
            <a:ext cx="723900" cy="1219200"/>
            <a:chOff x="7315200" y="228600"/>
            <a:chExt cx="1447800" cy="2438400"/>
          </a:xfrm>
        </p:grpSpPr>
        <p:grpSp>
          <p:nvGrpSpPr>
            <p:cNvPr id="13" name="Group 81"/>
            <p:cNvGrpSpPr/>
            <p:nvPr/>
          </p:nvGrpSpPr>
          <p:grpSpPr>
            <a:xfrm>
              <a:off x="7315200" y="228600"/>
              <a:ext cx="1447800" cy="2438400"/>
              <a:chOff x="2133600" y="2438400"/>
              <a:chExt cx="1447800" cy="24384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/>
            <p:cNvCxnSpPr/>
            <p:nvPr/>
          </p:nvCxnSpPr>
          <p:spPr>
            <a:xfrm>
              <a:off x="7315200" y="2438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315200" y="2590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315200" y="2286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315200" y="2133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315200" y="1981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315200" y="1828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315200" y="304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315200" y="457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315200" y="609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315200" y="762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315200" y="914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315200" y="1066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315200" y="1219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315200" y="1371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315200" y="1524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1676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7467600" y="381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9248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8382000" y="22098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56"/>
          <p:cNvGrpSpPr>
            <a:grpSpLocks noChangeAspect="1"/>
          </p:cNvGrpSpPr>
          <p:nvPr/>
        </p:nvGrpSpPr>
        <p:grpSpPr>
          <a:xfrm>
            <a:off x="1371600" y="4572000"/>
            <a:ext cx="723900" cy="1219200"/>
            <a:chOff x="228600" y="3352800"/>
            <a:chExt cx="1447800" cy="2438400"/>
          </a:xfrm>
        </p:grpSpPr>
        <p:grpSp>
          <p:nvGrpSpPr>
            <p:cNvPr id="16" name="Group 104"/>
            <p:cNvGrpSpPr/>
            <p:nvPr/>
          </p:nvGrpSpPr>
          <p:grpSpPr>
            <a:xfrm>
              <a:off x="2286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Connector 108"/>
            <p:cNvCxnSpPr/>
            <p:nvPr/>
          </p:nvCxnSpPr>
          <p:spPr>
            <a:xfrm>
              <a:off x="2286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286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286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286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286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286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286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86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286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2286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286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286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286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286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286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2286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381000" y="5029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838200" y="4724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2954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57"/>
          <p:cNvGrpSpPr>
            <a:grpSpLocks noChangeAspect="1"/>
          </p:cNvGrpSpPr>
          <p:nvPr/>
        </p:nvGrpSpPr>
        <p:grpSpPr>
          <a:xfrm>
            <a:off x="2362200" y="4572000"/>
            <a:ext cx="723900" cy="1219200"/>
            <a:chOff x="1981200" y="3352800"/>
            <a:chExt cx="1447800" cy="2438400"/>
          </a:xfrm>
        </p:grpSpPr>
        <p:grpSp>
          <p:nvGrpSpPr>
            <p:cNvPr id="244" name="Group 127"/>
            <p:cNvGrpSpPr/>
            <p:nvPr/>
          </p:nvGrpSpPr>
          <p:grpSpPr>
            <a:xfrm>
              <a:off x="19812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Connector 131"/>
            <p:cNvCxnSpPr/>
            <p:nvPr/>
          </p:nvCxnSpPr>
          <p:spPr>
            <a:xfrm>
              <a:off x="19812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9812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9812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9812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9812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9812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9812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9812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9812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9812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9812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19812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9812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9812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9812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9812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2133600" y="5029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25908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3048000" y="4724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58"/>
          <p:cNvGrpSpPr>
            <a:grpSpLocks noChangeAspect="1"/>
          </p:cNvGrpSpPr>
          <p:nvPr/>
        </p:nvGrpSpPr>
        <p:grpSpPr>
          <a:xfrm>
            <a:off x="3352800" y="4572000"/>
            <a:ext cx="723900" cy="1219200"/>
            <a:chOff x="3733800" y="3352800"/>
            <a:chExt cx="1447800" cy="2438400"/>
          </a:xfrm>
        </p:grpSpPr>
        <p:grpSp>
          <p:nvGrpSpPr>
            <p:cNvPr id="246" name="Group 150"/>
            <p:cNvGrpSpPr/>
            <p:nvPr/>
          </p:nvGrpSpPr>
          <p:grpSpPr>
            <a:xfrm>
              <a:off x="37338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Straight Connector 154"/>
            <p:cNvCxnSpPr/>
            <p:nvPr/>
          </p:nvCxnSpPr>
          <p:spPr>
            <a:xfrm>
              <a:off x="37338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7338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338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7338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7338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37338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37338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37338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37338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7338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7338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7338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7338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37338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7338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37338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3886200" y="4724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343400" y="5029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48006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59"/>
          <p:cNvGrpSpPr>
            <a:grpSpLocks noChangeAspect="1"/>
          </p:cNvGrpSpPr>
          <p:nvPr/>
        </p:nvGrpSpPr>
        <p:grpSpPr>
          <a:xfrm>
            <a:off x="4343400" y="4572000"/>
            <a:ext cx="723900" cy="1219200"/>
            <a:chOff x="5562600" y="3352800"/>
            <a:chExt cx="1447800" cy="2438400"/>
          </a:xfrm>
        </p:grpSpPr>
        <p:grpSp>
          <p:nvGrpSpPr>
            <p:cNvPr id="248" name="Group 173"/>
            <p:cNvGrpSpPr/>
            <p:nvPr/>
          </p:nvGrpSpPr>
          <p:grpSpPr>
            <a:xfrm>
              <a:off x="55626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Straight Connector 177"/>
            <p:cNvCxnSpPr/>
            <p:nvPr/>
          </p:nvCxnSpPr>
          <p:spPr>
            <a:xfrm>
              <a:off x="55626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5626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55626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5626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5626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5626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55626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5626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55626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5626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55626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55626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55626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5626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5626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5626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/>
            <p:cNvSpPr/>
            <p:nvPr/>
          </p:nvSpPr>
          <p:spPr>
            <a:xfrm>
              <a:off x="5715000" y="4724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1722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6629400" y="5029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60"/>
          <p:cNvGrpSpPr>
            <a:grpSpLocks noChangeAspect="1"/>
          </p:cNvGrpSpPr>
          <p:nvPr/>
        </p:nvGrpSpPr>
        <p:grpSpPr>
          <a:xfrm>
            <a:off x="5334000" y="4572000"/>
            <a:ext cx="723900" cy="1219200"/>
            <a:chOff x="7391400" y="3352800"/>
            <a:chExt cx="1447800" cy="2438400"/>
          </a:xfrm>
        </p:grpSpPr>
        <p:grpSp>
          <p:nvGrpSpPr>
            <p:cNvPr id="250" name="Group 196"/>
            <p:cNvGrpSpPr/>
            <p:nvPr/>
          </p:nvGrpSpPr>
          <p:grpSpPr>
            <a:xfrm>
              <a:off x="73914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1" name="Straight Connector 200"/>
            <p:cNvCxnSpPr/>
            <p:nvPr/>
          </p:nvCxnSpPr>
          <p:spPr>
            <a:xfrm>
              <a:off x="73914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73914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3914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73914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3914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73914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73914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73914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73914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73914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3914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3914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3914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3914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73914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3914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75438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8001000" y="4724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8458200" y="5029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61"/>
          <p:cNvGrpSpPr>
            <a:grpSpLocks noChangeAspect="1"/>
          </p:cNvGrpSpPr>
          <p:nvPr/>
        </p:nvGrpSpPr>
        <p:grpSpPr>
          <a:xfrm>
            <a:off x="6324600" y="4572000"/>
            <a:ext cx="723900" cy="1219200"/>
            <a:chOff x="9220200" y="3352800"/>
            <a:chExt cx="1447800" cy="2438400"/>
          </a:xfrm>
        </p:grpSpPr>
        <p:grpSp>
          <p:nvGrpSpPr>
            <p:cNvPr id="252" name="Group 219"/>
            <p:cNvGrpSpPr/>
            <p:nvPr/>
          </p:nvGrpSpPr>
          <p:grpSpPr>
            <a:xfrm>
              <a:off x="9220200" y="3352800"/>
              <a:ext cx="1447800" cy="2438400"/>
              <a:chOff x="2133600" y="2438400"/>
              <a:chExt cx="1447800" cy="2438400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 rot="5400000">
                <a:off x="9144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2133600" y="4876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5400000">
                <a:off x="2362200" y="3657600"/>
                <a:ext cx="2438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/>
            <p:cNvCxnSpPr/>
            <p:nvPr/>
          </p:nvCxnSpPr>
          <p:spPr>
            <a:xfrm>
              <a:off x="92202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9220200" y="5715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9220200" y="5410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9220200" y="5257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9220200" y="5105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9220200" y="4953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9220200" y="3429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9220200" y="3581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9220200" y="3733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9220200" y="3886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9220200" y="4038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9220200" y="41910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9220200" y="43434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9220200" y="44958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9220200" y="46482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9220200" y="4800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9372600" y="3810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9829800" y="5029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0287000" y="4724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5" name="TextBox 264"/>
          <p:cNvSpPr txBox="1"/>
          <p:nvPr/>
        </p:nvSpPr>
        <p:spPr>
          <a:xfrm>
            <a:off x="76200" y="762000"/>
            <a:ext cx="1461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smtClean="0"/>
              <a:t>Config: Prob</a:t>
            </a:r>
            <a:endParaRPr lang="en-US" sz="2000" u="sng"/>
          </a:p>
        </p:txBody>
      </p:sp>
      <p:grpSp>
        <p:nvGrpSpPr>
          <p:cNvPr id="258" name="Group 257"/>
          <p:cNvGrpSpPr/>
          <p:nvPr/>
        </p:nvGrpSpPr>
        <p:grpSpPr>
          <a:xfrm>
            <a:off x="228600" y="1600200"/>
            <a:ext cx="985423" cy="3645932"/>
            <a:chOff x="228600" y="1600200"/>
            <a:chExt cx="985423" cy="3645932"/>
          </a:xfrm>
        </p:grpSpPr>
        <p:sp>
          <p:nvSpPr>
            <p:cNvPr id="266" name="TextBox 265"/>
            <p:cNvSpPr txBox="1"/>
            <p:nvPr/>
          </p:nvSpPr>
          <p:spPr>
            <a:xfrm>
              <a:off x="304800" y="1600200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#1:  1/3</a:t>
              </a:r>
              <a:endParaRPr lang="en-US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28600" y="3244334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#2:  1/3</a:t>
              </a:r>
              <a:endParaRPr lang="en-US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28600" y="4876800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#3:  1/3</a:t>
              </a:r>
              <a:endParaRPr lang="en-US"/>
            </a:p>
          </p:txBody>
        </p:sp>
      </p:grp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7153275" y="4724400"/>
          <a:ext cx="177641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3" imgW="1041120" imgH="393480" progId="Equation.DSMT4">
                  <p:embed/>
                </p:oleObj>
              </mc:Choice>
              <mc:Fallback>
                <p:oleObj name="Equation" r:id="rId3" imgW="104112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275" y="4724400"/>
                        <a:ext cx="177641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" name="TextBox 253"/>
          <p:cNvSpPr txBox="1"/>
          <p:nvPr/>
        </p:nvSpPr>
        <p:spPr>
          <a:xfrm>
            <a:off x="5029200" y="11430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identical bosons, the </a:t>
            </a:r>
            <a:r>
              <a:rPr lang="en-US" dirty="0" err="1"/>
              <a:t>symmetrization</a:t>
            </a:r>
            <a:r>
              <a:rPr lang="en-US" dirty="0"/>
              <a:t> requirement allows for one state with each configuration</a:t>
            </a:r>
          </a:p>
          <a:p>
            <a:endParaRPr lang="en-US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2209800" y="2819400"/>
            <a:ext cx="4953000" cy="3048000"/>
            <a:chOff x="2209800" y="2819400"/>
            <a:chExt cx="4953000" cy="3048000"/>
          </a:xfrm>
        </p:grpSpPr>
        <p:sp>
          <p:nvSpPr>
            <p:cNvPr id="255" name="Rectangle 254"/>
            <p:cNvSpPr/>
            <p:nvPr/>
          </p:nvSpPr>
          <p:spPr>
            <a:xfrm>
              <a:off x="2286000" y="4495800"/>
              <a:ext cx="4876800" cy="13716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209800" y="2819400"/>
              <a:ext cx="1981200" cy="13716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529138" y="3092450"/>
          <a:ext cx="153828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5" imgW="901440" imgH="393480" progId="Equation.DSMT4">
                  <p:embed/>
                </p:oleObj>
              </mc:Choice>
              <mc:Fallback>
                <p:oleObj name="Equation" r:id="rId5" imgW="90144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3092450"/>
                        <a:ext cx="1538287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6781800" y="3093243"/>
          <a:ext cx="158273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7" imgW="927000" imgH="393480" progId="Equation.DSMT4">
                  <p:embed/>
                </p:oleObj>
              </mc:Choice>
              <mc:Fallback>
                <p:oleObj name="Equation" r:id="rId7" imgW="9270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093243"/>
                        <a:ext cx="158273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455862" y="1462087"/>
          <a:ext cx="143033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9" imgW="838080" imgH="393480" progId="Equation.DSMT4">
                  <p:embed/>
                </p:oleObj>
              </mc:Choice>
              <mc:Fallback>
                <p:oleObj name="Equation" r:id="rId9" imgW="83808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2" y="1462087"/>
                        <a:ext cx="143033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" name="TextBox 258"/>
          <p:cNvSpPr txBox="1"/>
          <p:nvPr/>
        </p:nvSpPr>
        <p:spPr>
          <a:xfrm>
            <a:off x="1479970" y="6019800"/>
            <a:ext cx="6673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smtClean="0"/>
              <a:t>The nature of the particle influences the occupation of states.</a:t>
            </a:r>
            <a:endParaRPr lang="en-US" sz="2000" b="1" i="1"/>
          </a:p>
        </p:txBody>
      </p:sp>
      <p:sp>
        <p:nvSpPr>
          <p:cNvPr id="260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705600" y="6419910"/>
            <a:ext cx="2133600" cy="365125"/>
          </a:xfrm>
        </p:spPr>
        <p:txBody>
          <a:bodyPr/>
          <a:lstStyle/>
          <a:p>
            <a:fld id="{F881030B-616F-468F-8319-466D1CF5C69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213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What is the occupation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number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 smtClean="0">
                <a:latin typeface="+mj-lt"/>
                <a:cs typeface="Times New Roman" pitchFamily="18" charset="0"/>
              </a:rPr>
              <a:t>, </a:t>
            </a:r>
            <a:r>
              <a:rPr lang="en-US" sz="3200" dirty="0">
                <a:latin typeface="+mj-lt"/>
                <a:cs typeface="Times New Roman" pitchFamily="18" charset="0"/>
              </a:rPr>
              <a:t>for state </a:t>
            </a:r>
            <a:r>
              <a:rPr lang="el-GR" sz="3200" i="1" dirty="0" smtClean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3200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430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Times New Roman"/>
              </a:rPr>
              <a:t>The collection of all occupation numbers for a given three particle state is called the </a:t>
            </a:r>
            <a:r>
              <a:rPr lang="en-US" u="sng" dirty="0" smtClean="0">
                <a:ea typeface="Times New Roman"/>
              </a:rPr>
              <a:t>configuration</a:t>
            </a:r>
            <a:r>
              <a:rPr lang="en-US" dirty="0" smtClean="0">
                <a:ea typeface="Times New Roman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828800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all three particles are in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dirty="0" smtClean="0"/>
              <a:t>, </a:t>
            </a:r>
            <a:r>
              <a:rPr lang="en-US" dirty="0"/>
              <a:t>the configuration is:</a:t>
            </a:r>
          </a:p>
          <a:p>
            <a:r>
              <a:rPr lang="en-US" dirty="0"/>
              <a:t>(0, 0, 0, 0, 0, 0, 0, 0, </a:t>
            </a:r>
            <a:r>
              <a:rPr lang="en-US" b="1" dirty="0"/>
              <a:t>3</a:t>
            </a:r>
            <a:r>
              <a:rPr lang="en-US" dirty="0"/>
              <a:t>, 0, 0, 0, 0, 0, 0, 0, 0</a:t>
            </a:r>
            <a:r>
              <a:rPr lang="en-US" dirty="0" smtClean="0"/>
              <a:t>…)</a:t>
            </a:r>
          </a:p>
          <a:p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If two are in </a:t>
            </a:r>
            <a:r>
              <a:rPr lang="el-GR" sz="28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8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/>
              <a:t> and </a:t>
            </a:r>
            <a:r>
              <a:rPr lang="en-US" dirty="0"/>
              <a:t>one is in </a:t>
            </a:r>
            <a:r>
              <a:rPr lang="el-GR" sz="28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8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dirty="0" smtClean="0"/>
              <a:t>, </a:t>
            </a:r>
            <a:r>
              <a:rPr lang="en-US" dirty="0"/>
              <a:t>the configuration is:</a:t>
            </a:r>
          </a:p>
          <a:p>
            <a:r>
              <a:rPr lang="en-US" dirty="0"/>
              <a:t>(0, 0, </a:t>
            </a:r>
            <a:r>
              <a:rPr lang="en-US" b="1" dirty="0"/>
              <a:t>2</a:t>
            </a:r>
            <a:r>
              <a:rPr lang="en-US" dirty="0"/>
              <a:t>, 0, 0, 0, 0, 0, 0, 0, 0, 0, 0, 0, </a:t>
            </a:r>
            <a:r>
              <a:rPr lang="en-US" b="1" dirty="0"/>
              <a:t>1</a:t>
            </a:r>
            <a:r>
              <a:rPr lang="en-US" dirty="0"/>
              <a:t>, 0, 0, 0, 0, …)</a:t>
            </a:r>
          </a:p>
          <a:p>
            <a:endParaRPr lang="en-US" dirty="0" smtClean="0"/>
          </a:p>
          <a:p>
            <a:r>
              <a:rPr lang="en-US" dirty="0"/>
              <a:t> </a:t>
            </a:r>
          </a:p>
          <a:p>
            <a:r>
              <a:rPr lang="en-US" dirty="0"/>
              <a:t>If one is in </a:t>
            </a:r>
            <a:r>
              <a:rPr lang="el-GR" sz="28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8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/>
              <a:t>, </a:t>
            </a:r>
            <a:r>
              <a:rPr lang="en-US" dirty="0"/>
              <a:t>one is in </a:t>
            </a:r>
            <a:r>
              <a:rPr lang="el-GR" sz="28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8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/>
              <a:t> </a:t>
            </a:r>
            <a:r>
              <a:rPr lang="en-US" dirty="0"/>
              <a:t>, and one is in </a:t>
            </a:r>
            <a:r>
              <a:rPr lang="el-GR" sz="28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8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/>
          </a:p>
          <a:p>
            <a:r>
              <a:rPr lang="en-US" dirty="0"/>
              <a:t>(0, 0, 0, 0, </a:t>
            </a:r>
            <a:r>
              <a:rPr lang="en-US" b="1" dirty="0"/>
              <a:t>1</a:t>
            </a:r>
            <a:r>
              <a:rPr lang="en-US" dirty="0"/>
              <a:t>, 0, </a:t>
            </a:r>
            <a:r>
              <a:rPr lang="en-US" b="1" dirty="0"/>
              <a:t>1</a:t>
            </a:r>
            <a:r>
              <a:rPr lang="en-US" dirty="0"/>
              <a:t>, 0, 0, 0, 0, 0, </a:t>
            </a:r>
            <a:r>
              <a:rPr lang="en-US" b="1" dirty="0"/>
              <a:t>1</a:t>
            </a:r>
            <a:r>
              <a:rPr lang="en-US" dirty="0"/>
              <a:t>, 0, 0, 0, 0,…)</a:t>
            </a:r>
          </a:p>
          <a:p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981200" y="2514600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444240" imgH="228600" progId="Equation.DSMT4">
                  <p:embed/>
                </p:oleObj>
              </mc:Choice>
              <mc:Fallback>
                <p:oleObj name="Equation" r:id="rId3" imgW="4442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889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09600" y="3787422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444240" imgH="228600" progId="Equation.DSMT4">
                  <p:embed/>
                </p:oleObj>
              </mc:Choice>
              <mc:Fallback>
                <p:oleObj name="Equation" r:id="rId5" imgW="4442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87422"/>
                        <a:ext cx="889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352800" y="3753555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7" imgW="457200" imgH="228600" progId="Equation.DSMT4">
                  <p:embed/>
                </p:oleObj>
              </mc:Choice>
              <mc:Fallback>
                <p:oleObj name="Equation" r:id="rId7" imgW="4572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53555"/>
                        <a:ext cx="914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946399" y="5170311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9" imgW="457200" imgH="228600" progId="Equation.DSMT4">
                  <p:embed/>
                </p:oleObj>
              </mc:Choice>
              <mc:Fallback>
                <p:oleObj name="Equation" r:id="rId9" imgW="4572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399" y="5170311"/>
                        <a:ext cx="914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533400" y="5184423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4423"/>
                        <a:ext cx="83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1735667" y="5181600"/>
          <a:ext cx="86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13" imgW="431640" imgH="228600" progId="Equation.DSMT4">
                  <p:embed/>
                </p:oleObj>
              </mc:Choice>
              <mc:Fallback>
                <p:oleObj name="Equation" r:id="rId13" imgW="4316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667" y="5181600"/>
                        <a:ext cx="86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6324600" y="1981200"/>
            <a:ext cx="2415661" cy="685800"/>
            <a:chOff x="6324600" y="2438400"/>
            <a:chExt cx="2415661" cy="685800"/>
          </a:xfrm>
        </p:grpSpPr>
        <p:sp>
          <p:nvSpPr>
            <p:cNvPr id="21" name="TextBox 20"/>
            <p:cNvSpPr txBox="1"/>
            <p:nvPr/>
          </p:nvSpPr>
          <p:spPr>
            <a:xfrm>
              <a:off x="6324600" y="2438400"/>
              <a:ext cx="2415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Can be achieved 1 way.</a:t>
              </a:r>
              <a:endParaRPr lang="en-US" b="1" i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10400" y="2754868"/>
              <a:ext cx="8980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(9, 9, 9)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67400" y="3200400"/>
            <a:ext cx="3214341" cy="750332"/>
            <a:chOff x="5867400" y="3657600"/>
            <a:chExt cx="3214341" cy="750332"/>
          </a:xfrm>
        </p:grpSpPr>
        <p:sp>
          <p:nvSpPr>
            <p:cNvPr id="22" name="TextBox 21"/>
            <p:cNvSpPr txBox="1"/>
            <p:nvPr/>
          </p:nvSpPr>
          <p:spPr>
            <a:xfrm>
              <a:off x="6347339" y="3657600"/>
              <a:ext cx="2518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Can be achieved 3 ways.</a:t>
              </a:r>
              <a:endParaRPr lang="en-US" b="1" i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67400" y="4038600"/>
              <a:ext cx="3214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(3, 3, 15) ,   (3, 15, 3) ,   (15, 3, 3)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34000" y="4419600"/>
            <a:ext cx="3657600" cy="1027331"/>
            <a:chOff x="5334000" y="4876800"/>
            <a:chExt cx="3657600" cy="1027331"/>
          </a:xfrm>
        </p:grpSpPr>
        <p:sp>
          <p:nvSpPr>
            <p:cNvPr id="23" name="TextBox 22"/>
            <p:cNvSpPr txBox="1"/>
            <p:nvPr/>
          </p:nvSpPr>
          <p:spPr>
            <a:xfrm>
              <a:off x="6400800" y="4876800"/>
              <a:ext cx="2518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Can be achieved 6 ways.</a:t>
              </a:r>
              <a:endParaRPr lang="en-US" b="1" i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34000" y="5257800"/>
              <a:ext cx="3657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(5, 7, 13) ,   (5, 13, 7) ,   (7, 5, 13) ,   (7, 13, 5) ,    (13, 5, 7) ,   (13, 7, 5)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29400" y="1295400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Prevalence:</a:t>
            </a:r>
            <a:endParaRPr lang="en-US" sz="2400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0" y="5562600"/>
            <a:ext cx="1860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(Most probable)</a:t>
            </a:r>
            <a:endParaRPr lang="en-US" sz="2000" i="1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030B-616F-468F-8319-466D1CF5C69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mtClean="0"/>
              <a:t>Observations and Claims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MSE351-1 Lecture 8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030B-616F-468F-8319-466D1CF5C69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1295400"/>
            <a:ext cx="800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/>
              <a:t>The </a:t>
            </a:r>
            <a:r>
              <a:rPr lang="en-US" sz="2800" b="1" dirty="0"/>
              <a:t>counting of the states depends on the nature of the particles.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As</a:t>
            </a:r>
            <a:r>
              <a:rPr lang="en-US" sz="2800" i="1" dirty="0" smtClean="0"/>
              <a:t> </a:t>
            </a:r>
            <a:r>
              <a:rPr lang="en-US" sz="2800" i="1" dirty="0"/>
              <a:t>N</a:t>
            </a:r>
            <a:r>
              <a:rPr lang="en-US" sz="2800" dirty="0"/>
              <a:t> becomes a larger number, the most probable configuration becomes overwhelmingly more likely.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For </a:t>
            </a:r>
            <a:r>
              <a:rPr lang="en-US" sz="2800" dirty="0"/>
              <a:t>statistical purposes, we can </a:t>
            </a:r>
            <a:r>
              <a:rPr lang="en-US" sz="2800" dirty="0" smtClean="0"/>
              <a:t>ignore </a:t>
            </a:r>
            <a:r>
              <a:rPr lang="en-US" sz="2800" dirty="0"/>
              <a:t>other </a:t>
            </a:r>
            <a:r>
              <a:rPr lang="en-US" sz="2800" dirty="0" smtClean="0"/>
              <a:t>configurations.</a:t>
            </a:r>
            <a:endParaRPr lang="en-US" sz="2800" dirty="0"/>
          </a:p>
          <a:p>
            <a:r>
              <a:rPr lang="en-US" sz="2800" dirty="0"/>
              <a:t>   </a:t>
            </a:r>
          </a:p>
          <a:p>
            <a:r>
              <a:rPr lang="en-US" sz="2800" i="1" u="sng" dirty="0" smtClean="0"/>
              <a:t>The distribution </a:t>
            </a:r>
            <a:r>
              <a:rPr lang="en-US" sz="2800" i="1" u="sng" dirty="0"/>
              <a:t>of individual particle energies, at equilibrium, is simply their distribution in the most probable configuration</a:t>
            </a:r>
            <a:r>
              <a:rPr lang="en-US" sz="2800" i="1" u="sng" dirty="0" smtClean="0"/>
              <a:t>. </a:t>
            </a:r>
            <a:r>
              <a:rPr lang="en-US" sz="2800" i="1" dirty="0" smtClean="0"/>
              <a:t>(See </a:t>
            </a:r>
            <a:r>
              <a:rPr lang="en-US" sz="2800" i="1" dirty="0" err="1" smtClean="0"/>
              <a:t>Kittel</a:t>
            </a:r>
            <a:r>
              <a:rPr lang="en-US" sz="2800" i="1" dirty="0" smtClean="0"/>
              <a:t> &amp; </a:t>
            </a:r>
            <a:r>
              <a:rPr lang="en-US" sz="2800" i="1" dirty="0" err="1" smtClean="0"/>
              <a:t>Kroemer</a:t>
            </a:r>
            <a:r>
              <a:rPr lang="en-US" sz="2800" i="1" dirty="0" smtClean="0"/>
              <a:t>, Thermal Physics, Ch. 1 for additional details.</a:t>
            </a:r>
            <a:r>
              <a:rPr lang="en-US" sz="2800" dirty="0" smtClean="0"/>
              <a:t>)</a:t>
            </a:r>
            <a:endParaRPr 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1065</Words>
  <Application>Microsoft Office PowerPoint</Application>
  <PresentationFormat>On-screen Show (4:3)</PresentationFormat>
  <Paragraphs>177</Paragraphs>
  <Slides>18</Slides>
  <Notes>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Custom Design</vt:lpstr>
      <vt:lpstr>Equation</vt:lpstr>
      <vt:lpstr>Lecture #8: Quantum Statistical Mechanics (following Griffith’s 5.4)</vt:lpstr>
      <vt:lpstr>Counting distinct states of a system in thermal equilibrium</vt:lpstr>
      <vt:lpstr>Example: 3 particles in 1-D infinite well</vt:lpstr>
      <vt:lpstr>Example: 3 particles in 1-D infinite well</vt:lpstr>
      <vt:lpstr>Distinguishable Particles</vt:lpstr>
      <vt:lpstr>Indistinguishable Fermions</vt:lpstr>
      <vt:lpstr>Indistinguishable Bosons</vt:lpstr>
      <vt:lpstr>PowerPoint Presentation</vt:lpstr>
      <vt:lpstr>Observations and Claims</vt:lpstr>
      <vt:lpstr>Counting configurations of particles</vt:lpstr>
      <vt:lpstr>Q for Distinguishable Particles</vt:lpstr>
      <vt:lpstr>Q for Identical Fermions</vt:lpstr>
      <vt:lpstr>Q for Identical Bosons</vt:lpstr>
      <vt:lpstr>Solving for most probable Q</vt:lpstr>
      <vt:lpstr>Most probable Q for different particles</vt:lpstr>
      <vt:lpstr>Define temperature and chemical potential</vt:lpstr>
      <vt:lpstr>Distribution of particles in energy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#8: Quantum Statistical Mechanics</dc:title>
  <dc:creator>Lincoln J Lauhon</dc:creator>
  <cp:lastModifiedBy>Lincoln</cp:lastModifiedBy>
  <cp:revision>29</cp:revision>
  <dcterms:created xsi:type="dcterms:W3CDTF">2009-02-15T17:14:39Z</dcterms:created>
  <dcterms:modified xsi:type="dcterms:W3CDTF">2012-02-10T14:21:28Z</dcterms:modified>
</cp:coreProperties>
</file>