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84" r:id="rId2"/>
    <p:sldId id="286" r:id="rId3"/>
    <p:sldId id="297" r:id="rId4"/>
    <p:sldId id="287" r:id="rId5"/>
    <p:sldId id="299" r:id="rId6"/>
    <p:sldId id="298" r:id="rId7"/>
    <p:sldId id="300" r:id="rId8"/>
    <p:sldId id="301" r:id="rId9"/>
    <p:sldId id="302" r:id="rId10"/>
    <p:sldId id="306" r:id="rId11"/>
    <p:sldId id="307" r:id="rId12"/>
    <p:sldId id="296" r:id="rId13"/>
    <p:sldId id="294" r:id="rId14"/>
    <p:sldId id="290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4">
          <p15:clr>
            <a:srgbClr val="A4A3A4"/>
          </p15:clr>
        </p15:guide>
        <p15:guide id="2" pos="6216">
          <p15:clr>
            <a:srgbClr val="A4A3A4"/>
          </p15:clr>
        </p15:guide>
        <p15:guide id="3" pos="1440">
          <p15:clr>
            <a:srgbClr val="A4A3A4"/>
          </p15:clr>
        </p15:guide>
        <p15:guide id="4" orient="horz" pos="2390">
          <p15:clr>
            <a:srgbClr val="A4A3A4"/>
          </p15:clr>
        </p15:guide>
        <p15:guide id="5" orient="horz" pos="902">
          <p15:clr>
            <a:srgbClr val="A4A3A4"/>
          </p15:clr>
        </p15:guide>
        <p15:guide id="6" pos="3840">
          <p15:clr>
            <a:srgbClr val="A4A3A4"/>
          </p15:clr>
        </p15:guide>
        <p15:guide id="7" orient="horz" pos="3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899" autoAdjust="0"/>
  </p:normalViewPr>
  <p:slideViewPr>
    <p:cSldViewPr snapToGrid="0" snapToObjects="1" showGuides="1">
      <p:cViewPr>
        <p:scale>
          <a:sx n="66" d="100"/>
          <a:sy n="66" d="100"/>
        </p:scale>
        <p:origin x="708" y="-20"/>
      </p:cViewPr>
      <p:guideLst>
        <p:guide orient="horz" pos="544"/>
        <p:guide pos="6216"/>
        <p:guide pos="1440"/>
        <p:guide orient="horz" pos="2390"/>
        <p:guide orient="horz" pos="902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A7B40-9EB7-4C77-8556-119F053A3BC1}" type="doc">
      <dgm:prSet loTypeId="urn:microsoft.com/office/officeart/2005/8/layout/process2" loCatId="process" qsTypeId="urn:microsoft.com/office/officeart/2005/8/quickstyle/3d7#1" qsCatId="3D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7166A9DB-20D7-41DA-B6C7-4E91D46FE0E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/>
            <a:t>Dataset</a:t>
          </a:r>
        </a:p>
      </dgm:t>
    </dgm:pt>
    <dgm:pt modelId="{408890A2-EC03-4CB7-8006-30F7A6F0770D}" type="parTrans" cxnId="{8A7D8780-1D0C-4F28-8037-4CE84BBF2950}">
      <dgm:prSet/>
      <dgm:spPr/>
      <dgm:t>
        <a:bodyPr/>
        <a:lstStyle/>
        <a:p>
          <a:endParaRPr lang="en-US"/>
        </a:p>
      </dgm:t>
    </dgm:pt>
    <dgm:pt modelId="{581D0B67-AC66-4DBF-B99A-8C26BE060068}" type="sibTrans" cxnId="{8A7D8780-1D0C-4F28-8037-4CE84BBF2950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185F46A-CE7B-4D19-AD38-021F06F11723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/>
            <a:t>Data preprocessing</a:t>
          </a:r>
          <a:endParaRPr lang="en-US" sz="2800" dirty="0"/>
        </a:p>
      </dgm:t>
    </dgm:pt>
    <dgm:pt modelId="{ED707A62-C95F-489D-A288-204A854541E1}" type="parTrans" cxnId="{658B94B5-29C5-4167-986B-C54B3A88DB1B}">
      <dgm:prSet/>
      <dgm:spPr/>
      <dgm:t>
        <a:bodyPr/>
        <a:lstStyle/>
        <a:p>
          <a:endParaRPr lang="en-US"/>
        </a:p>
      </dgm:t>
    </dgm:pt>
    <dgm:pt modelId="{209F9C23-F1DF-401B-A4AD-306C9EB4247C}" type="sibTrans" cxnId="{658B94B5-29C5-4167-986B-C54B3A88DB1B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D4F7890-BC71-471E-AB1B-9F598D752858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/>
            <a:t>Applying </a:t>
          </a:r>
          <a:r>
            <a:rPr lang="en-US" sz="2400" dirty="0" err="1"/>
            <a:t>algortihms</a:t>
          </a:r>
          <a:endParaRPr lang="en-US" sz="2400" dirty="0"/>
        </a:p>
      </dgm:t>
    </dgm:pt>
    <dgm:pt modelId="{8A81A9A1-3D17-4B5E-823A-F4C61634A717}" type="parTrans" cxnId="{A7E69745-34F0-4704-80AA-92D9E75914F1}">
      <dgm:prSet/>
      <dgm:spPr/>
      <dgm:t>
        <a:bodyPr/>
        <a:lstStyle/>
        <a:p>
          <a:endParaRPr lang="en-US"/>
        </a:p>
      </dgm:t>
    </dgm:pt>
    <dgm:pt modelId="{A02D4AB0-BE01-45C2-BD3E-6766ADB3B021}" type="sibTrans" cxnId="{A7E69745-34F0-4704-80AA-92D9E75914F1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20F7A6B-BDE8-4CE7-9D08-6DBA9FCB305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/>
            <a:t>Prediction</a:t>
          </a:r>
          <a:endParaRPr lang="en-US" sz="2800" dirty="0"/>
        </a:p>
      </dgm:t>
    </dgm:pt>
    <dgm:pt modelId="{195B82E4-0DD2-438A-8DFE-3D8372DB1ADE}" type="parTrans" cxnId="{C38CD75B-935F-47D9-9545-6F35B0CE26AF}">
      <dgm:prSet/>
      <dgm:spPr/>
      <dgm:t>
        <a:bodyPr/>
        <a:lstStyle/>
        <a:p>
          <a:endParaRPr lang="en-US"/>
        </a:p>
      </dgm:t>
    </dgm:pt>
    <dgm:pt modelId="{74FC7D43-EBDE-4635-9C3C-71AC632CAC5A}" type="sibTrans" cxnId="{C38CD75B-935F-47D9-9545-6F35B0CE26AF}">
      <dgm:prSet/>
      <dgm:spPr/>
      <dgm:t>
        <a:bodyPr/>
        <a:lstStyle/>
        <a:p>
          <a:endParaRPr lang="en-US"/>
        </a:p>
      </dgm:t>
    </dgm:pt>
    <dgm:pt modelId="{7E3F7EC5-1729-4088-BB09-36E02E33A0BF}" type="pres">
      <dgm:prSet presAssocID="{A4CA7B40-9EB7-4C77-8556-119F053A3BC1}" presName="linearFlow" presStyleCnt="0">
        <dgm:presLayoutVars>
          <dgm:resizeHandles val="exact"/>
        </dgm:presLayoutVars>
      </dgm:prSet>
      <dgm:spPr/>
    </dgm:pt>
    <dgm:pt modelId="{E17E57AF-0587-449A-A755-B1B96DEF2BD2}" type="pres">
      <dgm:prSet presAssocID="{7166A9DB-20D7-41DA-B6C7-4E91D46FE0EA}" presName="node" presStyleLbl="node1" presStyleIdx="0" presStyleCnt="4" custLinFactNeighborX="-34939">
        <dgm:presLayoutVars>
          <dgm:bulletEnabled val="1"/>
        </dgm:presLayoutVars>
      </dgm:prSet>
      <dgm:spPr/>
    </dgm:pt>
    <dgm:pt modelId="{11477A19-6F59-488F-BD44-5E3FBE8E3386}" type="pres">
      <dgm:prSet presAssocID="{581D0B67-AC66-4DBF-B99A-8C26BE060068}" presName="sibTrans" presStyleLbl="sibTrans2D1" presStyleIdx="0" presStyleCnt="3"/>
      <dgm:spPr/>
    </dgm:pt>
    <dgm:pt modelId="{1FA9844B-FD2C-4DAF-BE12-A8E3C3B7E384}" type="pres">
      <dgm:prSet presAssocID="{581D0B67-AC66-4DBF-B99A-8C26BE060068}" presName="connectorText" presStyleLbl="sibTrans2D1" presStyleIdx="0" presStyleCnt="3"/>
      <dgm:spPr/>
    </dgm:pt>
    <dgm:pt modelId="{353C71C7-5E8B-4565-86BF-B755B524B25E}" type="pres">
      <dgm:prSet presAssocID="{6185F46A-CE7B-4D19-AD38-021F06F11723}" presName="node" presStyleLbl="node1" presStyleIdx="1" presStyleCnt="4" custLinFactNeighborX="-30764">
        <dgm:presLayoutVars>
          <dgm:bulletEnabled val="1"/>
        </dgm:presLayoutVars>
      </dgm:prSet>
      <dgm:spPr/>
    </dgm:pt>
    <dgm:pt modelId="{06ECC167-6368-4F79-84C6-65D90B9BC4A6}" type="pres">
      <dgm:prSet presAssocID="{209F9C23-F1DF-401B-A4AD-306C9EB4247C}" presName="sibTrans" presStyleLbl="sibTrans2D1" presStyleIdx="1" presStyleCnt="3"/>
      <dgm:spPr/>
    </dgm:pt>
    <dgm:pt modelId="{1AF533A8-48F1-4B19-9CD9-5A2DB7199B85}" type="pres">
      <dgm:prSet presAssocID="{209F9C23-F1DF-401B-A4AD-306C9EB4247C}" presName="connectorText" presStyleLbl="sibTrans2D1" presStyleIdx="1" presStyleCnt="3"/>
      <dgm:spPr/>
    </dgm:pt>
    <dgm:pt modelId="{93DEFB83-998E-4F52-9267-01422D869D93}" type="pres">
      <dgm:prSet presAssocID="{9D4F7890-BC71-471E-AB1B-9F598D752858}" presName="node" presStyleLbl="node1" presStyleIdx="2" presStyleCnt="4" custLinFactNeighborX="-40169">
        <dgm:presLayoutVars>
          <dgm:bulletEnabled val="1"/>
        </dgm:presLayoutVars>
      </dgm:prSet>
      <dgm:spPr/>
    </dgm:pt>
    <dgm:pt modelId="{9D3FBE46-D0AF-488A-8760-ACD5B1FCF90A}" type="pres">
      <dgm:prSet presAssocID="{A02D4AB0-BE01-45C2-BD3E-6766ADB3B021}" presName="sibTrans" presStyleLbl="sibTrans2D1" presStyleIdx="2" presStyleCnt="3"/>
      <dgm:spPr/>
    </dgm:pt>
    <dgm:pt modelId="{99C93BD8-B1E2-4176-AB62-389E05597014}" type="pres">
      <dgm:prSet presAssocID="{A02D4AB0-BE01-45C2-BD3E-6766ADB3B021}" presName="connectorText" presStyleLbl="sibTrans2D1" presStyleIdx="2" presStyleCnt="3"/>
      <dgm:spPr/>
    </dgm:pt>
    <dgm:pt modelId="{8543761F-CB86-4828-8238-3D2150371155}" type="pres">
      <dgm:prSet presAssocID="{920F7A6B-BDE8-4CE7-9D08-6DBA9FCB305C}" presName="node" presStyleLbl="node1" presStyleIdx="3" presStyleCnt="4" custLinFactNeighborX="-30764">
        <dgm:presLayoutVars>
          <dgm:bulletEnabled val="1"/>
        </dgm:presLayoutVars>
      </dgm:prSet>
      <dgm:spPr/>
    </dgm:pt>
  </dgm:ptLst>
  <dgm:cxnLst>
    <dgm:cxn modelId="{09EB710D-ACCA-4415-B165-F634DADAFBFC}" type="presOf" srcId="{7166A9DB-20D7-41DA-B6C7-4E91D46FE0EA}" destId="{E17E57AF-0587-449A-A755-B1B96DEF2BD2}" srcOrd="0" destOrd="0" presId="urn:microsoft.com/office/officeart/2005/8/layout/process2"/>
    <dgm:cxn modelId="{03D89C13-B80A-4D52-9B10-C986A9DA89CA}" type="presOf" srcId="{581D0B67-AC66-4DBF-B99A-8C26BE060068}" destId="{11477A19-6F59-488F-BD44-5E3FBE8E3386}" srcOrd="0" destOrd="0" presId="urn:microsoft.com/office/officeart/2005/8/layout/process2"/>
    <dgm:cxn modelId="{3196EB1F-A27F-4CF0-ACAA-D889F89FA8EA}" type="presOf" srcId="{920F7A6B-BDE8-4CE7-9D08-6DBA9FCB305C}" destId="{8543761F-CB86-4828-8238-3D2150371155}" srcOrd="0" destOrd="0" presId="urn:microsoft.com/office/officeart/2005/8/layout/process2"/>
    <dgm:cxn modelId="{562ADC24-D838-4F23-AE30-8C31709B5006}" type="presOf" srcId="{A02D4AB0-BE01-45C2-BD3E-6766ADB3B021}" destId="{9D3FBE46-D0AF-488A-8760-ACD5B1FCF90A}" srcOrd="0" destOrd="0" presId="urn:microsoft.com/office/officeart/2005/8/layout/process2"/>
    <dgm:cxn modelId="{C38CD75B-935F-47D9-9545-6F35B0CE26AF}" srcId="{A4CA7B40-9EB7-4C77-8556-119F053A3BC1}" destId="{920F7A6B-BDE8-4CE7-9D08-6DBA9FCB305C}" srcOrd="3" destOrd="0" parTransId="{195B82E4-0DD2-438A-8DFE-3D8372DB1ADE}" sibTransId="{74FC7D43-EBDE-4635-9C3C-71AC632CAC5A}"/>
    <dgm:cxn modelId="{7A2C0E43-6511-4BF1-BC59-330DFED669E9}" type="presOf" srcId="{A02D4AB0-BE01-45C2-BD3E-6766ADB3B021}" destId="{99C93BD8-B1E2-4176-AB62-389E05597014}" srcOrd="1" destOrd="0" presId="urn:microsoft.com/office/officeart/2005/8/layout/process2"/>
    <dgm:cxn modelId="{A7E69745-34F0-4704-80AA-92D9E75914F1}" srcId="{A4CA7B40-9EB7-4C77-8556-119F053A3BC1}" destId="{9D4F7890-BC71-471E-AB1B-9F598D752858}" srcOrd="2" destOrd="0" parTransId="{8A81A9A1-3D17-4B5E-823A-F4C61634A717}" sibTransId="{A02D4AB0-BE01-45C2-BD3E-6766ADB3B021}"/>
    <dgm:cxn modelId="{9E41516B-6634-41AA-AEC4-5DC3745E0382}" type="presOf" srcId="{6185F46A-CE7B-4D19-AD38-021F06F11723}" destId="{353C71C7-5E8B-4565-86BF-B755B524B25E}" srcOrd="0" destOrd="0" presId="urn:microsoft.com/office/officeart/2005/8/layout/process2"/>
    <dgm:cxn modelId="{7229584F-2980-4E8F-80D4-AD70C715EB59}" type="presOf" srcId="{209F9C23-F1DF-401B-A4AD-306C9EB4247C}" destId="{06ECC167-6368-4F79-84C6-65D90B9BC4A6}" srcOrd="0" destOrd="0" presId="urn:microsoft.com/office/officeart/2005/8/layout/process2"/>
    <dgm:cxn modelId="{2144AC52-EECE-4EDE-9655-A6D420E8109A}" type="presOf" srcId="{209F9C23-F1DF-401B-A4AD-306C9EB4247C}" destId="{1AF533A8-48F1-4B19-9CD9-5A2DB7199B85}" srcOrd="1" destOrd="0" presId="urn:microsoft.com/office/officeart/2005/8/layout/process2"/>
    <dgm:cxn modelId="{8A7D8780-1D0C-4F28-8037-4CE84BBF2950}" srcId="{A4CA7B40-9EB7-4C77-8556-119F053A3BC1}" destId="{7166A9DB-20D7-41DA-B6C7-4E91D46FE0EA}" srcOrd="0" destOrd="0" parTransId="{408890A2-EC03-4CB7-8006-30F7A6F0770D}" sibTransId="{581D0B67-AC66-4DBF-B99A-8C26BE060068}"/>
    <dgm:cxn modelId="{3A5CE6B0-42EC-4849-A365-1F9445734F55}" type="presOf" srcId="{9D4F7890-BC71-471E-AB1B-9F598D752858}" destId="{93DEFB83-998E-4F52-9267-01422D869D93}" srcOrd="0" destOrd="0" presId="urn:microsoft.com/office/officeart/2005/8/layout/process2"/>
    <dgm:cxn modelId="{658B94B5-29C5-4167-986B-C54B3A88DB1B}" srcId="{A4CA7B40-9EB7-4C77-8556-119F053A3BC1}" destId="{6185F46A-CE7B-4D19-AD38-021F06F11723}" srcOrd="1" destOrd="0" parTransId="{ED707A62-C95F-489D-A288-204A854541E1}" sibTransId="{209F9C23-F1DF-401B-A4AD-306C9EB4247C}"/>
    <dgm:cxn modelId="{983661E5-7CD5-49B4-B580-0D7445400C7D}" type="presOf" srcId="{581D0B67-AC66-4DBF-B99A-8C26BE060068}" destId="{1FA9844B-FD2C-4DAF-BE12-A8E3C3B7E384}" srcOrd="1" destOrd="0" presId="urn:microsoft.com/office/officeart/2005/8/layout/process2"/>
    <dgm:cxn modelId="{31F339F6-74DC-478E-ADF6-43570A3B77B0}" type="presOf" srcId="{A4CA7B40-9EB7-4C77-8556-119F053A3BC1}" destId="{7E3F7EC5-1729-4088-BB09-36E02E33A0BF}" srcOrd="0" destOrd="0" presId="urn:microsoft.com/office/officeart/2005/8/layout/process2"/>
    <dgm:cxn modelId="{BA9C9B69-8EFA-44AE-95A1-7110D216131D}" type="presParOf" srcId="{7E3F7EC5-1729-4088-BB09-36E02E33A0BF}" destId="{E17E57AF-0587-449A-A755-B1B96DEF2BD2}" srcOrd="0" destOrd="0" presId="urn:microsoft.com/office/officeart/2005/8/layout/process2"/>
    <dgm:cxn modelId="{9EFD98B7-A8BC-4F57-9DFB-5B2F058B4C54}" type="presParOf" srcId="{7E3F7EC5-1729-4088-BB09-36E02E33A0BF}" destId="{11477A19-6F59-488F-BD44-5E3FBE8E3386}" srcOrd="1" destOrd="0" presId="urn:microsoft.com/office/officeart/2005/8/layout/process2"/>
    <dgm:cxn modelId="{B25919F4-7C5C-4757-962D-8D26EC1996D3}" type="presParOf" srcId="{11477A19-6F59-488F-BD44-5E3FBE8E3386}" destId="{1FA9844B-FD2C-4DAF-BE12-A8E3C3B7E384}" srcOrd="0" destOrd="0" presId="urn:microsoft.com/office/officeart/2005/8/layout/process2"/>
    <dgm:cxn modelId="{C54C97DF-16FD-4D28-878A-9C85AA3CA071}" type="presParOf" srcId="{7E3F7EC5-1729-4088-BB09-36E02E33A0BF}" destId="{353C71C7-5E8B-4565-86BF-B755B524B25E}" srcOrd="2" destOrd="0" presId="urn:microsoft.com/office/officeart/2005/8/layout/process2"/>
    <dgm:cxn modelId="{F3271DC0-B966-48C4-A0CE-E44C5961189C}" type="presParOf" srcId="{7E3F7EC5-1729-4088-BB09-36E02E33A0BF}" destId="{06ECC167-6368-4F79-84C6-65D90B9BC4A6}" srcOrd="3" destOrd="0" presId="urn:microsoft.com/office/officeart/2005/8/layout/process2"/>
    <dgm:cxn modelId="{03971E9E-0F6A-470A-9D42-3BC6A98DA5DF}" type="presParOf" srcId="{06ECC167-6368-4F79-84C6-65D90B9BC4A6}" destId="{1AF533A8-48F1-4B19-9CD9-5A2DB7199B85}" srcOrd="0" destOrd="0" presId="urn:microsoft.com/office/officeart/2005/8/layout/process2"/>
    <dgm:cxn modelId="{7913F6FB-3239-4BC1-8DBE-A8ED71A42203}" type="presParOf" srcId="{7E3F7EC5-1729-4088-BB09-36E02E33A0BF}" destId="{93DEFB83-998E-4F52-9267-01422D869D93}" srcOrd="4" destOrd="0" presId="urn:microsoft.com/office/officeart/2005/8/layout/process2"/>
    <dgm:cxn modelId="{B45AACCD-1465-446B-A275-36EB0154DE1C}" type="presParOf" srcId="{7E3F7EC5-1729-4088-BB09-36E02E33A0BF}" destId="{9D3FBE46-D0AF-488A-8760-ACD5B1FCF90A}" srcOrd="5" destOrd="0" presId="urn:microsoft.com/office/officeart/2005/8/layout/process2"/>
    <dgm:cxn modelId="{C2D6227B-613A-4E4E-940E-839CB54AA7A6}" type="presParOf" srcId="{9D3FBE46-D0AF-488A-8760-ACD5B1FCF90A}" destId="{99C93BD8-B1E2-4176-AB62-389E05597014}" srcOrd="0" destOrd="0" presId="urn:microsoft.com/office/officeart/2005/8/layout/process2"/>
    <dgm:cxn modelId="{FDCFF09C-9436-4ADC-85DF-A2C34DE41A25}" type="presParOf" srcId="{7E3F7EC5-1729-4088-BB09-36E02E33A0BF}" destId="{8543761F-CB86-4828-8238-3D215037115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E57AF-0587-449A-A755-B1B96DEF2BD2}">
      <dsp:nvSpPr>
        <dsp:cNvPr id="0" name=""/>
        <dsp:cNvSpPr/>
      </dsp:nvSpPr>
      <dsp:spPr>
        <a:xfrm>
          <a:off x="1065755" y="1890"/>
          <a:ext cx="2764154" cy="703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</a:t>
          </a:r>
        </a:p>
      </dsp:txBody>
      <dsp:txXfrm>
        <a:off x="1086349" y="22484"/>
        <a:ext cx="2722966" cy="661935"/>
      </dsp:txXfrm>
    </dsp:sp>
    <dsp:sp modelId="{11477A19-6F59-488F-BD44-5E3FBE8E3386}">
      <dsp:nvSpPr>
        <dsp:cNvPr id="0" name=""/>
        <dsp:cNvSpPr/>
      </dsp:nvSpPr>
      <dsp:spPr>
        <a:xfrm rot="5025333">
          <a:off x="2372912" y="722591"/>
          <a:ext cx="265245" cy="316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-5400000">
        <a:off x="2406286" y="748407"/>
        <a:ext cx="189843" cy="185672"/>
      </dsp:txXfrm>
    </dsp:sp>
    <dsp:sp modelId="{353C71C7-5E8B-4565-86BF-B755B524B25E}">
      <dsp:nvSpPr>
        <dsp:cNvPr id="0" name=""/>
        <dsp:cNvSpPr/>
      </dsp:nvSpPr>
      <dsp:spPr>
        <a:xfrm>
          <a:off x="1181159" y="1056575"/>
          <a:ext cx="2764154" cy="703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preprocessing</a:t>
          </a:r>
          <a:endParaRPr lang="en-US" sz="2800" kern="1200" dirty="0"/>
        </a:p>
      </dsp:txBody>
      <dsp:txXfrm>
        <a:off x="1201753" y="1077169"/>
        <a:ext cx="2722966" cy="661935"/>
      </dsp:txXfrm>
    </dsp:sp>
    <dsp:sp modelId="{06ECC167-6368-4F79-84C6-65D90B9BC4A6}">
      <dsp:nvSpPr>
        <dsp:cNvPr id="0" name=""/>
        <dsp:cNvSpPr/>
      </dsp:nvSpPr>
      <dsp:spPr>
        <a:xfrm rot="6230807">
          <a:off x="2297470" y="1777277"/>
          <a:ext cx="271563" cy="316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-5400000">
        <a:off x="2348078" y="1800882"/>
        <a:ext cx="189843" cy="190094"/>
      </dsp:txXfrm>
    </dsp:sp>
    <dsp:sp modelId="{93DEFB83-998E-4F52-9267-01422D869D93}">
      <dsp:nvSpPr>
        <dsp:cNvPr id="0" name=""/>
        <dsp:cNvSpPr/>
      </dsp:nvSpPr>
      <dsp:spPr>
        <a:xfrm>
          <a:off x="921190" y="2111260"/>
          <a:ext cx="2764154" cy="703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Applying </a:t>
          </a:r>
          <a:r>
            <a:rPr lang="en-US" sz="2400" kern="1200" dirty="0" err="1"/>
            <a:t>algortihms</a:t>
          </a:r>
          <a:endParaRPr lang="en-US" sz="2400" kern="1200" dirty="0"/>
        </a:p>
      </dsp:txBody>
      <dsp:txXfrm>
        <a:off x="941784" y="2131854"/>
        <a:ext cx="2722966" cy="661935"/>
      </dsp:txXfrm>
    </dsp:sp>
    <dsp:sp modelId="{9D3FBE46-D0AF-488A-8760-ACD5B1FCF90A}">
      <dsp:nvSpPr>
        <dsp:cNvPr id="0" name=""/>
        <dsp:cNvSpPr/>
      </dsp:nvSpPr>
      <dsp:spPr>
        <a:xfrm rot="4569193">
          <a:off x="2297470" y="2831962"/>
          <a:ext cx="271563" cy="316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-5400000">
        <a:off x="2328581" y="2855567"/>
        <a:ext cx="189843" cy="190094"/>
      </dsp:txXfrm>
    </dsp:sp>
    <dsp:sp modelId="{8543761F-CB86-4828-8238-3D2150371155}">
      <dsp:nvSpPr>
        <dsp:cNvPr id="0" name=""/>
        <dsp:cNvSpPr/>
      </dsp:nvSpPr>
      <dsp:spPr>
        <a:xfrm>
          <a:off x="1181159" y="3165946"/>
          <a:ext cx="2764154" cy="703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Prediction</a:t>
          </a:r>
          <a:endParaRPr lang="en-US" sz="2800" kern="1200" dirty="0"/>
        </a:p>
      </dsp:txBody>
      <dsp:txXfrm>
        <a:off x="1201753" y="3186540"/>
        <a:ext cx="2722966" cy="661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#1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610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/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/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/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/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/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/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/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/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/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/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/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/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/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/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/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/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/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/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/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/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61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/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/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/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/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/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/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/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/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/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/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/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/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/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/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/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/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/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/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/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/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/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/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/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/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/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/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/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/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/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/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/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/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/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/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/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/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/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/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/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/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/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/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/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1026160" y="2240280"/>
            <a:ext cx="5310632" cy="2849880"/>
          </a:xfrm>
        </p:spPr>
        <p:txBody>
          <a:bodyPr/>
          <a:lstStyle/>
          <a:p>
            <a:r>
              <a:rPr lang="en-US" dirty="0"/>
              <a:t>Fraud Detection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Credit Card</a:t>
            </a:r>
            <a:br>
              <a:rPr lang="en-US" dirty="0"/>
            </a:br>
            <a:r>
              <a:rPr lang="en-US" dirty="0"/>
              <a:t>Transaction</a:t>
            </a:r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>
          <a:xfrm>
            <a:off x="6451600" y="6045708"/>
            <a:ext cx="4873752" cy="630936"/>
          </a:xfrm>
        </p:spPr>
        <p:txBody>
          <a:bodyPr/>
          <a:lstStyle/>
          <a:p>
            <a:r>
              <a:rPr lang="en-US" b="1" dirty="0"/>
              <a:t>Presented By :Denish Lamichhane</a:t>
            </a:r>
          </a:p>
          <a:p>
            <a:r>
              <a:rPr lang="en-US" b="1" dirty="0"/>
              <a:t>	         </a:t>
            </a:r>
            <a:r>
              <a:rPr lang="en-US" b="1" dirty="0" err="1"/>
              <a:t>Sanjeep</a:t>
            </a:r>
            <a:r>
              <a:rPr lang="en-US" b="1" dirty="0"/>
              <a:t> Banjara</a:t>
            </a:r>
          </a:p>
        </p:txBody>
      </p:sp>
      <p:pic>
        <p:nvPicPr>
          <p:cNvPr id="1026" name="Picture 2" descr="The Basics of Credit Card Fraud and How it Impacts Seller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6" r="29706"/>
          <a:stretch>
            <a:fillRect/>
          </a:stretch>
        </p:blipFill>
        <p:spPr bwMode="auto">
          <a:xfrm>
            <a:off x="6451600" y="812292"/>
            <a:ext cx="4792367" cy="49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1535" y="864235"/>
            <a:ext cx="6632575" cy="1710055"/>
          </a:xfrm>
        </p:spPr>
        <p:txBody>
          <a:bodyPr/>
          <a:lstStyle/>
          <a:p>
            <a:r>
              <a:rPr lang="en-US" sz="5400" dirty="0"/>
              <a:t>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64743" y="1850771"/>
            <a:ext cx="6606032" cy="3156204"/>
          </a:xfrm>
        </p:spPr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Logistic Regression is well-suited for problems where the outcome is binary, such as yes/no or fraud/non-fraud.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It models the relationship between the independent variables and the log-odds of the dependent variable, assuming a linear relationship.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Utilizes the sigmoid (logistic) function to squash the linear output into a range between 0 and 1, representing probabilities.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Despite its simplicity, Logistic Regression is widely used in various fields due to its effectiveness, ease of implementation, and interpretability.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2" name="Picture 4" descr="Reduce Credit Card Fraud at Your Restaurant with Skimming Prevention  Traini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5" r="31055"/>
          <a:stretch>
            <a:fillRect/>
          </a:stretch>
        </p:blipFill>
        <p:spPr bwMode="auto">
          <a:xfrm>
            <a:off x="7863842" y="0"/>
            <a:ext cx="43281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21080" y="109565"/>
            <a:ext cx="9912096" cy="101498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FDOCCT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Final Precision: 0.8161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Final Recall: 0.5772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Final F1-Score: 0.6762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82" name="Picture Placeholder 81" descr="blueprint icon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>
            <a:fillRect/>
          </a:stretch>
        </p:blipFill>
        <p:spPr/>
      </p:pic>
      <p:pic>
        <p:nvPicPr>
          <p:cNvPr id="84" name="Picture Placeholder 83" descr="easel icon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Feature Engineering Refinement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86" name="Picture Placeholder 85" descr="ruler icon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Monitoring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88" name="Picture Placeholder 87" descr="strategy ico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t="476" b="476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Collaboration with Industry Experts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90" name="Picture Placeholder 89" descr="airplane icon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 with Fraud Prevention Systems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Algorithm Enhancement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our journey into credit card fraud detection using Logistic Regression sets the stage for a secure financial future. As we progress, refining our model and embracing advanced techniques, our commitment to evolving fraud detection remains unwavering. Together, we pave the way for a safer and more resilient financial ecosystem.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13</a:t>
            </a:fld>
            <a:endParaRPr lang="en-US" dirty="0"/>
          </a:p>
        </p:txBody>
      </p:sp>
      <p:pic>
        <p:nvPicPr>
          <p:cNvPr id="9219" name="Picture 3" descr="Card fraud - protect yourself now - DeadSimpleSavi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r="2888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05886" y="2193042"/>
            <a:ext cx="2514600" cy="3200400"/>
          </a:xfrm>
        </p:spPr>
        <p:txBody>
          <a:bodyPr/>
          <a:lstStyle/>
          <a:p>
            <a:r>
              <a:rPr lang="en-US" sz="1800" dirty="0"/>
              <a:t>Denish Lamichhane</a:t>
            </a:r>
          </a:p>
          <a:p>
            <a:r>
              <a:rPr lang="en-US" sz="1000" dirty="0">
                <a:sym typeface="+mn-ea"/>
              </a:rPr>
              <a:t>denishlamichhane1@gmail.com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800" dirty="0" err="1"/>
              <a:t>Sanjeep</a:t>
            </a:r>
            <a:r>
              <a:rPr lang="en-US" sz="1800" dirty="0"/>
              <a:t> Banjara</a:t>
            </a:r>
          </a:p>
          <a:p>
            <a:r>
              <a:rPr lang="en-US" sz="1200" dirty="0">
                <a:sym typeface="+mn-ea"/>
              </a:rPr>
              <a:t>sanjeepbanjara@gmail.com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14</a:t>
            </a:fld>
            <a:endParaRPr lang="en-US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FDOCCT</a:t>
            </a:r>
          </a:p>
          <a:p>
            <a:endParaRPr lang="en-US" dirty="0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2459" r="12459"/>
          <a:stretch>
            <a:fillRect/>
          </a:stretch>
        </p:blipFill>
        <p:spPr/>
      </p:pic>
      <p:sp>
        <p:nvSpPr>
          <p:cNvPr id="28" name="Picture Placeholder 27"/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5126" name="Picture 6" descr="Open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" t="-6637" r="-1103" b="31884"/>
          <a:stretch>
            <a:fillRect/>
          </a:stretch>
        </p:blipFill>
        <p:spPr bwMode="auto">
          <a:xfrm>
            <a:off x="6277356" y="1960880"/>
            <a:ext cx="2487168" cy="238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1456563" y="2895727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242" name="Picture 2" descr="Credit Card Theft in Massachusett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6" r="185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0943" y="2532888"/>
            <a:ext cx="1622425" cy="16224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How frauds are recognized?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2083946" cy="74603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Data Collection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FDOCCT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0943" y="2532888"/>
            <a:ext cx="1622425" cy="16224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Exploratory Data Analysis (EDA)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Logistic Regression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2083946" cy="746038"/>
          </a:xfrm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Results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Future Work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FDOCCT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2203" y="1079627"/>
            <a:ext cx="5038344" cy="1709928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9088" y="2181606"/>
            <a:ext cx="5010912" cy="2130552"/>
          </a:xfrm>
        </p:spPr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Credit card fraud is when someone uses your credit card or credit account to make a purchase you didn’t authorize.  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Credit card fraud poses significant risks to individuals, businesses, and financial institutions, necessitating robust security measures and proactive detection mechanisms to safeguard against unauthorized and fraudulent activities.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4</a:t>
            </a:fld>
            <a:endParaRPr lang="en-US" dirty="0"/>
          </a:p>
        </p:txBody>
      </p:sp>
      <p:pic>
        <p:nvPicPr>
          <p:cNvPr id="2052" name="Picture 4" descr="Reduce Credit Card Fraud at Your Restaurant with Skimming Prevention  Traini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5" r="31055"/>
          <a:stretch>
            <a:fillRect/>
          </a:stretch>
        </p:blipFill>
        <p:spPr bwMode="auto">
          <a:xfrm>
            <a:off x="7863842" y="0"/>
            <a:ext cx="43281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864235"/>
            <a:ext cx="8148955" cy="1137285"/>
          </a:xfrm>
        </p:spPr>
        <p:txBody>
          <a:bodyPr/>
          <a:lstStyle/>
          <a:p>
            <a:r>
              <a:rPr lang="en-US" sz="4000" dirty="0"/>
              <a:t>How frauds are recognized?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83920" y="2001520"/>
            <a:ext cx="6573520" cy="3183128"/>
          </a:xfrm>
        </p:spPr>
        <p:txBody>
          <a:bodyPr/>
          <a:lstStyle/>
          <a:p>
            <a:pPr marL="397510" indent="-342900">
              <a:buFont typeface="Wingdings" panose="05000000000000000000" charset="0"/>
              <a:buChar char="ü"/>
            </a:pPr>
            <a:r>
              <a:rPr lang="en-US" sz="2000" dirty="0"/>
              <a:t>Location </a:t>
            </a:r>
            <a:r>
              <a:rPr lang="en-US" sz="2000" b="1" dirty="0"/>
              <a:t>:- </a:t>
            </a:r>
            <a:r>
              <a:rPr lang="en-US" sz="2000" dirty="0"/>
              <a:t>Purchase made from different location</a:t>
            </a:r>
          </a:p>
          <a:p>
            <a:pPr marL="397510" indent="-342900">
              <a:buFont typeface="Wingdings" panose="05000000000000000000" charset="0"/>
              <a:buChar char="ü"/>
            </a:pPr>
            <a:r>
              <a:rPr lang="en-US" sz="2000" dirty="0"/>
              <a:t>Items you buy </a:t>
            </a:r>
            <a:r>
              <a:rPr lang="en-US" sz="2000" b="1" dirty="0"/>
              <a:t>:- </a:t>
            </a:r>
            <a:r>
              <a:rPr lang="en-US" sz="2000" dirty="0"/>
              <a:t>If you deviate from items your regular buying pattern or time</a:t>
            </a:r>
          </a:p>
          <a:p>
            <a:pPr marL="397510" indent="-342900">
              <a:buFont typeface="Wingdings" panose="05000000000000000000" charset="0"/>
              <a:buChar char="ü"/>
            </a:pPr>
            <a:r>
              <a:rPr lang="en-US" sz="2000" dirty="0"/>
              <a:t>Frequency </a:t>
            </a:r>
            <a:r>
              <a:rPr lang="en-US" sz="2000" b="1" dirty="0"/>
              <a:t>:- </a:t>
            </a:r>
            <a:r>
              <a:rPr lang="en-US" sz="2000" dirty="0"/>
              <a:t>Make a larger number of transactions in short period of time</a:t>
            </a:r>
          </a:p>
          <a:p>
            <a:pPr marL="397510" indent="-342900">
              <a:buFont typeface="Wingdings" panose="05000000000000000000" charset="0"/>
              <a:buChar char="ü"/>
            </a:pPr>
            <a:r>
              <a:rPr lang="en-US" sz="2000" dirty="0"/>
              <a:t>Amount </a:t>
            </a:r>
            <a:r>
              <a:rPr lang="en-US" sz="2000" b="1" dirty="0"/>
              <a:t>:- </a:t>
            </a:r>
            <a:r>
              <a:rPr lang="en-US" sz="2000" dirty="0"/>
              <a:t>Suddenly if the costly items are purchased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 descr="Credit Card Fraud Is the Problem That Won't Go Away. It Just Changes - CNET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3" r="34023"/>
          <a:stretch>
            <a:fillRect/>
          </a:stretch>
        </p:blipFill>
        <p:spPr bwMode="auto">
          <a:xfrm>
            <a:off x="8296656" y="-19050"/>
            <a:ext cx="3895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798" y="1019302"/>
            <a:ext cx="5038344" cy="1709928"/>
          </a:xfrm>
        </p:spPr>
        <p:txBody>
          <a:bodyPr/>
          <a:lstStyle/>
          <a:p>
            <a:r>
              <a:rPr lang="en-US" dirty="0">
                <a:sym typeface="DM Sans Medium"/>
              </a:rPr>
              <a:t>Objectives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6523" y="2222246"/>
            <a:ext cx="5010912" cy="2130552"/>
          </a:xfrm>
        </p:spPr>
        <p:txBody>
          <a:bodyPr/>
          <a:lstStyle/>
          <a:p>
            <a:pPr marL="397510" indent="-342900">
              <a:buFont typeface="Wingdings" panose="05000000000000000000" charset="0"/>
              <a:buChar char="ü"/>
            </a:pPr>
            <a:r>
              <a:rPr lang="en-US" sz="2000" b="1" i="0" dirty="0">
                <a:effectLst/>
                <a:latin typeface="Söhne"/>
              </a:rPr>
              <a:t>Detect maximum fraud transactions </a:t>
            </a:r>
          </a:p>
          <a:p>
            <a:pPr>
              <a:buFont typeface="Wingdings" panose="05000000000000000000" charset="0"/>
            </a:pPr>
            <a:endParaRPr lang="en-US" sz="2000" b="1" i="0" dirty="0">
              <a:effectLst/>
              <a:latin typeface="Söhne"/>
            </a:endParaRPr>
          </a:p>
          <a:p>
            <a:pPr marL="397510" indent="-342900">
              <a:buFont typeface="Wingdings" panose="05000000000000000000" charset="0"/>
              <a:buChar char="ü"/>
            </a:pPr>
            <a:r>
              <a:rPr lang="en-US" sz="2000" b="1" i="0" dirty="0">
                <a:effectLst/>
                <a:latin typeface="Söhne"/>
              </a:rPr>
              <a:t>Enhance Security in Financial Transactions</a:t>
            </a:r>
          </a:p>
          <a:p>
            <a:pPr marL="397510" indent="-342900">
              <a:buFont typeface="Wingdings" panose="05000000000000000000" charset="0"/>
              <a:buChar char="ü"/>
            </a:pPr>
            <a:endParaRPr lang="en-US" sz="2000" b="1" dirty="0">
              <a:latin typeface="Söhne"/>
            </a:endParaRPr>
          </a:p>
          <a:p>
            <a:pPr marL="397510" indent="-342900">
              <a:buFont typeface="Wingdings" panose="05000000000000000000" charset="0"/>
              <a:buChar char="ü"/>
            </a:pPr>
            <a:r>
              <a:rPr lang="en-US" sz="2000" b="1" i="0" dirty="0">
                <a:effectLst/>
                <a:latin typeface="Söhne"/>
              </a:rPr>
              <a:t>Contribute to Industry Best Practices</a:t>
            </a:r>
          </a:p>
          <a:p>
            <a:pPr marL="397510" indent="-342900">
              <a:buFont typeface="Wingdings" panose="05000000000000000000" charset="0"/>
              <a:buChar char="ü"/>
            </a:pPr>
            <a:endParaRPr lang="en-US" sz="2000" b="1" dirty="0">
              <a:latin typeface="Söhne"/>
            </a:endParaRPr>
          </a:p>
          <a:p>
            <a:pPr>
              <a:buFont typeface="Wingdings" panose="05000000000000000000" charset="0"/>
            </a:pPr>
            <a:endParaRPr lang="en-US" sz="2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pic>
        <p:nvPicPr>
          <p:cNvPr id="2052" name="Picture 4" descr="Reduce Credit Card Fraud at Your Restaurant with Skimming Prevention  Traini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5" r="31055"/>
          <a:stretch>
            <a:fillRect/>
          </a:stretch>
        </p:blipFill>
        <p:spPr bwMode="auto">
          <a:xfrm>
            <a:off x="7863842" y="0"/>
            <a:ext cx="43281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864108"/>
            <a:ext cx="7040880" cy="1137412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8520" y="1870710"/>
            <a:ext cx="6573520" cy="2451608"/>
          </a:xfrm>
        </p:spPr>
        <p:txBody>
          <a:bodyPr/>
          <a:lstStyle/>
          <a:p>
            <a:pPr marL="51181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dirty="0"/>
              <a:t>Sourced from Kaggle</a:t>
            </a:r>
          </a:p>
          <a:p>
            <a:pPr marL="51181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dirty="0"/>
              <a:t>Consisting 32 variables &amp; 284806 transactions with 0.17% fraud cases</a:t>
            </a:r>
          </a:p>
          <a:p>
            <a:pPr marL="51181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dirty="0"/>
              <a:t>Highly unbalanced and skewed towards fraud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Credit Card Fraud Is the Problem That Won't Go Away. It Just Changes - CNET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3" r="34023"/>
          <a:stretch>
            <a:fillRect/>
          </a:stretch>
        </p:blipFill>
        <p:spPr bwMode="auto">
          <a:xfrm>
            <a:off x="8296656" y="9525"/>
            <a:ext cx="3895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864108"/>
            <a:ext cx="7040880" cy="1137412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Credit Card Fraud Is the Problem That Won't Go Away. It Just Changes - CNET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3" r="340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660718" y="2001520"/>
          <a:ext cx="6827202" cy="387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864108"/>
            <a:ext cx="6441440" cy="741172"/>
          </a:xfrm>
        </p:spPr>
        <p:txBody>
          <a:bodyPr/>
          <a:lstStyle/>
          <a:p>
            <a:r>
              <a:rPr lang="en-US" sz="4800" i="0" dirty="0">
                <a:effectLst/>
                <a:latin typeface="Söhne"/>
              </a:rPr>
              <a:t>Exploratory Data Analysis (EDA)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9</a:t>
            </a:fld>
            <a:endParaRPr lang="en-US" dirty="0"/>
          </a:p>
        </p:txBody>
      </p:sp>
      <p:pic>
        <p:nvPicPr>
          <p:cNvPr id="4098" name="Picture 2" descr="Credit Card Fraud Is the Problem That Won't Go Away. It Just Changes - CNET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3" r="340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0448" y="2387652"/>
            <a:ext cx="4574032" cy="3190240"/>
          </a:xfrm>
        </p:spPr>
        <p:txBody>
          <a:bodyPr/>
          <a:lstStyle/>
          <a:p>
            <a:pPr lvl="0"/>
            <a:r>
              <a:rPr lang="en-US" sz="2000" dirty="0"/>
              <a:t>Descriptive Statistics</a:t>
            </a:r>
          </a:p>
          <a:p>
            <a:pPr lvl="0"/>
            <a:r>
              <a:rPr lang="en-US" sz="2000" dirty="0"/>
              <a:t>Data Distribution Analysis</a:t>
            </a:r>
          </a:p>
          <a:p>
            <a:pPr lvl="0"/>
            <a:r>
              <a:rPr lang="en-US" sz="2000" dirty="0"/>
              <a:t>Correlation Analysis</a:t>
            </a:r>
          </a:p>
          <a:p>
            <a:pPr lvl="0"/>
            <a:r>
              <a:rPr lang="en-US" sz="2000" dirty="0"/>
              <a:t>Fraud vs. Non-Fraud Comparisons</a:t>
            </a:r>
          </a:p>
          <a:p>
            <a:pPr lvl="0"/>
            <a:r>
              <a:rPr lang="en-US" sz="2000" dirty="0"/>
              <a:t>Distribution of Transaction Time</a:t>
            </a:r>
          </a:p>
          <a:p>
            <a:pPr lvl="0"/>
            <a:r>
              <a:rPr lang="en-US" sz="2000" dirty="0"/>
              <a:t>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geometry</Template>
  <TotalTime>6</TotalTime>
  <Words>454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Karla</vt:lpstr>
      <vt:lpstr>Söhne</vt:lpstr>
      <vt:lpstr>Univers Condensed Light</vt:lpstr>
      <vt:lpstr>Wingdings</vt:lpstr>
      <vt:lpstr>Office Theme</vt:lpstr>
      <vt:lpstr>Fraud Detection  on Credit Card Transaction</vt:lpstr>
      <vt:lpstr>Agenda</vt:lpstr>
      <vt:lpstr>Agenda</vt:lpstr>
      <vt:lpstr>Introduction </vt:lpstr>
      <vt:lpstr>How frauds are recognized?</vt:lpstr>
      <vt:lpstr>Objectives </vt:lpstr>
      <vt:lpstr>Data Collection</vt:lpstr>
      <vt:lpstr>Flow Chart</vt:lpstr>
      <vt:lpstr>Exploratory Data Analysis (EDA) </vt:lpstr>
      <vt:lpstr>Logistic Regression</vt:lpstr>
      <vt:lpstr>Results</vt:lpstr>
      <vt:lpstr>Future Work</vt:lpstr>
      <vt:lpstr>Conclusion </vt:lpstr>
      <vt:lpstr>Meet 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 on Credit Card Transaction</dc:title>
  <dc:creator>denish lamichhane</dc:creator>
  <cp:lastModifiedBy>denish lamichhane</cp:lastModifiedBy>
  <cp:revision>9</cp:revision>
  <dcterms:created xsi:type="dcterms:W3CDTF">2024-01-06T08:41:00Z</dcterms:created>
  <dcterms:modified xsi:type="dcterms:W3CDTF">2024-01-06T12:59:37Z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CA848A7A96084A299C6324C24F81E814</vt:lpwstr>
  </property>
  <property fmtid="{D5CDD505-2E9C-101B-9397-08002B2CF9AE}" pid="4" name="KSOProductBuildVer">
    <vt:lpwstr>1033-11.2.0.11225</vt:lpwstr>
  </property>
</Properties>
</file>