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0622-2D23-4C24-8F02-5C770FB7FE3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B7EC8-1252-45C0-B4F4-336FF7CB0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4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B7EC8-1252-45C0-B4F4-336FF7CB01D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0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87D-7303-EB38-6C82-9EE6E35E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FDE94-8B11-AFBF-87B0-E1DCEC635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B155-5888-E5BC-518D-4354D452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6885-7C39-E25E-998D-03BFF68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5656-B948-2214-5959-ECE63C4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1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359F-E5AE-F0B5-5C8C-81181DE7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9551-2803-5CF5-6164-C6A95ABF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48222-6D46-D3BB-115D-83409D4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852D-6A02-07F5-5C25-04B1CC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0E27-68C9-D5F9-F0EB-1AC02508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C707-14FD-D8CA-B70D-322DFD704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ED7AC-D30E-4BFB-77E3-8DC35B6C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EAF6-E413-EBE6-D337-15E7C05D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F68A7-232F-FD98-9683-C37983A5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241A-8052-C3F1-8232-DD264939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3B2-8056-4869-1F6A-F3689389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3781-15DE-DA7D-D5FE-8E7414E7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0207-8CB4-7576-EF3E-451D53EF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F515-9B76-D692-1F4D-04D0122A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F411-2AFF-EA39-ACAB-09CCF01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2E6D-15C9-2D46-FD96-7E5F958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B0BB-DECD-D77D-2F74-95379B69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E67C-A980-EE33-E052-F234767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AD10-FFD4-FCD7-D9AA-7DFCFC8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3BC6-2EDF-325D-C947-C7C5343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159E-2E70-D992-B21E-50CF8FCD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9DB8-A366-E75B-61DB-58EAE9AE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A687E-FCBB-7734-C464-AEB157EE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A522-E580-CAE6-6DB2-3BBEA508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50774-8A59-2B67-D97F-525007F6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D966-5939-879E-4178-EF821A12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4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A10-4564-234F-5CE7-9AA59900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39CD-4AFD-5F8A-FEEB-527D51E7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44A7-9172-5C7A-9928-35DE431B1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E9997-9688-F740-84BE-0D9DD932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42BB2-A067-8F96-1CB9-5D425A09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FE931-4C2E-93F3-B463-E85D24A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40886-814F-9DBC-5963-5B337E22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8E56D-BDA3-8CCD-34BE-0AC3C47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228C-C292-8A49-B594-D4F1CA50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AC471-EB9D-BDA1-D751-51EE9C3C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D3F92-67E1-D475-474C-89E31EAA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AA39-84BD-87E0-ED90-9DB5B00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E3B26-03A0-AA0C-A21F-2E13AFD1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9E127-433D-08C5-EF8B-84626F38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78E2-72A0-E5B9-4810-851A946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9D0-442D-4D68-2CD9-48433D79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76CB9-27A7-0195-0EBC-791A76F8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A81BC-690B-F712-5A4B-0D440B49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6127-03B5-D121-6AA9-CAB32DB0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B94B-1669-EA15-A949-93765B0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05E8-826E-61D3-956A-924072EB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5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01E3-878B-A54A-4BC9-BCB8497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003DE-FE87-4F7A-E461-2C87350F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39795-BD66-C0FD-DC6C-B9F627AF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E679-8243-8534-43DE-1A0FE5B2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B93B-05E6-3383-C84D-A7EFBB77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3B65-AA98-4609-9BE2-1306A681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24BB6-80C9-5451-1E0E-C15AF0C3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E4CE-3945-A7C0-9310-2F9F35CB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F44A-1A1B-DCB3-5F3F-09C3B8C3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A0BC-C5CB-402B-B68D-A6CCF9FE59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0EC8-8ED0-3DF7-E812-06A4E18CC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2582-EB9C-72D5-0C3A-937C3F2E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C78E6-D02A-40F3-9747-9C753DC2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565E-B53A-614A-2BB9-8A49B2466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Hardware, Networking &amp;CCNA</a:t>
            </a:r>
          </a:p>
        </p:txBody>
      </p:sp>
    </p:spTree>
    <p:extLst>
      <p:ext uri="{BB962C8B-B14F-4D97-AF65-F5344CB8AC3E}">
        <p14:creationId xmlns:p14="http://schemas.microsoft.com/office/powerpoint/2010/main" val="25784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1C82-0AF6-14B0-0E86-0967441E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en-IN" dirty="0"/>
              <a:t>IDE SATA</a:t>
            </a:r>
          </a:p>
          <a:p>
            <a:pPr marL="0" indent="0">
              <a:buNone/>
            </a:pPr>
            <a:r>
              <a:rPr lang="en-IN" dirty="0"/>
              <a:t>	Serial advances technology attachment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919A-0F13-9C10-92D7-2FEF8DAD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2590727"/>
            <a:ext cx="5213684" cy="30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5055-AB24-BED4-7A99-83A843ED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en-IN" dirty="0"/>
              <a:t>Hard-Disk Drive</a:t>
            </a:r>
          </a:p>
          <a:p>
            <a:pPr marL="0" indent="0">
              <a:buNone/>
            </a:pPr>
            <a:r>
              <a:rPr lang="en-IN" dirty="0"/>
              <a:t>	Is a storage device that store billions of character of data on a 	nonremovable disk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89C74-C491-D29C-467E-2463D555F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8" y="2393417"/>
            <a:ext cx="3691558" cy="33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0E6B-9552-D0B9-8B77-E25B4E13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31" y="249872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71033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536E-09E9-FF6F-10D6-EC85467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42"/>
            <a:ext cx="10515600" cy="6320590"/>
          </a:xfrm>
        </p:spPr>
        <p:txBody>
          <a:bodyPr/>
          <a:lstStyle/>
          <a:p>
            <a:r>
              <a:rPr lang="en-IN" sz="3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</a:p>
          <a:p>
            <a:pPr marL="0" indent="0">
              <a:buNone/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group of two or more computers or other 	electronic devices 	that are interconnected for the 	purpose of exchanging data and 	sharing resources.</a:t>
            </a:r>
          </a:p>
          <a:p>
            <a:pPr marL="0" indent="0">
              <a:buNone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1B7C1-084B-D8B3-9FD2-2B7DD955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5" y="2759242"/>
            <a:ext cx="7234988" cy="36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3677-0F46-52DD-83E1-D9DCF2C1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F92F-F485-1332-6754-293926B0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topologies refer to the layout or structure of interconnected devices in a network.</a:t>
            </a:r>
          </a:p>
          <a:p>
            <a:pPr marL="0" indent="0">
              <a:buNone/>
            </a:pPr>
            <a:r>
              <a:rPr lang="en-US" dirty="0"/>
              <a:t>	1. Star Topology: All devices connect to a central hub or switch.</a:t>
            </a:r>
          </a:p>
          <a:p>
            <a:pPr marL="0" indent="0">
              <a:buNone/>
            </a:pPr>
            <a:r>
              <a:rPr lang="en-US" dirty="0"/>
              <a:t>	2. Bus Topology: Devices connect to a single backbone cable.</a:t>
            </a:r>
          </a:p>
          <a:p>
            <a:pPr marL="0" indent="0">
              <a:buNone/>
            </a:pPr>
            <a:r>
              <a:rPr lang="en-US" dirty="0"/>
              <a:t>	3. Ring Topology: Devices connect in a closed loop.</a:t>
            </a:r>
          </a:p>
          <a:p>
            <a:pPr marL="0" indent="0">
              <a:buNone/>
            </a:pPr>
            <a:r>
              <a:rPr lang="en-US" dirty="0"/>
              <a:t>	4. Mesh Topology: Devices connect directly to each other.</a:t>
            </a:r>
          </a:p>
          <a:p>
            <a:pPr marL="0" indent="0">
              <a:buNone/>
            </a:pPr>
            <a:r>
              <a:rPr lang="en-US" dirty="0"/>
              <a:t>	5. Hybrid Topology: Combination of two or more topologies.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60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64D8-9C45-0C24-B8CB-8212494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OSI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DA07-C9E2-30D1-627A-51DE0ED3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OSI (Open System Interconnect Reference Model)</a:t>
            </a:r>
          </a:p>
          <a:p>
            <a:pPr marL="0" indent="0">
              <a:buNone/>
            </a:pPr>
            <a:r>
              <a:rPr lang="en-IN" dirty="0"/>
              <a:t>	OSI was developed by the international Organization for 	 	Standardization(ISO) and introduced in 1984.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It is a layered architecture (consists of seven layers).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Each layer defines a set of functions which takes part in data 	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6599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B8C1-FC62-AB9A-2595-4E964203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OSI MODEL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5EC8-40D1-34E7-0A70-C33DE605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101755"/>
            <a:ext cx="10515600" cy="4984096"/>
          </a:xfrm>
        </p:spPr>
        <p:txBody>
          <a:bodyPr/>
          <a:lstStyle/>
          <a:p>
            <a:r>
              <a:rPr lang="en-IN" dirty="0"/>
              <a:t>Layer – 7             Application </a:t>
            </a:r>
          </a:p>
          <a:p>
            <a:r>
              <a:rPr lang="en-IN" dirty="0"/>
              <a:t>Layer – 6             Presentation</a:t>
            </a:r>
          </a:p>
          <a:p>
            <a:r>
              <a:rPr lang="en-IN" dirty="0"/>
              <a:t>Layer – 5             Session </a:t>
            </a:r>
          </a:p>
          <a:p>
            <a:r>
              <a:rPr lang="en-IN" dirty="0"/>
              <a:t>Layer – 4             Transport</a:t>
            </a:r>
          </a:p>
          <a:p>
            <a:r>
              <a:rPr lang="en-IN" dirty="0"/>
              <a:t>Layer – 3             Network</a:t>
            </a:r>
          </a:p>
          <a:p>
            <a:r>
              <a:rPr lang="en-IN" dirty="0"/>
              <a:t>Layer – 2             Data Link</a:t>
            </a:r>
          </a:p>
          <a:p>
            <a:r>
              <a:rPr lang="en-IN" dirty="0"/>
              <a:t>Layer – 1             Physical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57017E-2069-B8DF-B704-1A1C25296BFB}"/>
              </a:ext>
            </a:extLst>
          </p:cNvPr>
          <p:cNvGrpSpPr>
            <a:grpSpLocks/>
          </p:cNvGrpSpPr>
          <p:nvPr/>
        </p:nvGrpSpPr>
        <p:grpSpPr bwMode="auto">
          <a:xfrm>
            <a:off x="5321513" y="772149"/>
            <a:ext cx="3046408" cy="1603087"/>
            <a:chOff x="3421" y="806"/>
            <a:chExt cx="1919" cy="1286"/>
          </a:xfrm>
        </p:grpSpPr>
        <p:sp>
          <p:nvSpPr>
            <p:cNvPr id="40" name="AutoShape 63">
              <a:extLst>
                <a:ext uri="{FF2B5EF4-FFF2-40B4-BE49-F238E27FC236}">
                  <a16:creationId xmlns:a16="http://schemas.microsoft.com/office/drawing/2014/main" id="{4007FB87-23AE-2C0E-7F63-5D9F77637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917"/>
              <a:ext cx="225" cy="1175"/>
            </a:xfrm>
            <a:prstGeom prst="rightBrace">
              <a:avLst>
                <a:gd name="adj1" fmla="val 43519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E2BE94-FDD7-3101-B142-8E896DEEB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806"/>
              <a:ext cx="1694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User support Layers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or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Software Layers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C8651-E319-FABF-959E-7F679FBC4691}"/>
              </a:ext>
            </a:extLst>
          </p:cNvPr>
          <p:cNvGrpSpPr>
            <a:grpSpLocks/>
          </p:cNvGrpSpPr>
          <p:nvPr/>
        </p:nvGrpSpPr>
        <p:grpSpPr bwMode="auto">
          <a:xfrm>
            <a:off x="5321513" y="2471500"/>
            <a:ext cx="2647950" cy="596769"/>
            <a:chOff x="3409" y="2045"/>
            <a:chExt cx="1668" cy="455"/>
          </a:xfrm>
        </p:grpSpPr>
        <p:sp>
          <p:nvSpPr>
            <p:cNvPr id="46" name="AutoShape 70">
              <a:extLst>
                <a:ext uri="{FF2B5EF4-FFF2-40B4-BE49-F238E27FC236}">
                  <a16:creationId xmlns:a16="http://schemas.microsoft.com/office/drawing/2014/main" id="{805032D1-A21D-1CE8-0A08-78252837D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2124"/>
              <a:ext cx="226" cy="376"/>
            </a:xfrm>
            <a:prstGeom prst="rightBrace">
              <a:avLst>
                <a:gd name="adj1" fmla="val 41593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C4D860-02B9-D5DC-6006-D4178678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045"/>
              <a:ext cx="144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Core layer of the  OSI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B080BB-F47F-01A3-1B93-A32661707BAC}"/>
              </a:ext>
            </a:extLst>
          </p:cNvPr>
          <p:cNvGrpSpPr>
            <a:grpSpLocks/>
          </p:cNvGrpSpPr>
          <p:nvPr/>
        </p:nvGrpSpPr>
        <p:grpSpPr bwMode="auto">
          <a:xfrm>
            <a:off x="5356440" y="3256874"/>
            <a:ext cx="2935283" cy="1320186"/>
            <a:chOff x="3421" y="917"/>
            <a:chExt cx="1849" cy="1175"/>
          </a:xfrm>
        </p:grpSpPr>
        <p:sp>
          <p:nvSpPr>
            <p:cNvPr id="52" name="AutoShape 67">
              <a:extLst>
                <a:ext uri="{FF2B5EF4-FFF2-40B4-BE49-F238E27FC236}">
                  <a16:creationId xmlns:a16="http://schemas.microsoft.com/office/drawing/2014/main" id="{207808DE-A096-6896-F68C-55EEC3113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" y="917"/>
              <a:ext cx="225" cy="1175"/>
            </a:xfrm>
            <a:prstGeom prst="rightBrace">
              <a:avLst>
                <a:gd name="adj1" fmla="val 43519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907ABF-2175-3A49-59C1-A01FD1A9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179"/>
              <a:ext cx="1694" cy="4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Network support Layers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or 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ja-JP" sz="2000" dirty="0">
                  <a:latin typeface="Verdana" panose="020B0604030504040204" pitchFamily="34" charset="0"/>
                  <a:ea typeface="ＭＳ Ｐゴシック" panose="020B0600070205080204" pitchFamily="34" charset="-128"/>
                </a:rPr>
                <a:t>Hardware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9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63BC-19E6-A677-2E87-B7E100C7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Network Cable and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EDB-C07E-2BD6-53DC-61B9BAB5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TYPES OF CABLE</a:t>
            </a:r>
          </a:p>
          <a:p>
            <a:pPr marL="0" indent="0">
              <a:buNone/>
            </a:pPr>
            <a:r>
              <a:rPr lang="en-IN" b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9A5E8-0213-1AFC-1BE7-AAA12F7F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967" y="2858134"/>
            <a:ext cx="4706007" cy="3453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FC1A3-AF2F-0EDB-9241-35AA2599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04" y="2858133"/>
            <a:ext cx="4810796" cy="3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6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A11E7-F465-854C-ACFF-F0A457FA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29" y="587728"/>
            <a:ext cx="4864200" cy="5470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A3D5A-390A-6067-95AB-AE5882A4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09" y="587728"/>
            <a:ext cx="4867954" cy="54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45D-ECA6-6B66-9180-20BF0BC7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TYPES OF CONNECTORS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2D508-37BE-0590-39B7-54F9D70E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7543"/>
            <a:ext cx="5040086" cy="4925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CFA18-E6E3-ED30-DFDB-9E9536F1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51" y="1567544"/>
            <a:ext cx="4982270" cy="49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15F8-2D5B-F212-3D07-7EA1BF5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91"/>
            <a:ext cx="10515600" cy="663677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B726-9EF6-ADFB-1A5C-295E4127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6"/>
            <a:ext cx="10515600" cy="5368413"/>
          </a:xfrm>
        </p:spPr>
        <p:txBody>
          <a:bodyPr/>
          <a:lstStyle/>
          <a:p>
            <a:r>
              <a:rPr lang="en-IN" dirty="0"/>
              <a:t>Hardware is the physical components of a computer or electronic device, like the keyboard, monitor, and motherboard.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55B33-8C59-C4F4-A4C8-F1A69B2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63" y="2887579"/>
            <a:ext cx="6352674" cy="30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1B62-FFEC-FCDF-0B46-2F51CE46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550229" cy="745218"/>
          </a:xfrm>
        </p:spPr>
        <p:txBody>
          <a:bodyPr/>
          <a:lstStyle/>
          <a:p>
            <a:r>
              <a:rPr lang="en-IN" b="1" i="1" dirty="0"/>
              <a:t>Network devices</a:t>
            </a:r>
          </a:p>
        </p:txBody>
      </p:sp>
      <p:pic>
        <p:nvPicPr>
          <p:cNvPr id="1026" name="Picture 2" descr="MCQ] Which of the following is not a network device? - [Class 12]">
            <a:extLst>
              <a:ext uri="{FF2B5EF4-FFF2-40B4-BE49-F238E27FC236}">
                <a16:creationId xmlns:a16="http://schemas.microsoft.com/office/drawing/2014/main" id="{330640B7-6EAE-585B-CD1A-AADE097D3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57" y="1110344"/>
            <a:ext cx="8229600" cy="53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9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F8E-92EE-57B2-10EC-5A264280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D33C-7BF5-5379-BD09-63AB58B5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addressing assigns unique numerical identifiers to device on a network, enabling them to communicate with each other.</a:t>
            </a:r>
          </a:p>
          <a:p>
            <a:endParaRPr lang="en-IN" dirty="0"/>
          </a:p>
          <a:p>
            <a:r>
              <a:rPr lang="en-IN" dirty="0"/>
              <a:t>IP address is logical address</a:t>
            </a:r>
          </a:p>
          <a:p>
            <a:endParaRPr lang="en-IN" dirty="0"/>
          </a:p>
          <a:p>
            <a:r>
              <a:rPr lang="en-IN" dirty="0"/>
              <a:t>Two version of IP:</a:t>
            </a:r>
          </a:p>
          <a:p>
            <a:pPr lvl="1"/>
            <a:r>
              <a:rPr lang="en-IN" dirty="0"/>
              <a:t>IP version 4 is  a 32 bit  address</a:t>
            </a:r>
          </a:p>
          <a:p>
            <a:pPr lvl="1"/>
            <a:r>
              <a:rPr lang="en-IN" dirty="0"/>
              <a:t>IP version 6 is a 128 bit address</a:t>
            </a:r>
          </a:p>
        </p:txBody>
      </p:sp>
    </p:spTree>
    <p:extLst>
      <p:ext uri="{BB962C8B-B14F-4D97-AF65-F5344CB8AC3E}">
        <p14:creationId xmlns:p14="http://schemas.microsoft.com/office/powerpoint/2010/main" val="386487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E0AA-39D5-0211-162F-2D484FB9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13406"/>
            <a:ext cx="10515600" cy="467631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IP version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01BD-4BC6-3836-3661-02CB467B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Bit is represent by 0 or 1 (i.e. Binary)</a:t>
            </a:r>
          </a:p>
          <a:p>
            <a:r>
              <a:rPr lang="en-IN" dirty="0"/>
              <a:t>IP address in binary form (32 bit):</a:t>
            </a:r>
          </a:p>
          <a:p>
            <a:pPr marL="0" indent="0">
              <a:buNone/>
            </a:pPr>
            <a:r>
              <a:rPr lang="en-IN" dirty="0"/>
              <a:t>01010101000001011011111100000001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32 bit are divided into 4 Octets</a:t>
            </a:r>
          </a:p>
          <a:p>
            <a:pPr marL="0" indent="0">
              <a:buNone/>
            </a:pPr>
            <a:r>
              <a:rPr lang="en-IN" dirty="0"/>
              <a:t>	First octet    Second Octet    Third Octet      Forth Octet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01010101          00000101       10111111        00000001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IP  address in decimal form:</a:t>
            </a:r>
          </a:p>
          <a:p>
            <a:pPr marL="0" indent="0">
              <a:buNone/>
            </a:pPr>
            <a:r>
              <a:rPr lang="en-IN" dirty="0"/>
              <a:t> 	85.5.191.1</a:t>
            </a:r>
          </a:p>
        </p:txBody>
      </p:sp>
      <p:sp>
        <p:nvSpPr>
          <p:cNvPr id="4" name="AutoShape 63">
            <a:extLst>
              <a:ext uri="{FF2B5EF4-FFF2-40B4-BE49-F238E27FC236}">
                <a16:creationId xmlns:a16="http://schemas.microsoft.com/office/drawing/2014/main" id="{2C92A26B-C867-B5C4-CB8A-E63DA3076900}"/>
              </a:ext>
            </a:extLst>
          </p:cNvPr>
          <p:cNvSpPr>
            <a:spLocks/>
          </p:cNvSpPr>
          <p:nvPr/>
        </p:nvSpPr>
        <p:spPr bwMode="auto">
          <a:xfrm rot="16200000">
            <a:off x="2382370" y="3147533"/>
            <a:ext cx="357187" cy="1464718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" name="AutoShape 63">
            <a:extLst>
              <a:ext uri="{FF2B5EF4-FFF2-40B4-BE49-F238E27FC236}">
                <a16:creationId xmlns:a16="http://schemas.microsoft.com/office/drawing/2014/main" id="{3C4B28B4-F5D2-9D8E-E497-5B588789C086}"/>
              </a:ext>
            </a:extLst>
          </p:cNvPr>
          <p:cNvSpPr>
            <a:spLocks/>
          </p:cNvSpPr>
          <p:nvPr/>
        </p:nvSpPr>
        <p:spPr bwMode="auto">
          <a:xfrm rot="16200000">
            <a:off x="4477872" y="3147534"/>
            <a:ext cx="357187" cy="1464718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63">
            <a:extLst>
              <a:ext uri="{FF2B5EF4-FFF2-40B4-BE49-F238E27FC236}">
                <a16:creationId xmlns:a16="http://schemas.microsoft.com/office/drawing/2014/main" id="{23E4CDFD-48E8-746E-22F9-79BDF94AB735}"/>
              </a:ext>
            </a:extLst>
          </p:cNvPr>
          <p:cNvSpPr>
            <a:spLocks/>
          </p:cNvSpPr>
          <p:nvPr/>
        </p:nvSpPr>
        <p:spPr bwMode="auto">
          <a:xfrm rot="16200000">
            <a:off x="6524885" y="3152814"/>
            <a:ext cx="357187" cy="1464718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AutoShape 63">
            <a:extLst>
              <a:ext uri="{FF2B5EF4-FFF2-40B4-BE49-F238E27FC236}">
                <a16:creationId xmlns:a16="http://schemas.microsoft.com/office/drawing/2014/main" id="{215A51BD-75D8-DC6B-69D9-509AA1EBAAD3}"/>
              </a:ext>
            </a:extLst>
          </p:cNvPr>
          <p:cNvSpPr>
            <a:spLocks/>
          </p:cNvSpPr>
          <p:nvPr/>
        </p:nvSpPr>
        <p:spPr bwMode="auto">
          <a:xfrm rot="16200000">
            <a:off x="8620387" y="3147533"/>
            <a:ext cx="357187" cy="1464718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2D0E-AB3B-7976-7DF2-CF73EBDB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9643" cy="663575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IP version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8626-61B0-EBBC-3D63-377AE150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r>
              <a:rPr lang="en-IN" dirty="0"/>
              <a:t>It is represented in hex notation</a:t>
            </a:r>
          </a:p>
          <a:p>
            <a:pPr lvl="1"/>
            <a:r>
              <a:rPr lang="en-IN" dirty="0"/>
              <a:t>FEDC:BA98:7654:3210:FEDC:BA98:7654:3210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Format of IPv6 Address:</a:t>
            </a:r>
          </a:p>
          <a:p>
            <a:pPr lvl="1"/>
            <a:r>
              <a:rPr lang="en-IN" dirty="0"/>
              <a:t>X:X:X:X:X:X:X:X:X  where X is 16 bits</a:t>
            </a:r>
          </a:p>
          <a:p>
            <a:pPr lvl="1"/>
            <a:r>
              <a:rPr lang="en-IN" dirty="0"/>
              <a:t>(4 hex digits)</a:t>
            </a:r>
          </a:p>
          <a:p>
            <a:pPr lvl="1"/>
            <a:r>
              <a:rPr lang="en-IN" dirty="0"/>
              <a:t>Not case sensitive for A,B,C,D,E,F</a:t>
            </a:r>
          </a:p>
          <a:p>
            <a:pPr lvl="1"/>
            <a:r>
              <a:rPr lang="en-IN" dirty="0"/>
              <a:t>Leading zeros in a field are optional.</a:t>
            </a:r>
          </a:p>
          <a:p>
            <a:pPr lvl="1"/>
            <a:r>
              <a:rPr lang="en-IN" dirty="0"/>
              <a:t>Successive Fields of 0 can be represented as “::” but only once.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265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5B2D-44E6-4DBA-AD35-320CC3DA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27914" cy="892175"/>
          </a:xfrm>
        </p:spPr>
        <p:txBody>
          <a:bodyPr/>
          <a:lstStyle/>
          <a:p>
            <a:r>
              <a:rPr lang="en-IN" b="1" i="1" dirty="0"/>
              <a:t>IP Address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AA39-D679-A331-515A-D97B396D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IP address are divided into 5 classes</a:t>
            </a:r>
          </a:p>
          <a:p>
            <a:endParaRPr lang="en-IN" dirty="0"/>
          </a:p>
          <a:p>
            <a:r>
              <a:rPr lang="en-IN" dirty="0"/>
              <a:t>Class A              </a:t>
            </a:r>
          </a:p>
          <a:p>
            <a:r>
              <a:rPr lang="en-IN" dirty="0"/>
              <a:t>Class B              Used in LAN &amp; WAN   </a:t>
            </a:r>
          </a:p>
          <a:p>
            <a:r>
              <a:rPr lang="en-IN" dirty="0"/>
              <a:t>Class C</a:t>
            </a:r>
          </a:p>
          <a:p>
            <a:endParaRPr lang="en-IN" dirty="0"/>
          </a:p>
          <a:p>
            <a:r>
              <a:rPr lang="en-IN" dirty="0"/>
              <a:t>Class D              Reserved For Multicasting</a:t>
            </a:r>
          </a:p>
          <a:p>
            <a:endParaRPr lang="en-IN" dirty="0"/>
          </a:p>
          <a:p>
            <a:r>
              <a:rPr lang="en-IN" dirty="0"/>
              <a:t>Class E               Reserved for Research &amp; Development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AutoShape 63">
            <a:extLst>
              <a:ext uri="{FF2B5EF4-FFF2-40B4-BE49-F238E27FC236}">
                <a16:creationId xmlns:a16="http://schemas.microsoft.com/office/drawing/2014/main" id="{0653A891-9A1B-3D36-3428-47203E53D504}"/>
              </a:ext>
            </a:extLst>
          </p:cNvPr>
          <p:cNvSpPr>
            <a:spLocks/>
          </p:cNvSpPr>
          <p:nvPr/>
        </p:nvSpPr>
        <p:spPr bwMode="auto">
          <a:xfrm>
            <a:off x="2351316" y="2551042"/>
            <a:ext cx="273942" cy="1244853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AutoShape 63">
            <a:extLst>
              <a:ext uri="{FF2B5EF4-FFF2-40B4-BE49-F238E27FC236}">
                <a16:creationId xmlns:a16="http://schemas.microsoft.com/office/drawing/2014/main" id="{7BAF4D25-2575-1E93-D5E1-BB88FB2841CE}"/>
              </a:ext>
            </a:extLst>
          </p:cNvPr>
          <p:cNvSpPr>
            <a:spLocks/>
          </p:cNvSpPr>
          <p:nvPr/>
        </p:nvSpPr>
        <p:spPr bwMode="auto">
          <a:xfrm>
            <a:off x="2351315" y="4155780"/>
            <a:ext cx="273943" cy="553765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63">
            <a:extLst>
              <a:ext uri="{FF2B5EF4-FFF2-40B4-BE49-F238E27FC236}">
                <a16:creationId xmlns:a16="http://schemas.microsoft.com/office/drawing/2014/main" id="{32A92C33-C40F-3284-93D4-BD8B5D6A372F}"/>
              </a:ext>
            </a:extLst>
          </p:cNvPr>
          <p:cNvSpPr>
            <a:spLocks/>
          </p:cNvSpPr>
          <p:nvPr/>
        </p:nvSpPr>
        <p:spPr bwMode="auto">
          <a:xfrm>
            <a:off x="2351315" y="4993708"/>
            <a:ext cx="273943" cy="553765"/>
          </a:xfrm>
          <a:prstGeom prst="rightBrace">
            <a:avLst>
              <a:gd name="adj1" fmla="val 43519"/>
              <a:gd name="adj2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2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6AB9-6F64-4425-3F16-F8F78D7E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Classification of area by their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29C8-89AD-C982-76F8-E8671C6F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dirty="0"/>
              <a:t>NETWORK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PAN        LAN         WAN        MAN      CAN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PAN</a:t>
            </a:r>
            <a:r>
              <a:rPr lang="en-IN" dirty="0"/>
              <a:t> – Personal Area Network is a computer network Organization around an individual person.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/>
              <a:t>LAN – </a:t>
            </a:r>
            <a:r>
              <a:rPr lang="en-IN" dirty="0"/>
              <a:t>Local Area Network is a network which is designed to operate over a small physical area such as an office, factory or a group of buildings.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791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7A5B-01EB-BCD4-85F5-3B47696E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06886"/>
          </a:xfrm>
        </p:spPr>
        <p:txBody>
          <a:bodyPr/>
          <a:lstStyle/>
          <a:p>
            <a:r>
              <a:rPr lang="en-IN" b="1" dirty="0"/>
              <a:t>WAN</a:t>
            </a:r>
            <a:r>
              <a:rPr lang="en-IN" dirty="0"/>
              <a:t> – Wide-Area Network is the technology that connects your offices, data centers, Cloud application, and cloud storage together.</a:t>
            </a:r>
          </a:p>
          <a:p>
            <a:endParaRPr lang="en-IN" dirty="0"/>
          </a:p>
          <a:p>
            <a:r>
              <a:rPr lang="en-IN" b="1" dirty="0"/>
              <a:t>MAN</a:t>
            </a:r>
            <a:r>
              <a:rPr lang="en-IN" dirty="0"/>
              <a:t> -  Metropolitan area network is a computer network that connects computer within a metropolitan area which could be a single large city, multiple cities and towns, or any given large area with multiple buildings.</a:t>
            </a:r>
          </a:p>
          <a:p>
            <a:pPr lvl="1"/>
            <a:r>
              <a:rPr lang="en-IN" dirty="0"/>
              <a:t>It is in between LAN &amp; WAN technology that covers the entire city.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sz="2800" b="1" dirty="0"/>
              <a:t>CAN</a:t>
            </a:r>
            <a:r>
              <a:rPr lang="en-IN" b="1" dirty="0"/>
              <a:t> – </a:t>
            </a:r>
            <a:r>
              <a:rPr lang="en-IN" dirty="0"/>
              <a:t>The Campus Area Network is made up of am interconnection of LAN with limited Geographical area.</a:t>
            </a:r>
            <a:endParaRPr lang="en-IN" b="1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665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34EB0-DB16-6BE8-5084-A0AE11B2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1573439"/>
            <a:ext cx="10515600" cy="2900589"/>
          </a:xfrm>
        </p:spPr>
        <p:txBody>
          <a:bodyPr/>
          <a:lstStyle/>
          <a:p>
            <a:pPr algn="ctr"/>
            <a:r>
              <a:rPr lang="en-IN" b="1" dirty="0"/>
              <a:t>CCNA 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Cisco Certified Network Associate</a:t>
            </a:r>
          </a:p>
        </p:txBody>
      </p:sp>
    </p:spTree>
    <p:extLst>
      <p:ext uri="{BB962C8B-B14F-4D97-AF65-F5344CB8AC3E}">
        <p14:creationId xmlns:p14="http://schemas.microsoft.com/office/powerpoint/2010/main" val="41302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452-F62D-01A1-F1A6-457B6468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CCNA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CC41-99A5-8F54-3BBB-A75DA454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This certification builds a foundation in and apprentice knowledge of networking.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CCNA certified professional can install, configure, and operate LAN, WAN and access services for small network (100 modes or fewer), including but not limited to use of these protocols: IP, IGRP, SERIAL FRAME-RELAY, IP RIP, VLANs, RIP ETHERNET, ACCESS-LISTS.</a:t>
            </a:r>
          </a:p>
        </p:txBody>
      </p:sp>
    </p:spTree>
    <p:extLst>
      <p:ext uri="{BB962C8B-B14F-4D97-AF65-F5344CB8AC3E}">
        <p14:creationId xmlns:p14="http://schemas.microsoft.com/office/powerpoint/2010/main" val="20652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8806-A775-B53A-F65C-5309E008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A080-390C-A134-E36D-1CC90D48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 network is a system that transmits any combination of voice, video or data between users.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B72F4-DEB1-1339-1187-7A089169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71" y="3428999"/>
            <a:ext cx="3753374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4F9A3-9EDA-7F06-981F-7D65FC9F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61" y="3096292"/>
            <a:ext cx="277216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16E-1F39-C4F6-B96B-6069AAC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Components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3F57-2964-22B8-DE81-B58F522062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MOTHER BOARD</a:t>
            </a:r>
          </a:p>
          <a:p>
            <a:r>
              <a:rPr lang="en-IN" dirty="0"/>
              <a:t>PROCESSOR</a:t>
            </a:r>
          </a:p>
          <a:p>
            <a:r>
              <a:rPr lang="en-IN" dirty="0"/>
              <a:t>HEAT SINK</a:t>
            </a:r>
          </a:p>
          <a:p>
            <a:r>
              <a:rPr lang="en-IN" dirty="0"/>
              <a:t>COOLER</a:t>
            </a:r>
          </a:p>
          <a:p>
            <a:r>
              <a:rPr lang="en-IN" dirty="0"/>
              <a:t>RAM</a:t>
            </a:r>
          </a:p>
          <a:p>
            <a:r>
              <a:rPr lang="en-IN" dirty="0"/>
              <a:t>SMPS</a:t>
            </a:r>
          </a:p>
          <a:p>
            <a:r>
              <a:rPr lang="en-IN" dirty="0"/>
              <a:t>HARD DISK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64D8D-FDAD-5667-FFCC-65DBDD6D6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POWER CABLES</a:t>
            </a:r>
          </a:p>
          <a:p>
            <a:r>
              <a:rPr lang="en-IN" dirty="0"/>
              <a:t>GRAPHICS CARD</a:t>
            </a:r>
          </a:p>
          <a:p>
            <a:r>
              <a:rPr lang="en-IN" dirty="0"/>
              <a:t>UPS</a:t>
            </a:r>
          </a:p>
          <a:p>
            <a:r>
              <a:rPr lang="en-IN" dirty="0"/>
              <a:t>MOUSE</a:t>
            </a:r>
          </a:p>
          <a:p>
            <a:r>
              <a:rPr lang="en-IN" dirty="0"/>
              <a:t>KEYBOARD</a:t>
            </a:r>
          </a:p>
          <a:p>
            <a:r>
              <a:rPr lang="en-I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74582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315-EC71-CDA2-DDF8-6B5570A3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TYPES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8434-750C-2BA2-CC1B-334D37C5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GEOGRAPHICAL </a:t>
            </a:r>
          </a:p>
          <a:p>
            <a:pPr lvl="1"/>
            <a:r>
              <a:rPr lang="en-IN" dirty="0"/>
              <a:t>LAN (Local Area Network)</a:t>
            </a:r>
          </a:p>
          <a:p>
            <a:pPr lvl="1"/>
            <a:r>
              <a:rPr lang="en-IN" dirty="0"/>
              <a:t>MAN (Metropolitan Area Network)</a:t>
            </a:r>
          </a:p>
          <a:p>
            <a:pPr lvl="1"/>
            <a:r>
              <a:rPr lang="en-IN" dirty="0"/>
              <a:t>WAN (Wide Area Network)</a:t>
            </a:r>
          </a:p>
          <a:p>
            <a:pPr lvl="1"/>
            <a:r>
              <a:rPr lang="en-IN" dirty="0"/>
              <a:t>PAN (Personal Area Network)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866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4424-EDF6-3175-809A-6583CF00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8221" cy="1142833"/>
          </a:xfrm>
        </p:spPr>
        <p:txBody>
          <a:bodyPr/>
          <a:lstStyle/>
          <a:p>
            <a:r>
              <a:rPr lang="en-IN" b="1" i="1" dirty="0"/>
              <a:t>NETWORKING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FD20-A580-6136-5764-396576FF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/>
          <a:lstStyle/>
          <a:p>
            <a:r>
              <a:rPr lang="en-IN" dirty="0"/>
              <a:t>Router</a:t>
            </a:r>
          </a:p>
          <a:p>
            <a:pPr lvl="1"/>
            <a:r>
              <a:rPr lang="en-IN" dirty="0"/>
              <a:t>Routers are used to connect Network together</a:t>
            </a:r>
          </a:p>
          <a:p>
            <a:pPr lvl="1"/>
            <a:r>
              <a:rPr lang="en-IN" dirty="0"/>
              <a:t>Router packets of data from one network to another</a:t>
            </a:r>
          </a:p>
          <a:p>
            <a:pPr lvl="1"/>
            <a:r>
              <a:rPr lang="en-IN" dirty="0"/>
              <a:t>DTE dev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HUB</a:t>
            </a:r>
          </a:p>
          <a:p>
            <a:pPr lvl="2"/>
            <a:r>
              <a:rPr lang="en-IN" dirty="0"/>
              <a:t>Connects a group of hosts</a:t>
            </a:r>
          </a:p>
          <a:p>
            <a:pPr lvl="2"/>
            <a:r>
              <a:rPr lang="en-IN" dirty="0"/>
              <a:t>Work on fix bandwidth</a:t>
            </a:r>
          </a:p>
          <a:p>
            <a:pPr marL="914400" lvl="2" indent="0">
              <a:buNone/>
            </a:pPr>
            <a:endParaRPr lang="en-IN" dirty="0"/>
          </a:p>
          <a:p>
            <a:pPr lvl="1"/>
            <a:r>
              <a:rPr lang="en-IN" dirty="0"/>
              <a:t>Switch</a:t>
            </a:r>
          </a:p>
          <a:p>
            <a:pPr lvl="2"/>
            <a:r>
              <a:rPr lang="en-IN" dirty="0"/>
              <a:t>Switch add more intelligence to data  transfer management</a:t>
            </a:r>
          </a:p>
          <a:p>
            <a:pPr lvl="2"/>
            <a:r>
              <a:rPr lang="en-IN" dirty="0"/>
              <a:t>Manageable device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9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D2B-A253-AF91-FC9E-02B869B5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256674"/>
            <a:ext cx="11470105" cy="6288505"/>
          </a:xfrm>
        </p:spPr>
        <p:txBody>
          <a:bodyPr/>
          <a:lstStyle/>
          <a:p>
            <a:r>
              <a:rPr lang="en-IN" b="1" dirty="0"/>
              <a:t>Hardware Components are further divided into three groups.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1. Input Devices</a:t>
            </a:r>
          </a:p>
          <a:p>
            <a:r>
              <a:rPr lang="en-IN" dirty="0"/>
              <a:t>2. Output Devices</a:t>
            </a:r>
          </a:p>
          <a:p>
            <a:r>
              <a:rPr lang="en-IN" dirty="0"/>
              <a:t>3.  System Unit</a:t>
            </a:r>
          </a:p>
        </p:txBody>
      </p:sp>
    </p:spTree>
    <p:extLst>
      <p:ext uri="{BB962C8B-B14F-4D97-AF65-F5344CB8AC3E}">
        <p14:creationId xmlns:p14="http://schemas.microsoft.com/office/powerpoint/2010/main" val="27025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82AB-E584-DBC9-05A6-49BD6EEE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308810"/>
            <a:ext cx="11470105" cy="6240379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INPUT DEVICE</a:t>
            </a:r>
          </a:p>
          <a:p>
            <a:pPr marL="0" indent="0">
              <a:buNone/>
            </a:pPr>
            <a:r>
              <a:rPr lang="en-IN" dirty="0"/>
              <a:t>An input device lets you communicate with a computer. You can use input devices to enter information and issue commands.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OUTPUT  DEVICE</a:t>
            </a:r>
          </a:p>
          <a:p>
            <a:pPr marL="0" indent="0">
              <a:buNone/>
            </a:pPr>
            <a:r>
              <a:rPr lang="en-IN" dirty="0"/>
              <a:t>An output device displays information on a screen, creates printed copies or generates sound.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SYSTEM UNIT</a:t>
            </a:r>
          </a:p>
          <a:p>
            <a:pPr marL="0" indent="0">
              <a:buNone/>
            </a:pPr>
            <a:r>
              <a:rPr lang="en-IN" dirty="0"/>
              <a:t>The system unit is the part of the computer which is responsible for accepting </a:t>
            </a:r>
            <a:r>
              <a:rPr lang="en-IN" dirty="0" err="1"/>
              <a:t>anf</a:t>
            </a:r>
            <a:r>
              <a:rPr lang="en-IN" dirty="0"/>
              <a:t> processing the data brought in by the input devices</a:t>
            </a:r>
          </a:p>
        </p:txBody>
      </p:sp>
    </p:spTree>
    <p:extLst>
      <p:ext uri="{BB962C8B-B14F-4D97-AF65-F5344CB8AC3E}">
        <p14:creationId xmlns:p14="http://schemas.microsoft.com/office/powerpoint/2010/main" val="24069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4E9-616B-6549-4EFC-9338F8BB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INPUT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9B41-EE7E-1546-6D1E-6B89EE93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Keyboard</a:t>
            </a:r>
          </a:p>
          <a:p>
            <a:pPr marL="0" indent="0">
              <a:buNone/>
            </a:pPr>
            <a:r>
              <a:rPr lang="en-IN" dirty="0"/>
              <a:t>	Is a standard input device of most computer. Used to type data 	into the computer.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3E7FB-BAC2-F2ED-9841-B578EF2F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5" y="3689684"/>
            <a:ext cx="5165558" cy="24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C172-4453-738F-4F4E-392FAA993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97305"/>
            <a:ext cx="5181600" cy="5679658"/>
          </a:xfrm>
        </p:spPr>
        <p:txBody>
          <a:bodyPr/>
          <a:lstStyle/>
          <a:p>
            <a:r>
              <a:rPr lang="en-IN" dirty="0"/>
              <a:t>MOUSE</a:t>
            </a:r>
          </a:p>
          <a:p>
            <a:pPr marL="0" indent="0">
              <a:buNone/>
            </a:pPr>
            <a:r>
              <a:rPr lang="en-IN" dirty="0"/>
              <a:t>Is a hand-clicked device used for pointing and moving objects.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EB91-6FCD-9DD1-9325-26B72F0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7305"/>
            <a:ext cx="5181600" cy="5679658"/>
          </a:xfrm>
        </p:spPr>
        <p:txBody>
          <a:bodyPr/>
          <a:lstStyle/>
          <a:p>
            <a:r>
              <a:rPr lang="en-IN" dirty="0"/>
              <a:t>JOYSTICK</a:t>
            </a:r>
          </a:p>
          <a:p>
            <a:pPr marL="0" indent="0">
              <a:buNone/>
            </a:pPr>
            <a:r>
              <a:rPr lang="en-IN" dirty="0"/>
              <a:t>Is an input device which is commonly used for computer games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F5ED4-2F53-FB51-FA26-5D33E630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22" y="2710035"/>
            <a:ext cx="2657936" cy="256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665E7-A1F2-F878-B69D-81A99516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59" y="2844584"/>
            <a:ext cx="2376519" cy="24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7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27A0-94C3-0F1C-2852-5EB8C185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OUTPUT DEVICES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C70F6C-037B-836A-AC0C-20ABBCDC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PRINTERS</a:t>
            </a:r>
          </a:p>
          <a:p>
            <a:pPr marL="457200" lvl="1" indent="0">
              <a:buNone/>
            </a:pPr>
            <a:r>
              <a:rPr lang="en-IN" dirty="0"/>
              <a:t>An output device that produces text and graphics on paper. </a:t>
            </a:r>
          </a:p>
          <a:p>
            <a:pPr marL="457200" lvl="1" indent="0">
              <a:buNone/>
            </a:pPr>
            <a:r>
              <a:rPr lang="en-IN" dirty="0"/>
              <a:t>INKJET Printer, LASER Printer, IMPACT Printer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A16E8-2F1C-B7A6-FF99-62A7763E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7468"/>
            <a:ext cx="1775614" cy="1882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5289C-0D33-75E3-7FEB-254627F9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78" y="3785937"/>
            <a:ext cx="2117559" cy="1525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B17F38-CD90-8A09-F398-55706B234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64" y="3532480"/>
            <a:ext cx="2454441" cy="2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48A9-3826-3DA7-6BE1-F72B5A66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SYSTEM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EA4A-9EF1-0C4B-22FA-753B49D2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r>
              <a:rPr lang="en-IN" dirty="0"/>
              <a:t>Motherboard</a:t>
            </a:r>
          </a:p>
          <a:p>
            <a:pPr marL="0" indent="0">
              <a:buNone/>
            </a:pPr>
            <a:r>
              <a:rPr lang="en-IN" dirty="0"/>
              <a:t>	The motherboard is the main circuit board of a microcomputer. It is also known as the mainboard or system board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E2148-446F-BE3E-7B2C-4876FCD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1" y="3609474"/>
            <a:ext cx="4828674" cy="25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1033</Words>
  <Application>Microsoft Office PowerPoint</Application>
  <PresentationFormat>Widescreen</PresentationFormat>
  <Paragraphs>173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Verdana</vt:lpstr>
      <vt:lpstr>Office Theme</vt:lpstr>
      <vt:lpstr>Hardware, Networking &amp;CCNA</vt:lpstr>
      <vt:lpstr>HARDWARE</vt:lpstr>
      <vt:lpstr>Components of Hardware</vt:lpstr>
      <vt:lpstr>PowerPoint Presentation</vt:lpstr>
      <vt:lpstr>PowerPoint Presentation</vt:lpstr>
      <vt:lpstr>INPUT DEVICES</vt:lpstr>
      <vt:lpstr>PowerPoint Presentation</vt:lpstr>
      <vt:lpstr>OUTPUT DEVICES</vt:lpstr>
      <vt:lpstr>SYSTEM UNIT</vt:lpstr>
      <vt:lpstr>PowerPoint Presentation</vt:lpstr>
      <vt:lpstr>PowerPoint Presentation</vt:lpstr>
      <vt:lpstr>NETWORK</vt:lpstr>
      <vt:lpstr>PowerPoint Presentation</vt:lpstr>
      <vt:lpstr>NETWORK TOPOLOGIES</vt:lpstr>
      <vt:lpstr>OSI Layer</vt:lpstr>
      <vt:lpstr>OSI MODEL LAYERS</vt:lpstr>
      <vt:lpstr>Network Cable and connectors</vt:lpstr>
      <vt:lpstr>PowerPoint Presentation</vt:lpstr>
      <vt:lpstr>TYPES OF CONNECTORS</vt:lpstr>
      <vt:lpstr>Network devices</vt:lpstr>
      <vt:lpstr>IP Address</vt:lpstr>
      <vt:lpstr>IP version 4</vt:lpstr>
      <vt:lpstr>IP version 6</vt:lpstr>
      <vt:lpstr>IP Address Classification</vt:lpstr>
      <vt:lpstr>Classification of area by their geography</vt:lpstr>
      <vt:lpstr>PowerPoint Presentation</vt:lpstr>
      <vt:lpstr>CCNA   Cisco Certified Network Associate</vt:lpstr>
      <vt:lpstr>CCNA</vt:lpstr>
      <vt:lpstr>NETWORK</vt:lpstr>
      <vt:lpstr>TYPES OF NETWORK</vt:lpstr>
      <vt:lpstr>NETWORKING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Hardware, Networking &amp;CCNA</dc:title>
  <dc:creator>DENISH RATHOD</dc:creator>
  <cp:lastModifiedBy>DENISH RATHOD</cp:lastModifiedBy>
  <cp:revision>6</cp:revision>
  <dcterms:created xsi:type="dcterms:W3CDTF">2024-05-02T19:59:28Z</dcterms:created>
  <dcterms:modified xsi:type="dcterms:W3CDTF">2024-05-03T11:24:59Z</dcterms:modified>
</cp:coreProperties>
</file>