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3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576A4-A5E1-4A93-ABAC-AD2CCE4A1AD8}" type="datetimeFigureOut">
              <a:rPr lang="es-ES" smtClean="0"/>
              <a:t>13/01/2025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9FF1A-4701-4251-B252-149FF111BC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4994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9FF1A-4701-4251-B252-149FF111BC3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9437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1D667-7622-64A6-F0A9-A9E78490D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67EFCB-3685-10F6-BBA0-5D468A791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4F5D5D-282B-632D-97CC-BE12C12C2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05A7-AE6B-460B-A9EA-1DFF6F5D0ACC}" type="datetimeFigureOut">
              <a:rPr lang="es-ES" smtClean="0"/>
              <a:t>13/01/2025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E73E23-A05D-F594-A9F3-DD50922F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4AD62B-AE0B-FA68-F2B3-3B9D61EC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ED24-D511-4832-AD12-9DB1B8C287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531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9B183-98F6-FCC9-A9E9-84A9345DE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15D0AC-7AFD-C778-8590-35DAC153D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1239E2-170B-4FCB-5B73-74480F97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05A7-AE6B-460B-A9EA-1DFF6F5D0ACC}" type="datetimeFigureOut">
              <a:rPr lang="es-ES" smtClean="0"/>
              <a:t>13/01/2025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0B1797-A2EB-238B-3FBF-A54B68A26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570A8F-DCF2-EA2B-F2FA-06A3517C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ED24-D511-4832-AD12-9DB1B8C287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830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CFE9C0-8AB4-FE8E-D601-6AF194334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328322-04D1-8C01-3423-F5FC76D4B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104EE0-7C52-38B6-C8F6-6C99A395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05A7-AE6B-460B-A9EA-1DFF6F5D0ACC}" type="datetimeFigureOut">
              <a:rPr lang="es-ES" smtClean="0"/>
              <a:t>13/01/2025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564098-D948-B127-7DFC-40CAF4209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380564-DDDF-756D-2286-1D67EC9B5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ED24-D511-4832-AD12-9DB1B8C287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832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13CAC-586C-E047-003D-7759E5974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FF0B2E-C596-D234-4FB8-BFFDB0A59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4FF25D-28B9-4FA5-3989-76C73BEC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05A7-AE6B-460B-A9EA-1DFF6F5D0ACC}" type="datetimeFigureOut">
              <a:rPr lang="es-ES" smtClean="0"/>
              <a:t>13/01/2025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4E786E-DBA5-38C3-DF46-326D950B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4A40C6-F970-66EE-A680-DB1FE84C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ED24-D511-4832-AD12-9DB1B8C287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589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8125D-EBA8-6CFF-7E76-6BD0A88EB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88B1EF-4CD4-294F-38B8-2C73BF59B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0ACEEB-6B01-926C-F7C6-E46F88A94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05A7-AE6B-460B-A9EA-1DFF6F5D0ACC}" type="datetimeFigureOut">
              <a:rPr lang="es-ES" smtClean="0"/>
              <a:t>13/01/2025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DC5D01-F561-183A-0E54-99809964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9AAB92-21CA-D0FD-DC30-1CADCB43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ED24-D511-4832-AD12-9DB1B8C287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186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6D440-BBCF-317B-A2A2-DFD2A81B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795E16-21CD-7E8C-D2DE-79EBCAE61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A74ADB-7B1A-FF5D-276B-54D4C3DF4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FB6AF4-6E24-8341-65F5-BFDC58BC2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05A7-AE6B-460B-A9EA-1DFF6F5D0ACC}" type="datetimeFigureOut">
              <a:rPr lang="es-ES" smtClean="0"/>
              <a:t>13/01/2025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6C929F-4D25-EC16-3898-3BF6C8CB8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14A6C4-8E07-030E-FE8D-B818D466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ED24-D511-4832-AD12-9DB1B8C287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8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44846-FAAE-26F7-E5AB-892F1E71D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A9273B-AD79-E169-6345-DABE5EFD1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0A0F6C-A3BA-2161-BAD8-AF7EECCA1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A9468B-83EA-3D1F-5C49-44659496F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357AC60-50D7-CD88-9830-57FB70CCA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734BC50-6438-0730-44C9-AD789A478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05A7-AE6B-460B-A9EA-1DFF6F5D0ACC}" type="datetimeFigureOut">
              <a:rPr lang="es-ES" smtClean="0"/>
              <a:t>13/01/2025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463955-47B8-CFDD-A65E-57843B82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345999A-3E8D-45F9-41FA-9D3C60B8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ED24-D511-4832-AD12-9DB1B8C287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26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10BBD-1726-A2C6-FEAC-98DCB1CE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8580CA2-371C-3CEB-4118-7AC819FD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05A7-AE6B-460B-A9EA-1DFF6F5D0ACC}" type="datetimeFigureOut">
              <a:rPr lang="es-ES" smtClean="0"/>
              <a:t>13/01/2025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15C7E3F-E2FB-1FC4-C65E-917DED27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1499D01-1334-D047-A91C-2D2B9FB1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ED24-D511-4832-AD12-9DB1B8C287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780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D2A6A64-4480-3CB4-0EC8-155D9D8A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05A7-AE6B-460B-A9EA-1DFF6F5D0ACC}" type="datetimeFigureOut">
              <a:rPr lang="es-ES" smtClean="0"/>
              <a:t>13/01/2025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0F3EA1F-6D27-12EB-26E0-C2BCA081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81DF84-EF96-8CDE-4338-8149B4B84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ED24-D511-4832-AD12-9DB1B8C287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19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289B7-11D7-B1A6-9A81-70CD586DA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1C5E1C-9595-5004-D40C-81B38EC03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504099-8083-09FF-AB18-A43BF151B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CA3927-E2DE-7B0E-DA49-29F387A9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05A7-AE6B-460B-A9EA-1DFF6F5D0ACC}" type="datetimeFigureOut">
              <a:rPr lang="es-ES" smtClean="0"/>
              <a:t>13/01/2025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711918-1739-860A-F960-598D5D19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2CA70B-F6A3-02A1-0AC6-C1464952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ED24-D511-4832-AD12-9DB1B8C287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919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096BC-D9A0-2473-B24A-9DC08C7F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CA0F4E9-9F35-B210-2EF0-66E855027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D76A21-EA57-A83E-A1EF-4C8E43D49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A5AB99-6186-6E48-E1DC-7DEDB2F9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05A7-AE6B-460B-A9EA-1DFF6F5D0ACC}" type="datetimeFigureOut">
              <a:rPr lang="es-ES" smtClean="0"/>
              <a:t>13/01/2025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157720-D7C0-5C5C-4874-79191CC2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E13DF3-72F7-CD41-2E55-8883CDB3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ED24-D511-4832-AD12-9DB1B8C287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10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A1C32C1-1286-3476-4748-048C500C5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8BB009-9B87-F96A-6E69-EEA111EE9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72548C-EE5A-DFCD-8864-8208CD80F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1605A7-AE6B-460B-A9EA-1DFF6F5D0ACC}" type="datetimeFigureOut">
              <a:rPr lang="es-ES" smtClean="0"/>
              <a:t>13/01/2025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60185D-77BA-53B2-9337-155380F11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C188DC-F7B2-DE3E-F8CC-E92737402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70ED24-D511-4832-AD12-9DB1B8C287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15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-mpF-zekNM?feature=oembed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B87B92A-3CDC-1C8E-5DEC-E518F171E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3" r="9092" b="5138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204478-3351-1ED3-33A9-1AC99AA2D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s-ES" sz="3400">
                <a:solidFill>
                  <a:schemeClr val="bg1"/>
                </a:solidFill>
              </a:rPr>
              <a:t>ANÁLISIS EXPLORATORIO DE </a:t>
            </a:r>
            <a:br>
              <a:rPr lang="es-ES" sz="3400">
                <a:solidFill>
                  <a:schemeClr val="bg1"/>
                </a:solidFill>
              </a:rPr>
            </a:br>
            <a:r>
              <a:rPr lang="es-ES" sz="3400">
                <a:solidFill>
                  <a:schemeClr val="bg1"/>
                </a:solidFill>
              </a:rPr>
              <a:t>DATOS DE ANIME: </a:t>
            </a:r>
            <a:br>
              <a:rPr lang="es-ES" sz="3400">
                <a:solidFill>
                  <a:schemeClr val="bg1"/>
                </a:solidFill>
              </a:rPr>
            </a:br>
            <a:r>
              <a:rPr lang="es-ES" sz="3400">
                <a:solidFill>
                  <a:schemeClr val="bg1"/>
                </a:solidFill>
              </a:rPr>
              <a:t>TENDENCIAS, POPULARIDAD </a:t>
            </a:r>
            <a:br>
              <a:rPr lang="es-ES" sz="3400">
                <a:solidFill>
                  <a:schemeClr val="bg1"/>
                </a:solidFill>
              </a:rPr>
            </a:br>
            <a:r>
              <a:rPr lang="es-ES" sz="3400">
                <a:solidFill>
                  <a:schemeClr val="bg1"/>
                </a:solidFill>
              </a:rPr>
              <a:t>Y CLASIFICACIONES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DBE0D4-D846-DB79-1360-95D483C65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ES" sz="1400" dirty="0">
                <a:solidFill>
                  <a:schemeClr val="bg1"/>
                </a:solidFill>
              </a:rPr>
              <a:t>Explorando las claves del éxito y la popularidad en la industria del anime.</a:t>
            </a:r>
          </a:p>
          <a:p>
            <a:pPr algn="l"/>
            <a:endParaRPr lang="es-ES" sz="800" dirty="0">
              <a:solidFill>
                <a:schemeClr val="bg1"/>
              </a:solidFill>
            </a:endParaRPr>
          </a:p>
          <a:p>
            <a:pPr algn="l"/>
            <a:r>
              <a:rPr lang="es-ES" sz="800" dirty="0">
                <a:solidFill>
                  <a:schemeClr val="bg1"/>
                </a:solidFill>
              </a:rPr>
              <a:t>Mariana Denisia Pelu </a:t>
            </a:r>
            <a:r>
              <a:rPr lang="es-ES" sz="800" dirty="0" err="1">
                <a:solidFill>
                  <a:schemeClr val="bg1"/>
                </a:solidFill>
              </a:rPr>
              <a:t>Brezae</a:t>
            </a:r>
            <a:endParaRPr lang="es-ES" sz="800" dirty="0">
              <a:solidFill>
                <a:schemeClr val="bg1"/>
              </a:solidFill>
            </a:endParaRPr>
          </a:p>
          <a:p>
            <a:pPr algn="l"/>
            <a:endParaRPr lang="es-ES" sz="800" dirty="0">
              <a:solidFill>
                <a:schemeClr val="bg1"/>
              </a:solidFill>
            </a:endParaRPr>
          </a:p>
          <a:p>
            <a:pPr algn="l"/>
            <a:r>
              <a:rPr lang="es-ES" sz="800" dirty="0">
                <a:solidFill>
                  <a:schemeClr val="bg1"/>
                </a:solidFill>
              </a:rPr>
              <a:t>13/01/2025</a:t>
            </a:r>
          </a:p>
          <a:p>
            <a:pPr algn="l"/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1477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2885B713-E898-AE2E-B74E-D70E78297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9" r="11720"/>
          <a:stretch/>
        </p:blipFill>
        <p:spPr>
          <a:xfrm>
            <a:off x="-3047" y="10"/>
            <a:ext cx="966964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2C75BC-8E48-281E-1D9E-5F3BFC67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2472" y="1287273"/>
            <a:ext cx="3822189" cy="1899912"/>
          </a:xfrm>
        </p:spPr>
        <p:txBody>
          <a:bodyPr>
            <a:normAutofit/>
          </a:bodyPr>
          <a:lstStyle/>
          <a:p>
            <a:r>
              <a:rPr lang="es-ES" sz="4000" dirty="0"/>
              <a:t>Referencias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E55FD2-B6D8-B8D0-2174-DD0244BC2D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22472" y="2589185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Dataset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utilizado: </a:t>
            </a:r>
            <a:r>
              <a:rPr kumimoji="0" lang="es-ES" altLang="es-ES" sz="2000" b="0" i="1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MyAnimeList</a:t>
            </a:r>
            <a:r>
              <a:rPr kumimoji="0" lang="es-ES" altLang="es-ES" sz="2000" b="0" i="1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2000" b="0" i="1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dataset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Herramientas de análisis: Python (Pandas,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Matplotlib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Seaborn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Bibliotecas adicionales: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NumPy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para cálculos numéricos </a:t>
            </a:r>
          </a:p>
        </p:txBody>
      </p:sp>
    </p:spTree>
    <p:extLst>
      <p:ext uri="{BB962C8B-B14F-4D97-AF65-F5344CB8AC3E}">
        <p14:creationId xmlns:p14="http://schemas.microsoft.com/office/powerpoint/2010/main" val="976525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lementos multimedia en línea 3" title="EL PRIMER ANIME LATINO!">
            <a:hlinkClick r:id="" action="ppaction://media"/>
            <a:extLst>
              <a:ext uri="{FF2B5EF4-FFF2-40B4-BE49-F238E27FC236}">
                <a16:creationId xmlns:a16="http://schemas.microsoft.com/office/drawing/2014/main" id="{4143969D-11C6-25F7-5384-CB6A6F162B4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36177" y="457200"/>
            <a:ext cx="1051964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0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 descr="Imagen que contiene interior, tabla, decorado, cuarto&#10;&#10;Descripción generada automáticamente">
            <a:extLst>
              <a:ext uri="{FF2B5EF4-FFF2-40B4-BE49-F238E27FC236}">
                <a16:creationId xmlns:a16="http://schemas.microsoft.com/office/drawing/2014/main" id="{CB479315-0AE6-2896-2902-11C99965213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E5680C-7CC2-BC7E-40C8-B131A554C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1570"/>
            <a:ext cx="5155261" cy="4072044"/>
          </a:xfrm>
        </p:spPr>
        <p:txBody>
          <a:bodyPr anchor="t"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¡Gracias por todo!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41C0AB-9BA0-A671-9029-669AC9432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986" y="1671566"/>
            <a:ext cx="5170861" cy="4072043"/>
          </a:xfrm>
        </p:spPr>
        <p:txBody>
          <a:bodyPr>
            <a:normAutofit/>
          </a:bodyPr>
          <a:lstStyle/>
          <a:p>
            <a:r>
              <a:rPr lang="es-ES" sz="2000">
                <a:solidFill>
                  <a:srgbClr val="FFFFFF"/>
                </a:solidFill>
                <a:latin typeface="+mj-lt"/>
              </a:rPr>
              <a:t>Espero que este análisis inspire nuevas formas de explorar la industria del anime y su impacto en las audiencias globales.</a:t>
            </a:r>
          </a:p>
          <a:p>
            <a:endParaRPr lang="es-ES" sz="2000">
              <a:solidFill>
                <a:srgbClr val="FFFFFF"/>
              </a:solidFill>
              <a:latin typeface="+mj-lt"/>
            </a:endParaRPr>
          </a:p>
          <a:p>
            <a:endParaRPr lang="es-ES" sz="2000">
              <a:solidFill>
                <a:srgbClr val="FFFFFF"/>
              </a:solidFill>
              <a:latin typeface="+mj-lt"/>
            </a:endParaRPr>
          </a:p>
          <a:p>
            <a:endParaRPr lang="es-ES" sz="2000">
              <a:solidFill>
                <a:srgbClr val="FFFFFF"/>
              </a:solidFill>
              <a:latin typeface="+mj-lt"/>
            </a:endParaRPr>
          </a:p>
          <a:p>
            <a:endParaRPr lang="es-ES" sz="2000">
              <a:solidFill>
                <a:srgbClr val="FFFFFF"/>
              </a:solidFill>
              <a:latin typeface="+mj-lt"/>
            </a:endParaRPr>
          </a:p>
          <a:p>
            <a:endParaRPr lang="es-ES" sz="2000">
              <a:solidFill>
                <a:srgbClr val="FFFFFF"/>
              </a:solidFill>
              <a:latin typeface="+mj-lt"/>
            </a:endParaRPr>
          </a:p>
          <a:p>
            <a:pPr marL="0" indent="0">
              <a:buNone/>
            </a:pPr>
            <a:r>
              <a:rPr lang="es-ES" sz="2000">
                <a:solidFill>
                  <a:srgbClr val="FFFFFF"/>
                </a:solidFill>
                <a:latin typeface="+mj-lt"/>
              </a:rPr>
              <a:t>https://github.com/DenisiaPelu/Analisis_Datos_Anime.git</a:t>
            </a:r>
          </a:p>
        </p:txBody>
      </p:sp>
    </p:spTree>
    <p:extLst>
      <p:ext uri="{BB962C8B-B14F-4D97-AF65-F5344CB8AC3E}">
        <p14:creationId xmlns:p14="http://schemas.microsoft.com/office/powerpoint/2010/main" val="411012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3F7776-0909-88A6-F823-5A1F4E71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s-ES"/>
              <a:t>Introducción: Objetivo del análisis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36D42-A057-4610-90B9-5B3C5D24F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2000" b="1"/>
              <a:t>Contenido: </a:t>
            </a:r>
            <a:r>
              <a:rPr lang="es-ES" sz="2000"/>
              <a:t>El objetivo principal es analizar los datos relacionados con el anime para identificar tendencias clave, relaciones entre variables, y factores que influyen en su popularidad.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/>
              <a:t>Los datos fueron extraídos de </a:t>
            </a:r>
            <a:r>
              <a:rPr lang="es-ES" sz="2000" i="1"/>
              <a:t>MyAnimeList</a:t>
            </a:r>
            <a:r>
              <a:rPr lang="es-ES" sz="2000"/>
              <a:t>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/>
              <a:t>Este análisis es relevante para entender cómo evolucionó la industria del anime y qué factores hacen que un anime sea exitoso.</a:t>
            </a:r>
          </a:p>
          <a:p>
            <a:endParaRPr lang="es-ES" sz="200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C0768434-97BA-2D2D-9892-43A066D21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953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Dibujo animado de un personaje con la boca abierta&#10;&#10;Descripción generada automáticamente con confianza media">
            <a:extLst>
              <a:ext uri="{FF2B5EF4-FFF2-40B4-BE49-F238E27FC236}">
                <a16:creationId xmlns:a16="http://schemas.microsoft.com/office/drawing/2014/main" id="{708DAD46-3D30-F68F-A3E9-6155051E3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89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B5E084-BED6-1423-9066-E24F2EDA5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6880" y="365125"/>
            <a:ext cx="5696919" cy="1899912"/>
          </a:xfrm>
        </p:spPr>
        <p:txBody>
          <a:bodyPr>
            <a:normAutofit/>
          </a:bodyPr>
          <a:lstStyle/>
          <a:p>
            <a:pPr algn="ctr"/>
            <a:r>
              <a:rPr lang="es-ES" sz="4000" i="1" dirty="0"/>
              <a:t>Metodología y herramientas utilizadas</a:t>
            </a:r>
            <a:endParaRPr lang="es-ES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AE2B19-66DA-9843-3634-F09A45E9E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882" y="2434201"/>
            <a:ext cx="5696918" cy="37427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800" b="1" dirty="0"/>
              <a:t>Contenido : Herramientas:</a:t>
            </a:r>
            <a:endParaRPr lang="es-E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800" dirty="0"/>
              <a:t>Python: Para limpieza y análisis de datos (bibliotecas como Pandas, </a:t>
            </a:r>
            <a:r>
              <a:rPr lang="es-ES" sz="1800" dirty="0" err="1"/>
              <a:t>Matplotlib</a:t>
            </a:r>
            <a:r>
              <a:rPr lang="es-ES" sz="1800" dirty="0"/>
              <a:t> y </a:t>
            </a:r>
            <a:r>
              <a:rPr lang="es-ES" sz="1800" dirty="0" err="1"/>
              <a:t>Seaborn</a:t>
            </a:r>
            <a:r>
              <a:rPr lang="es-ES" sz="18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800" b="1" dirty="0"/>
              <a:t>Procesos realizados:</a:t>
            </a:r>
            <a:endParaRPr lang="es-E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800" dirty="0"/>
              <a:t>Limpieza de datos: Tratamiento de valores nulos y normalización.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800" dirty="0"/>
              <a:t>Análisis exploratorio: Cálculo de estadísticas descriptivas.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800" dirty="0"/>
              <a:t>Visualización de tendencias: Uso de gráficos.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800" dirty="0"/>
              <a:t>Análisis de correlaciones: Identificación de relaciones clave entre variables.</a:t>
            </a:r>
          </a:p>
          <a:p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58986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7E63DF-1974-9C45-84D9-17CF87EB7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7" y="353681"/>
            <a:ext cx="4840010" cy="1614491"/>
          </a:xfrm>
        </p:spPr>
        <p:txBody>
          <a:bodyPr>
            <a:normAutofit/>
          </a:bodyPr>
          <a:lstStyle/>
          <a:p>
            <a:r>
              <a:rPr lang="es-ES" dirty="0"/>
              <a:t>Datos generales</a:t>
            </a:r>
          </a:p>
        </p:txBody>
      </p:sp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7AA6995B-6C5D-9F73-C288-B7E794D3A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09" r="-2" b="-2"/>
          <a:stretch/>
        </p:blipFill>
        <p:spPr>
          <a:xfrm>
            <a:off x="21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3CB552AA-0CBC-DCB8-2124-4EEBAEA7B4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13787" y="2093074"/>
            <a:ext cx="5055697" cy="415957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ES" altLang="es-E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4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Columnas principales: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s-ES" altLang="es-ES" sz="14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s-ES" altLang="es-ES" sz="1400" dirty="0">
                <a:latin typeface="+mj-lt"/>
              </a:rPr>
              <a:t>r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ating : Clasificación de audiencia.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Score : Puntuación promedio de los usuarios.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Episodes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: Número de episodios.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Type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: Formato del anime (TV,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Movie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OVA, etc.).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s-ES" altLang="es-ES" sz="1400" dirty="0" err="1">
                <a:latin typeface="+mj-lt"/>
              </a:rPr>
              <a:t>m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embers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: Cantidad de miembros en la base de datos de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MyAnimeList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s-ES" altLang="es-ES" sz="14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4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Tamaño del 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dataset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Más de 8000 registros.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s-ES" altLang="es-ES" sz="14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4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Distribución por tipo:</a:t>
            </a:r>
            <a:endParaRPr kumimoji="0" lang="es-ES" altLang="es-ES" sz="14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4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TV: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65%.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Movie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20%.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Otros formatos (OVA, ONA,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Special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): 15%.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ES" altLang="es-E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87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0DD9DF-3332-55AC-9CF0-C93359BCC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s-ES" sz="4000" dirty="0"/>
              <a:t>Principales hallazgos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Marcador de contenido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ACA119D0-8C6E-C158-C95D-E87879B1D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8" r="2" b="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7F37AADC-25DE-8849-605C-DEA79F0F4A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99993" y="2505670"/>
            <a:ext cx="4522615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Relación entre popularidad y puntuación: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Cuanto mayor es el rating, mayor es el número de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members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02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DC4EEB2B-B128-573D-55A1-C4158B592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90" b="1811"/>
          <a:stretch/>
        </p:blipFill>
        <p:spPr>
          <a:xfrm>
            <a:off x="-6588" y="10"/>
            <a:ext cx="8088954" cy="679002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DB7F169-2977-D4C1-9C0B-AF74E4EA0460}"/>
              </a:ext>
            </a:extLst>
          </p:cNvPr>
          <p:cNvSpPr txBox="1"/>
          <p:nvPr/>
        </p:nvSpPr>
        <p:spPr>
          <a:xfrm>
            <a:off x="8245098" y="550190"/>
            <a:ext cx="36498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Distribución de episodios : </a:t>
            </a:r>
          </a:p>
          <a:p>
            <a:endParaRPr lang="es-ES" b="1" dirty="0"/>
          </a:p>
          <a:p>
            <a:r>
              <a:rPr lang="es-ES" dirty="0"/>
              <a:t>Los animes del tipo </a:t>
            </a:r>
            <a:r>
              <a:rPr lang="es-ES" b="1" dirty="0"/>
              <a:t>TV</a:t>
            </a:r>
            <a:r>
              <a:rPr lang="es-ES" dirty="0"/>
              <a:t> tienen mayor cantidad de episodios en promedio.</a:t>
            </a:r>
          </a:p>
          <a:p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Evolución histórica :</a:t>
            </a:r>
          </a:p>
          <a:p>
            <a:pPr>
              <a:buFont typeface="Arial" panose="020B0604020202020204" pitchFamily="34" charset="0"/>
              <a:buChar char="•"/>
            </a:pPr>
            <a:endParaRPr lang="es-E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Las </a:t>
            </a:r>
            <a:r>
              <a:rPr lang="es-ES" b="1" dirty="0" err="1"/>
              <a:t>Movies</a:t>
            </a:r>
            <a:r>
              <a:rPr lang="es-ES" dirty="0"/>
              <a:t> han sido populares desde los años 60.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Incremento de </a:t>
            </a:r>
            <a:r>
              <a:rPr lang="es-ES" b="1" dirty="0"/>
              <a:t>OVA</a:t>
            </a:r>
            <a:r>
              <a:rPr lang="es-ES" dirty="0"/>
              <a:t> en los años 80.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Crecimiento significativo de </a:t>
            </a:r>
            <a:r>
              <a:rPr lang="es-ES" b="1" dirty="0"/>
              <a:t>ONA</a:t>
            </a:r>
            <a:r>
              <a:rPr lang="es-ES" dirty="0"/>
              <a:t> a partir de 2020.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112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A8B55-EEB5-3040-050A-B8FB7C00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286" y="365125"/>
            <a:ext cx="10235514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1600" dirty="0"/>
              <a:t>Este contexto histórico es útil para interpretar los picos y valles en la producción de animes a lo largo </a:t>
            </a:r>
            <a:br>
              <a:rPr lang="es-ES" sz="1600" dirty="0"/>
            </a:br>
            <a:r>
              <a:rPr lang="es-ES" sz="1600" dirty="0"/>
              <a:t>del tiempo, coincidiendo con la expansión del anime en mercados internacionales. </a:t>
            </a:r>
          </a:p>
        </p:txBody>
      </p:sp>
      <p:pic>
        <p:nvPicPr>
          <p:cNvPr id="5" name="Marcador de contenido 4" descr="Imagen de la pantalla de un celular con letras&#10;&#10;Descripción generada automáticamente con confianza baja">
            <a:extLst>
              <a:ext uri="{FF2B5EF4-FFF2-40B4-BE49-F238E27FC236}">
                <a16:creationId xmlns:a16="http://schemas.microsoft.com/office/drawing/2014/main" id="{7425AEED-39C6-9F0B-31A8-E7E849614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4027"/>
            <a:ext cx="10515600" cy="4174534"/>
          </a:xfrm>
        </p:spPr>
      </p:pic>
    </p:spTree>
    <p:extLst>
      <p:ext uri="{BB962C8B-B14F-4D97-AF65-F5344CB8AC3E}">
        <p14:creationId xmlns:p14="http://schemas.microsoft.com/office/powerpoint/2010/main" val="3840492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D2A95-FC5A-E232-0ECA-D19A648A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anchor="b">
            <a:normAutofit/>
          </a:bodyPr>
          <a:lstStyle/>
          <a:p>
            <a:r>
              <a:rPr lang="es-ES" sz="3700" dirty="0"/>
              <a:t>Correlaciones :  </a:t>
            </a:r>
            <a:r>
              <a:rPr lang="es-ES" sz="3700" i="1" dirty="0"/>
              <a:t>Relaciones entre variables</a:t>
            </a:r>
            <a:endParaRPr lang="es-ES" sz="3700" dirty="0"/>
          </a:p>
        </p:txBody>
      </p:sp>
      <p:pic>
        <p:nvPicPr>
          <p:cNvPr id="5" name="Marcador de contenido 4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3DBF2EB2-F1C1-8E68-89AA-4FD589935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" r="4694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C4EA64A-E9BA-1B9B-61C9-333F0A0927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46722" y="2253999"/>
            <a:ext cx="5462674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Tabla de correlación: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Correlación entre Score y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members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0.41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(relación positiva).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Correlación negativa alta entre Rank y Score: 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-0.97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(mejor puntuación, mejor ranking).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Relación moderada entre rating y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members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0.37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Interpretaciones clave: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Los animes con alta puntuación tienden a tener más seguidores y mejor ranking.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611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1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3">
            <a:extLst>
              <a:ext uri="{FF2B5EF4-FFF2-40B4-BE49-F238E27FC236}">
                <a16:creationId xmlns:a16="http://schemas.microsoft.com/office/drawing/2014/main" id="{2F36CA75-CFBF-4844-B719-8FE9EBADA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4A84B9-E564-4DD0-97F8-DBF1C460C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A599609-F5C2-4A0B-A992-913F814A6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102382E0-0A09-46AE-B955-B911CAFE7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DE75D4A-0965-4973-BE75-DECCAC9A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Imagen 5" descr="Forma, Cuadrado&#10;&#10;Descripción generada automáticamente">
            <a:extLst>
              <a:ext uri="{FF2B5EF4-FFF2-40B4-BE49-F238E27FC236}">
                <a16:creationId xmlns:a16="http://schemas.microsoft.com/office/drawing/2014/main" id="{5A604D94-7901-A93C-F702-616567ED5D5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8" name="Imagen 7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A0EF4E03-1DFD-8238-2108-14AA6F3DFE7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27" r="10573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0F9927C-AB51-1BE6-19F9-E892B62F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5" y="552807"/>
            <a:ext cx="9801854" cy="2790331"/>
          </a:xfrm>
        </p:spPr>
        <p:txBody>
          <a:bodyPr anchor="b">
            <a:normAutofit/>
          </a:bodyPr>
          <a:lstStyle/>
          <a:p>
            <a:pPr algn="ctr"/>
            <a:r>
              <a:rPr lang="es-ES" sz="4800">
                <a:solidFill>
                  <a:srgbClr val="FFFFFF"/>
                </a:solidFill>
              </a:rPr>
              <a:t>Conclusiones principales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C60FAE-7E3E-992A-6F82-4198ED0FB8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91966" y="3510476"/>
            <a:ext cx="9801854" cy="2614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+mj-lt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</a:rPr>
              <a:t>Los animes del tipo </a:t>
            </a:r>
            <a:r>
              <a:rPr kumimoji="0" lang="es-ES" altLang="es-E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</a:rPr>
              <a:t>TV</a:t>
            </a:r>
            <a:r>
              <a:rPr kumimoji="0" lang="es-ES" altLang="es-E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</a:rPr>
              <a:t> dominan en número de episodios, siendo el formato más visto.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</a:rPr>
              <a:t>Las </a:t>
            </a:r>
            <a:r>
              <a:rPr kumimoji="0" lang="es-ES" altLang="es-E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</a:rPr>
              <a:t>Movies</a:t>
            </a:r>
            <a:r>
              <a:rPr kumimoji="0" lang="es-ES" altLang="es-E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</a:rPr>
              <a:t> son populares de manera consistente en todos los periodos analizados.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</a:rPr>
              <a:t>La relación positiva entre rating y members sugiere que la calidad percibida por los usuarios impacta directamente en la popularidad.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</a:rPr>
              <a:t>Los cambios en la industria han dado lugar a formatos más modernos como los </a:t>
            </a:r>
            <a:r>
              <a:rPr kumimoji="0" lang="es-ES" altLang="es-E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</a:rPr>
              <a:t>ONA</a:t>
            </a:r>
            <a:r>
              <a:rPr kumimoji="0" lang="es-ES" altLang="es-E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</a:rPr>
              <a:t>, que muestran un crecimiento significativo en la última década. </a:t>
            </a:r>
          </a:p>
        </p:txBody>
      </p:sp>
    </p:spTree>
    <p:extLst>
      <p:ext uri="{BB962C8B-B14F-4D97-AF65-F5344CB8AC3E}">
        <p14:creationId xmlns:p14="http://schemas.microsoft.com/office/powerpoint/2010/main" val="31278904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559</Words>
  <Application>Microsoft Office PowerPoint</Application>
  <PresentationFormat>Panorámica</PresentationFormat>
  <Paragraphs>77</Paragraphs>
  <Slides>12</Slides>
  <Notes>1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Tema de Office</vt:lpstr>
      <vt:lpstr>ANÁLISIS EXPLORATORIO DE  DATOS DE ANIME:  TENDENCIAS, POPULARIDAD  Y CLASIFICACIONES</vt:lpstr>
      <vt:lpstr>Introducción: Objetivo del análisis</vt:lpstr>
      <vt:lpstr>Metodología y herramientas utilizadas</vt:lpstr>
      <vt:lpstr>Datos generales</vt:lpstr>
      <vt:lpstr>Principales hallazgos</vt:lpstr>
      <vt:lpstr>Presentación de PowerPoint</vt:lpstr>
      <vt:lpstr>Este contexto histórico es útil para interpretar los picos y valles en la producción de animes a lo largo  del tiempo, coincidiendo con la expansión del anime en mercados internacionales. </vt:lpstr>
      <vt:lpstr>Correlaciones :  Relaciones entre variables</vt:lpstr>
      <vt:lpstr>Conclusiones principales</vt:lpstr>
      <vt:lpstr>Referencias</vt:lpstr>
      <vt:lpstr>Presentación de PowerPoint</vt:lpstr>
      <vt:lpstr>¡Gracias por todo!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denisia pelu</dc:creator>
  <cp:lastModifiedBy>denisia pelu</cp:lastModifiedBy>
  <cp:revision>3</cp:revision>
  <dcterms:created xsi:type="dcterms:W3CDTF">2025-01-13T04:14:16Z</dcterms:created>
  <dcterms:modified xsi:type="dcterms:W3CDTF">2025-01-13T05:52:07Z</dcterms:modified>
</cp:coreProperties>
</file>