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3" r:id="rId7"/>
    <p:sldId id="260" r:id="rId8"/>
    <p:sldId id="269" r:id="rId9"/>
    <p:sldId id="270" r:id="rId10"/>
    <p:sldId id="261" r:id="rId11"/>
    <p:sldId id="262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76A4-A5E1-4A93-ABAC-AD2CCE4A1AD8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9FF1A-4701-4251-B252-149FF111B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99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9FF1A-4701-4251-B252-149FF111BC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1D667-7622-64A6-F0A9-A9E78490D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7EFCB-3685-10F6-BBA0-5D468A79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F5D5D-282B-632D-97CC-BE12C12C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73E23-A05D-F594-A9F3-DD50922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AD62B-AE0B-FA68-F2B3-3B9D61EC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B183-98F6-FCC9-A9E9-84A9345D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15D0AC-7AFD-C778-8590-35DAC153D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239E2-170B-4FCB-5B73-74480F97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B1797-A2EB-238B-3FBF-A54B68A2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70A8F-DCF2-EA2B-F2FA-06A3517C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3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FE9C0-8AB4-FE8E-D601-6AF19433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328322-04D1-8C01-3423-F5FC76D4B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04EE0-7C52-38B6-C8F6-6C99A39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64098-D948-B127-7DFC-40CAF420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80564-DDDF-756D-2286-1D67EC9B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3CAC-586C-E047-003D-7759E597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F0B2E-C596-D234-4FB8-BFFDB0A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FF25D-28B9-4FA5-3989-76C73BEC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E786E-DBA5-38C3-DF46-326D950B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A40C6-F970-66EE-A680-DB1FE84C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8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125D-EBA8-6CFF-7E76-6BD0A88E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88B1EF-4CD4-294F-38B8-2C73BF59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ACEEB-6B01-926C-F7C6-E46F88A9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C5D01-F561-183A-0E54-9980996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AAB92-21CA-D0FD-DC30-1CADCB4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8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D440-BBCF-317B-A2A2-DFD2A81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95E16-21CD-7E8C-D2DE-79EBCAE6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A74ADB-7B1A-FF5D-276B-54D4C3DF4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B6AF4-6E24-8341-65F5-BFDC58BC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C929F-4D25-EC16-3898-3BF6C8CB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4A6C4-8E07-030E-FE8D-B818D466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8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4846-FAAE-26F7-E5AB-892F1E7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9273B-AD79-E169-6345-DABE5EFD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A0F6C-A3BA-2161-BAD8-AF7EECCA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A9468B-83EA-3D1F-5C49-44659496F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57AC60-50D7-CD88-9830-57FB70CCA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34BC50-6438-0730-44C9-AD789A47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463955-47B8-CFDD-A65E-57843B82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45999A-3E8D-45F9-41FA-9D3C60B8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6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10BBD-1726-A2C6-FEAC-98DCB1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580CA2-371C-3CEB-4118-7AC819F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5C7E3F-E2FB-1FC4-C65E-917DED2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499D01-1334-D047-A91C-2D2B9FB1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2A6A64-4480-3CB4-0EC8-155D9D8A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3EA1F-6D27-12EB-26E0-C2BCA081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1DF84-EF96-8CDE-4338-8149B4B8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9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89B7-11D7-B1A6-9A81-70CD586D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C5E1C-9595-5004-D40C-81B38EC0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04099-8083-09FF-AB18-A43BF151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A3927-E2DE-7B0E-DA49-29F387A9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711918-1739-860A-F960-598D5D19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CA70B-F6A3-02A1-0AC6-C146495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1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96BC-D9A0-2473-B24A-9DC08C7F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A0F4E9-9F35-B210-2EF0-66E85502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76A21-EA57-A83E-A1EF-4C8E43D4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5AB99-6186-6E48-E1DC-7DEDB2F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57720-D7C0-5C5C-4874-79191CC2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E13DF3-72F7-CD41-2E55-8883CDB3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1C32C1-1286-3476-4748-048C500C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BB009-9B87-F96A-6E69-EEA111EE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2548C-EE5A-DFCD-8864-8208CD80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605A7-AE6B-460B-A9EA-1DFF6F5D0ACC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0185D-77BA-53B2-9337-155380F1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188DC-F7B2-DE3E-F8CC-E9273740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ED24-D511-4832-AD12-9DB1B8C287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5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-mpF-zekNM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B87B92A-3CDC-1C8E-5DEC-E518F171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r="9092" b="513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04478-3351-1ED3-33A9-1AC99AA2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400">
                <a:solidFill>
                  <a:schemeClr val="bg1"/>
                </a:solidFill>
              </a:rPr>
              <a:t>ANÁLISIS EXPLORATORIO DE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DATOS DE ANIME: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TENDENCIAS, POPULARIDAD </a:t>
            </a:r>
            <a:br>
              <a:rPr lang="es-ES" sz="3400">
                <a:solidFill>
                  <a:schemeClr val="bg1"/>
                </a:solidFill>
              </a:rPr>
            </a:br>
            <a:r>
              <a:rPr lang="es-ES" sz="3400">
                <a:solidFill>
                  <a:schemeClr val="bg1"/>
                </a:solidFill>
              </a:rPr>
              <a:t>Y CLASIFICACIONES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DBE0D4-D846-DB79-1360-95D483C6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1700" dirty="0">
                <a:solidFill>
                  <a:schemeClr val="bg1"/>
                </a:solidFill>
              </a:rPr>
              <a:t>Explorando las claves del éxito y la popularidad en la industria del anime.</a:t>
            </a:r>
          </a:p>
          <a:p>
            <a:pPr algn="l"/>
            <a:endParaRPr lang="es-ES" sz="800" dirty="0">
              <a:solidFill>
                <a:schemeClr val="bg1"/>
              </a:solidFill>
            </a:endParaRPr>
          </a:p>
          <a:p>
            <a:pPr algn="l"/>
            <a:r>
              <a:rPr lang="es-ES" sz="800" dirty="0">
                <a:solidFill>
                  <a:schemeClr val="bg1"/>
                </a:solidFill>
              </a:rPr>
              <a:t>Mariana Denisia Pelu </a:t>
            </a:r>
            <a:r>
              <a:rPr lang="es-ES" sz="800" dirty="0" err="1">
                <a:solidFill>
                  <a:schemeClr val="bg1"/>
                </a:solidFill>
              </a:rPr>
              <a:t>Brezae</a:t>
            </a:r>
            <a:endParaRPr lang="es-ES" sz="800" dirty="0">
              <a:solidFill>
                <a:schemeClr val="bg1"/>
              </a:solidFill>
            </a:endParaRPr>
          </a:p>
          <a:p>
            <a:pPr algn="l"/>
            <a:endParaRPr lang="es-ES" sz="800" dirty="0">
              <a:solidFill>
                <a:schemeClr val="bg1"/>
              </a:solidFill>
            </a:endParaRPr>
          </a:p>
          <a:p>
            <a:pPr algn="l"/>
            <a:r>
              <a:rPr lang="es-ES" sz="800" dirty="0">
                <a:solidFill>
                  <a:schemeClr val="bg1"/>
                </a:solidFill>
              </a:rPr>
              <a:t>13/01/2025</a:t>
            </a:r>
          </a:p>
          <a:p>
            <a:pPr algn="l"/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47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DC4EEB2B-B128-573D-55A1-C4158B592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0" b="1811"/>
          <a:stretch/>
        </p:blipFill>
        <p:spPr>
          <a:xfrm>
            <a:off x="-6588" y="10"/>
            <a:ext cx="8088954" cy="67900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B7F169-2977-D4C1-9C0B-AF74E4EA0460}"/>
              </a:ext>
            </a:extLst>
          </p:cNvPr>
          <p:cNvSpPr txBox="1"/>
          <p:nvPr/>
        </p:nvSpPr>
        <p:spPr>
          <a:xfrm>
            <a:off x="8245098" y="550190"/>
            <a:ext cx="36498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Distribución de episodios : </a:t>
            </a:r>
          </a:p>
          <a:p>
            <a:endParaRPr lang="es-ES" b="1" dirty="0"/>
          </a:p>
          <a:p>
            <a:r>
              <a:rPr lang="es-ES" dirty="0"/>
              <a:t>Los animes del tipo </a:t>
            </a:r>
            <a:r>
              <a:rPr lang="es-ES" b="1" dirty="0"/>
              <a:t>TV</a:t>
            </a:r>
            <a:r>
              <a:rPr lang="es-ES" dirty="0"/>
              <a:t> tienen mayor cantidad de episodios en promedio.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Evolución histórica :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</a:t>
            </a:r>
            <a:r>
              <a:rPr lang="es-ES" b="1" dirty="0" err="1"/>
              <a:t>Movies</a:t>
            </a:r>
            <a:r>
              <a:rPr lang="es-ES" dirty="0"/>
              <a:t> han sido populares desde los años 60.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Incremento de </a:t>
            </a:r>
            <a:r>
              <a:rPr lang="es-ES" b="1" dirty="0"/>
              <a:t>OVA</a:t>
            </a:r>
            <a:r>
              <a:rPr lang="es-ES" dirty="0"/>
              <a:t> en los años 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Crecimiento significativo de </a:t>
            </a:r>
            <a:r>
              <a:rPr lang="es-ES" b="1" dirty="0"/>
              <a:t>ONA</a:t>
            </a:r>
            <a:r>
              <a:rPr lang="es-ES" dirty="0"/>
              <a:t> a partir de 2020.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12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8B55-EEB5-3040-050A-B8FB7C0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86" y="365125"/>
            <a:ext cx="10235514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 dirty="0"/>
              <a:t>Este contexto histórico es útil para interpretar los picos y valles en la producción de animes a lo largo </a:t>
            </a:r>
            <a:br>
              <a:rPr lang="es-ES" sz="1600" dirty="0"/>
            </a:br>
            <a:r>
              <a:rPr lang="es-ES" sz="1600" dirty="0"/>
              <a:t>del tiempo, coincidiendo con la expansión del anime en mercados internacionales. </a:t>
            </a:r>
          </a:p>
        </p:txBody>
      </p:sp>
      <p:pic>
        <p:nvPicPr>
          <p:cNvPr id="5" name="Marcador de contenido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7425AEED-39C6-9F0B-31A8-E7E84961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027"/>
            <a:ext cx="10515600" cy="4174534"/>
          </a:xfrm>
        </p:spPr>
      </p:pic>
    </p:spTree>
    <p:extLst>
      <p:ext uri="{BB962C8B-B14F-4D97-AF65-F5344CB8AC3E}">
        <p14:creationId xmlns:p14="http://schemas.microsoft.com/office/powerpoint/2010/main" val="384049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5A604D94-7901-A93C-F702-616567ED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0EF4E03-1DFD-8238-2108-14AA6F3DFE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7" r="1057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F9927C-AB51-1BE6-19F9-E892B62F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Conclusiones principales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C60FAE-7E3E-992A-6F82-4198ED0FB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6" y="3510476"/>
            <a:ext cx="9801854" cy="2614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Los animes del tipo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TV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dominan en número de episodios, siendo el formato más visto.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Las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Movies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son populares de manera consistente en todos los periodos analizados.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La relación positiva entre rating y members sugiere que la calidad percibida por los usuarios impacta directamente en la popularidad.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Los cambios en la industria han dado lugar a formatos más modernos como los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ONA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, que muestran un crecimiento significativo en la última década. </a:t>
            </a:r>
          </a:p>
        </p:txBody>
      </p:sp>
    </p:spTree>
    <p:extLst>
      <p:ext uri="{BB962C8B-B14F-4D97-AF65-F5344CB8AC3E}">
        <p14:creationId xmlns:p14="http://schemas.microsoft.com/office/powerpoint/2010/main" val="312789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885B713-E898-AE2E-B74E-D70E78297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r="11720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C75BC-8E48-281E-1D9E-5F3BFC6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472" y="1287273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Referencias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55FD2-B6D8-B8D0-2174-DD0244BC2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2472" y="2589185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utilizado: 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MyAnimeList</a:t>
            </a:r>
            <a:r>
              <a:rPr kumimoji="0" lang="es-ES" altLang="es-ES" sz="20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20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Herramientas de análisis: Python (Pandas,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Matplotlib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Seaborn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Bibliotecas adicionales: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NumPy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para cálculos numéricos </a:t>
            </a:r>
          </a:p>
        </p:txBody>
      </p:sp>
    </p:spTree>
    <p:extLst>
      <p:ext uri="{BB962C8B-B14F-4D97-AF65-F5344CB8AC3E}">
        <p14:creationId xmlns:p14="http://schemas.microsoft.com/office/powerpoint/2010/main" val="9765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s multimedia en línea 3" title="EL PRIMER ANIME LATINO!">
            <a:hlinkClick r:id="" action="ppaction://media"/>
            <a:extLst>
              <a:ext uri="{FF2B5EF4-FFF2-40B4-BE49-F238E27FC236}">
                <a16:creationId xmlns:a16="http://schemas.microsoft.com/office/drawing/2014/main" id="{4143969D-11C6-25F7-5384-CB6A6F162B4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interior, tabla, decorado, cuarto&#10;&#10;Descripción generada automáticamente">
            <a:extLst>
              <a:ext uri="{FF2B5EF4-FFF2-40B4-BE49-F238E27FC236}">
                <a16:creationId xmlns:a16="http://schemas.microsoft.com/office/drawing/2014/main" id="{CB479315-0AE6-2896-2902-11C99965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5680C-7CC2-BC7E-40C8-B131A554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¡Gracias por todo!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1C0AB-9BA0-A671-9029-669AC943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FFFFFF"/>
                </a:solidFill>
                <a:latin typeface="+mj-lt"/>
              </a:rPr>
              <a:t>Espero que este análisis inspire nuevas formas de explorar la industria del anime y su impacto en las audiencias globales.</a:t>
            </a: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endParaRPr lang="es-ES" sz="200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r>
              <a:rPr lang="es-ES" sz="2000">
                <a:solidFill>
                  <a:srgbClr val="FFFFFF"/>
                </a:solidFill>
                <a:latin typeface="+mj-lt"/>
              </a:rPr>
              <a:t>https://github.com/DenisiaPelu/Analisis_Datos_Anime.git</a:t>
            </a:r>
          </a:p>
        </p:txBody>
      </p:sp>
    </p:spTree>
    <p:extLst>
      <p:ext uri="{BB962C8B-B14F-4D97-AF65-F5344CB8AC3E}">
        <p14:creationId xmlns:p14="http://schemas.microsoft.com/office/powerpoint/2010/main" val="41101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59DF336-C300-F77C-7AEF-962403D2A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r="3" b="3"/>
          <a:stretch/>
        </p:blipFill>
        <p:spPr>
          <a:xfrm>
            <a:off x="7814" y="-23741"/>
            <a:ext cx="4076700" cy="5271924"/>
          </a:xfrm>
          <a:prstGeom prst="rect">
            <a:avLst/>
          </a:prstGeom>
        </p:spPr>
      </p:pic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1215562-873F-2C1E-FEF2-6F0501922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1414"/>
          <a:stretch/>
        </p:blipFill>
        <p:spPr>
          <a:xfrm>
            <a:off x="4065464" y="-33731"/>
            <a:ext cx="4076700" cy="5271924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60724"/>
            <a:ext cx="12191998" cy="1595775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1E014CA-4279-4E70-AC56-0BBEBF9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2225"/>
            <a:ext cx="8115300" cy="1594275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28B3DCF8-9D1E-4907-B1EC-98D11BC16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6" y="5262226"/>
            <a:ext cx="12196636" cy="1594274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6" y="5262224"/>
            <a:ext cx="4076697" cy="1594275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7D090-7948-433A-AED2-EA1A98E6F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91050" y="-40689"/>
            <a:ext cx="1594274" cy="12192000"/>
          </a:xfrm>
          <a:prstGeom prst="rect">
            <a:avLst/>
          </a:prstGeom>
          <a:gradFill>
            <a:gsLst>
              <a:gs pos="16000">
                <a:schemeClr val="accent1">
                  <a:alpha val="0"/>
                </a:schemeClr>
              </a:gs>
              <a:gs pos="99000">
                <a:srgbClr val="000000">
                  <a:alpha val="70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8C3E8-8260-4E23-8BA1-C2C3E80BE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5331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chemeClr val="accent1">
                  <a:alpha val="2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B82B3F-09F6-2E9C-F6F4-7A91F5FF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" y="5595015"/>
            <a:ext cx="11980126" cy="9205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Novela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			       Manga		             Anime</a:t>
            </a:r>
          </a:p>
        </p:txBody>
      </p:sp>
      <p:pic>
        <p:nvPicPr>
          <p:cNvPr id="13" name="Imagen 1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F577972-0611-9121-8328-483FED982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r="13593" b="6175"/>
          <a:stretch/>
        </p:blipFill>
        <p:spPr>
          <a:xfrm>
            <a:off x="8142164" y="0"/>
            <a:ext cx="4030785" cy="52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F7776-0909-88A6-F823-5A1F4E71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 dirty="0"/>
              <a:t> Objetivo del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36D42-A057-4610-90B9-5B3C5D24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Contenido: </a:t>
            </a:r>
            <a:r>
              <a:rPr lang="es-ES" sz="2000"/>
              <a:t>El objetivo principal es analizar los datos relacionados con el anime para identificar tendencias clave, relaciones entre variables, y factores que influyen en su popularidad.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/>
              <a:t>Los datos fueron extraídos de </a:t>
            </a:r>
            <a:r>
              <a:rPr lang="es-ES" sz="2000" i="1"/>
              <a:t>MyAnimeList</a:t>
            </a:r>
            <a:r>
              <a:rPr lang="es-ES" sz="200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/>
              <a:t>Este análisis es relevante para entender cómo evolucionó la industria del anime y qué factores hacen que un anime sea exitoso.</a:t>
            </a:r>
          </a:p>
          <a:p>
            <a:endParaRPr lang="es-ES" sz="20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0768434-97BA-2D2D-9892-43A066D2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5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bujo animado de un personaj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708DAD46-3D30-F68F-A3E9-6155051E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5E084-BED6-1423-9066-E24F2EDA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880" y="365125"/>
            <a:ext cx="5696919" cy="1899912"/>
          </a:xfrm>
        </p:spPr>
        <p:txBody>
          <a:bodyPr>
            <a:normAutofit/>
          </a:bodyPr>
          <a:lstStyle/>
          <a:p>
            <a:pPr algn="ctr"/>
            <a:r>
              <a:rPr lang="es-ES" sz="4000" i="1" dirty="0"/>
              <a:t>Metodología y herramientas utilizadas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E2B19-66DA-9843-3634-F09A45E9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882" y="2434201"/>
            <a:ext cx="5696918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b="1" dirty="0"/>
              <a:t>Herramientas:</a:t>
            </a:r>
            <a:endParaRPr lang="es-E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Python: Para limpieza y análisis de datos (bibliotecas como Pandas, </a:t>
            </a:r>
            <a:r>
              <a:rPr lang="es-ES" sz="1800" dirty="0" err="1"/>
              <a:t>Matplotlib</a:t>
            </a:r>
            <a:r>
              <a:rPr lang="es-ES" sz="1800" dirty="0"/>
              <a:t> y </a:t>
            </a:r>
            <a:r>
              <a:rPr lang="es-ES" sz="1800" dirty="0" err="1"/>
              <a:t>Seaborn</a:t>
            </a:r>
            <a:r>
              <a:rPr lang="es-ES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1" dirty="0"/>
              <a:t>Procesos realizados: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Limpieza de datos: Tratamiento de valores nulos y normalización.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Análisis exploratorio: Cálculo de estadísticas descriptivas.</a:t>
            </a:r>
          </a:p>
          <a:p>
            <a:pPr marL="742950" lvl="1" indent="-285750"/>
            <a:r>
              <a:rPr lang="es-ES" sz="1800" dirty="0"/>
              <a:t>Análisis de correlaciones: Identificación de relaciones clave entre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/>
              <a:t>Visualización de tendencias: Uso de gráficos.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898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E63DF-1974-9C45-84D9-17CF87EB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7" y="353681"/>
            <a:ext cx="4840010" cy="1614491"/>
          </a:xfrm>
        </p:spPr>
        <p:txBody>
          <a:bodyPr>
            <a:normAutofit/>
          </a:bodyPr>
          <a:lstStyle/>
          <a:p>
            <a:r>
              <a:rPr lang="es-ES" dirty="0"/>
              <a:t>Datos generales</a:t>
            </a:r>
          </a:p>
        </p:txBody>
      </p:sp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7AA6995B-6C5D-9F73-C288-B7E794D3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r="-2" b="-2"/>
          <a:stretch/>
        </p:blipFill>
        <p:spPr>
          <a:xfrm>
            <a:off x="21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CB552AA-0CBC-DCB8-2124-4EEBAEA7B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7" y="2093074"/>
            <a:ext cx="5055697" cy="41595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Columnas principales: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Score/</a:t>
            </a:r>
            <a:r>
              <a:rPr lang="es-ES" altLang="es-ES" sz="1400" dirty="0">
                <a:latin typeface="+mj-lt"/>
              </a:rPr>
              <a:t> 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ating : Puntuación promedio de los usuarios.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Episodes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Número de episodios.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Type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Formato del anime (TV,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Movie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OVA, etc.).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s-ES" altLang="es-ES" sz="1400" dirty="0" err="1">
                <a:latin typeface="+mj-lt"/>
              </a:rPr>
              <a:t>M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embers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/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members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: Cantidad de miembros en la base de datos de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MyAnimeList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Tamaño del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dataset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Más de 8000 registros.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Distribución por tipo: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TV: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65%.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Movie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20%.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Otros formatos (OVA, ONA,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Special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): 15%.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7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D2A95-FC5A-E232-0ECA-D19A648A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s-ES" sz="3700" dirty="0"/>
              <a:t>Correlaciones :  </a:t>
            </a:r>
            <a:r>
              <a:rPr lang="es-ES" sz="3700" i="1" dirty="0"/>
              <a:t>Relaciones entre variables</a:t>
            </a:r>
            <a:endParaRPr lang="es-ES" sz="3700" dirty="0"/>
          </a:p>
        </p:txBody>
      </p:sp>
      <p:pic>
        <p:nvPicPr>
          <p:cNvPr id="5" name="Marcador de contenido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3DBF2EB2-F1C1-8E68-89AA-4FD58993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r="469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4EA64A-E9BA-1B9B-61C9-333F0A092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6722" y="2253999"/>
            <a:ext cx="546267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Tabla de correlación: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entre Score 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0.41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(relación positiva).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negativa alta entre Rank y Score: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-0.97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(mejor puntuación, mejor ranking).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Relación moderada entre rating 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0.37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Interpretaciones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animes con alta puntuación tienden a tener más seguidores y mejor ranking.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DD9DF-3332-55AC-9CF0-C93359BC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" sz="4000" dirty="0"/>
              <a:t>Principales hallazgos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CA119D0-8C6E-C158-C95D-E87879B1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F37AADC-25DE-8849-605C-DEA79F0F4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9993" y="2505670"/>
            <a:ext cx="452261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Relación entre popularidad y puntuación: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Cuanto mayor es el rating, mayor es el número de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members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51494F-7D80-720B-125E-BCDF84FC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Boxplot</a:t>
            </a:r>
          </a:p>
        </p:txBody>
      </p:sp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BD0DF99-90A7-1D72-ABAE-9068BE8F8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598" y="2075301"/>
            <a:ext cx="4565251" cy="2567953"/>
          </a:xfrm>
          <a:prstGeom prst="rect">
            <a:avLst/>
          </a:prstGeom>
        </p:spPr>
      </p:pic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3959B08E-F56A-1C0A-0FF4-638232C0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67671" y="2088963"/>
            <a:ext cx="4600354" cy="2587699"/>
          </a:xfrm>
          <a:prstGeom prst="rect">
            <a:avLst/>
          </a:prstGeom>
        </p:spPr>
      </p:pic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48AA5521-872E-B076-0B17-F6ED38AF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s-ES" sz="1500" b="0" dirty="0">
                <a:effectLst/>
                <a:latin typeface="+mj-lt"/>
              </a:rPr>
              <a:t> La distribución de Score parece estar centrada en valores moderados, con pocas calificaciones extremadamente bajas o extremadamente altas. Esto puede indicar que la mayoría de los elementos son "aceptables" a "buenos", y las calificaciones extremas son menos comunes.</a:t>
            </a:r>
            <a:endParaRPr lang="es-ES" sz="1500" dirty="0">
              <a:latin typeface="+mj-lt"/>
            </a:endParaRPr>
          </a:p>
          <a:p>
            <a:r>
              <a:rPr lang="es-ES" sz="1500" dirty="0" err="1">
                <a:latin typeface="+mj-lt"/>
              </a:rPr>
              <a:t>Date_int</a:t>
            </a:r>
            <a:r>
              <a:rPr lang="es-ES" sz="1500" dirty="0">
                <a:latin typeface="+mj-lt"/>
              </a:rPr>
              <a:t> : </a:t>
            </a:r>
            <a:r>
              <a:rPr lang="es-ES" sz="1500" b="0" dirty="0">
                <a:effectLst/>
                <a:latin typeface="+mj-lt"/>
              </a:rPr>
              <a:t>Este análisis refleja que los datos están concentrados mayormente entre 1994 y 2012, con pocos registros fuera de ese rango. Los valores atípicos antes de 1970 podrían requerir verificación adicional.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51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9F760F-6D9E-3A17-26E7-920D9040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Conteo</a:t>
            </a:r>
            <a:r>
              <a:rPr lang="en-US" sz="4000" dirty="0">
                <a:solidFill>
                  <a:srgbClr val="FFFFFF"/>
                </a:solidFill>
              </a:rPr>
              <a:t> de Variables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3EAD88B-FFC4-9D7A-6D7C-F4D283E5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185534"/>
            <a:ext cx="5131088" cy="3989421"/>
          </a:xfrm>
          <a:prstGeom prst="rect">
            <a:avLst/>
          </a:prstGeom>
        </p:spPr>
      </p:pic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5DE0569-5A14-F2E4-8DC3-063867B8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498172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653</Words>
  <Application>Microsoft Office PowerPoint</Application>
  <PresentationFormat>Panorámica</PresentationFormat>
  <Paragraphs>82</Paragraphs>
  <Slides>15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Tema de Office</vt:lpstr>
      <vt:lpstr>ANÁLISIS EXPLORATORIO DE  DATOS DE ANIME:  TENDENCIAS, POPULARIDAD  Y CLASIFICACIONES</vt:lpstr>
      <vt:lpstr>  Novela           Manga               Anime</vt:lpstr>
      <vt:lpstr> Objetivo del análisis</vt:lpstr>
      <vt:lpstr>Metodología y herramientas utilizadas</vt:lpstr>
      <vt:lpstr>Datos generales</vt:lpstr>
      <vt:lpstr>Correlaciones :  Relaciones entre variables</vt:lpstr>
      <vt:lpstr>Principales hallazgos</vt:lpstr>
      <vt:lpstr>Boxplot</vt:lpstr>
      <vt:lpstr>Conteo de Variables</vt:lpstr>
      <vt:lpstr>Presentación de PowerPoint</vt:lpstr>
      <vt:lpstr>Este contexto histórico es útil para interpretar los picos y valles en la producción de animes a lo largo  del tiempo, coincidiendo con la expansión del anime en mercados internacionales. </vt:lpstr>
      <vt:lpstr>Conclusiones principales</vt:lpstr>
      <vt:lpstr>Referencias</vt:lpstr>
      <vt:lpstr>Presentación de PowerPoint</vt:lpstr>
      <vt:lpstr>¡Gracias por todo!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denisia pelu</dc:creator>
  <cp:lastModifiedBy>denisia pelu</cp:lastModifiedBy>
  <cp:revision>5</cp:revision>
  <dcterms:created xsi:type="dcterms:W3CDTF">2025-01-13T04:14:16Z</dcterms:created>
  <dcterms:modified xsi:type="dcterms:W3CDTF">2025-01-13T16:57:36Z</dcterms:modified>
</cp:coreProperties>
</file>