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61" r:id="rId3"/>
    <p:sldId id="260" r:id="rId4"/>
    <p:sldId id="262" r:id="rId5"/>
    <p:sldId id="259" r:id="rId6"/>
    <p:sldId id="263" r:id="rId7"/>
    <p:sldId id="267" r:id="rId8"/>
    <p:sldId id="286" r:id="rId9"/>
    <p:sldId id="268"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khailo Kratiuk" initials="MK" lastIdx="1" clrIdx="0">
    <p:extLst>
      <p:ext uri="{19B8F6BF-5375-455C-9EA6-DF929625EA0E}">
        <p15:presenceInfo xmlns:p15="http://schemas.microsoft.com/office/powerpoint/2012/main" userId="6d0d5a18ee4ceb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7T13:49:05.505"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BC10-E88E-4DD6-AFAF-78965F0CC4FD}"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19EF4-18B6-499A-AB38-6039B3417310}" type="slidenum">
              <a:rPr lang="en-US" smtClean="0"/>
              <a:t>‹#›</a:t>
            </a:fld>
            <a:endParaRPr lang="en-US"/>
          </a:p>
        </p:txBody>
      </p:sp>
    </p:spTree>
    <p:extLst>
      <p:ext uri="{BB962C8B-B14F-4D97-AF65-F5344CB8AC3E}">
        <p14:creationId xmlns:p14="http://schemas.microsoft.com/office/powerpoint/2010/main" val="1689151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5730" marR="132715" indent="448945" algn="just">
              <a:lnSpc>
                <a:spcPct val="150000"/>
              </a:lnSpc>
              <a:spcBef>
                <a:spcPts val="865"/>
              </a:spcBef>
              <a:spcAft>
                <a:spcPts val="0"/>
              </a:spcAft>
            </a:pPr>
            <a:r>
              <a:rPr lang="uk-UA" sz="1800" dirty="0" err="1">
                <a:effectLst/>
                <a:latin typeface="Times New Roman" panose="02020603050405020304" pitchFamily="18" charset="0"/>
                <a:ea typeface="Times New Roman" panose="02020603050405020304" pitchFamily="18" charset="0"/>
              </a:rPr>
              <a:t>Метаевристика</a:t>
            </a:r>
            <a:r>
              <a:rPr lang="uk-UA" sz="1800" dirty="0">
                <a:effectLst/>
                <a:latin typeface="Times New Roman" panose="02020603050405020304" pitchFamily="18" charset="0"/>
                <a:ea typeface="Times New Roman" panose="02020603050405020304" pitchFamily="18" charset="0"/>
              </a:rPr>
              <a:t> - метод оптимізації, що багаторазово використовує прості правила або евристики для досягнення оптимального або </a:t>
            </a:r>
            <a:r>
              <a:rPr lang="uk-UA" sz="1800" dirty="0" err="1">
                <a:effectLst/>
                <a:latin typeface="Times New Roman" panose="02020603050405020304" pitchFamily="18" charset="0"/>
                <a:ea typeface="Times New Roman" panose="02020603050405020304" pitchFamily="18" charset="0"/>
              </a:rPr>
              <a:t>субоптимального</a:t>
            </a:r>
            <a:r>
              <a:rPr lang="uk-UA" sz="1800" dirty="0">
                <a:effectLst/>
                <a:latin typeface="Times New Roman" panose="02020603050405020304" pitchFamily="18" charset="0"/>
                <a:ea typeface="Times New Roman" panose="02020603050405020304" pitchFamily="18" charset="0"/>
              </a:rPr>
              <a:t> рішення.</a:t>
            </a:r>
            <a:endParaRPr lang="en-US" sz="1800" dirty="0">
              <a:effectLst/>
              <a:latin typeface="Times New Roman" panose="02020603050405020304" pitchFamily="18" charset="0"/>
              <a:ea typeface="Times New Roman" panose="02020603050405020304" pitchFamily="18" charset="0"/>
            </a:endParaRPr>
          </a:p>
          <a:p>
            <a:pPr marL="125730" marR="131445" indent="448945" algn="just">
              <a:lnSpc>
                <a:spcPct val="150000"/>
              </a:lnSpc>
              <a:spcBef>
                <a:spcPts val="0"/>
              </a:spcBef>
              <a:spcAft>
                <a:spcPts val="0"/>
              </a:spcAft>
            </a:pPr>
            <a:r>
              <a:rPr lang="uk-UA" sz="1800" dirty="0" err="1">
                <a:effectLst/>
                <a:latin typeface="Times New Roman" panose="02020603050405020304" pitchFamily="18" charset="0"/>
                <a:ea typeface="Times New Roman" panose="02020603050405020304" pitchFamily="18" charset="0"/>
              </a:rPr>
              <a:t>Метаевристичні</a:t>
            </a:r>
            <a:r>
              <a:rPr lang="uk-UA" sz="1800" dirty="0">
                <a:effectLst/>
                <a:latin typeface="Times New Roman" panose="02020603050405020304" pitchFamily="18" charset="0"/>
                <a:ea typeface="Times New Roman" panose="02020603050405020304" pitchFamily="18" charset="0"/>
              </a:rPr>
              <a:t> алгоритми - алгоритми, що реалізують прямий випадковий пошук можливих рішень задачі, оптимальних або близьких до оптимальних, поки не буде виконано якусь умову або досягнуто задане число ітерацій.</a:t>
            </a:r>
            <a:endParaRPr lang="en-US" sz="1800" dirty="0">
              <a:effectLst/>
              <a:latin typeface="Times New Roman" panose="02020603050405020304" pitchFamily="18" charset="0"/>
              <a:ea typeface="Times New Roman" panose="02020603050405020304" pitchFamily="18" charset="0"/>
            </a:endParaRPr>
          </a:p>
          <a:p>
            <a:pPr marL="125730" marR="132715" indent="448945" algn="just">
              <a:lnSpc>
                <a:spcPct val="150000"/>
              </a:lnSpc>
              <a:spcBef>
                <a:spcPts val="0"/>
              </a:spcBef>
              <a:spcAft>
                <a:spcPts val="0"/>
              </a:spcAft>
            </a:pPr>
            <a:r>
              <a:rPr lang="uk-UA" sz="1800" dirty="0" err="1">
                <a:effectLst/>
                <a:latin typeface="Times New Roman" panose="02020603050405020304" pitchFamily="18" charset="0"/>
                <a:ea typeface="Times New Roman" panose="02020603050405020304" pitchFamily="18" charset="0"/>
              </a:rPr>
              <a:t>Метаевристичні</a:t>
            </a:r>
            <a:r>
              <a:rPr lang="uk-UA" sz="1800" dirty="0">
                <a:effectLst/>
                <a:latin typeface="Times New Roman" panose="02020603050405020304" pitchFamily="18" charset="0"/>
                <a:ea typeface="Times New Roman" panose="02020603050405020304" pitchFamily="18" charset="0"/>
              </a:rPr>
              <a:t> алгоритми (</a:t>
            </a:r>
            <a:r>
              <a:rPr lang="uk-UA" sz="1800" dirty="0" err="1">
                <a:effectLst/>
                <a:latin typeface="Times New Roman" panose="02020603050405020304" pitchFamily="18" charset="0"/>
                <a:ea typeface="Times New Roman" panose="02020603050405020304" pitchFamily="18" charset="0"/>
              </a:rPr>
              <a:t>метаевристики</a:t>
            </a:r>
            <a:r>
              <a:rPr lang="uk-UA" sz="1800" dirty="0">
                <a:effectLst/>
                <a:latin typeface="Times New Roman" panose="02020603050405020304" pitchFamily="18" charset="0"/>
                <a:ea typeface="Times New Roman" panose="02020603050405020304" pitchFamily="18" charset="0"/>
              </a:rPr>
              <a:t>) є потужним і надзвичайно популярним класом оптимізаційних методів, що дозволяють знаходити рішення для широкого кола завдань з різних додатків. Їх сила полягає в їх здатності вирішення складних завдань без знання простору пошуку, саме тому ці методи дають можливість вирішувати </a:t>
            </a:r>
            <a:r>
              <a:rPr lang="uk-UA" sz="1800" dirty="0" err="1">
                <a:effectLst/>
                <a:latin typeface="Times New Roman" panose="02020603050405020304" pitchFamily="18" charset="0"/>
                <a:ea typeface="Times New Roman" panose="02020603050405020304" pitchFamily="18" charset="0"/>
              </a:rPr>
              <a:t>важкорозв’язувані</a:t>
            </a:r>
            <a:r>
              <a:rPr lang="uk-UA" sz="1800" dirty="0">
                <a:effectLst/>
                <a:latin typeface="Times New Roman" panose="02020603050405020304" pitchFamily="18" charset="0"/>
                <a:ea typeface="Times New Roman" panose="02020603050405020304" pitchFamily="18" charset="0"/>
              </a:rPr>
              <a:t> завдання оптимізації.</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4E19EF4-18B6-499A-AB38-6039B3417310}" type="slidenum">
              <a:rPr lang="en-US" smtClean="0"/>
              <a:t>1</a:t>
            </a:fld>
            <a:endParaRPr lang="en-US"/>
          </a:p>
        </p:txBody>
      </p:sp>
    </p:spTree>
    <p:extLst>
      <p:ext uri="{BB962C8B-B14F-4D97-AF65-F5344CB8AC3E}">
        <p14:creationId xmlns:p14="http://schemas.microsoft.com/office/powerpoint/2010/main" val="422079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E19EF4-18B6-499A-AB38-6039B3417310}" type="slidenum">
              <a:rPr lang="en-US" smtClean="0"/>
              <a:t>3</a:t>
            </a:fld>
            <a:endParaRPr lang="en-US"/>
          </a:p>
        </p:txBody>
      </p:sp>
    </p:spTree>
    <p:extLst>
      <p:ext uri="{BB962C8B-B14F-4D97-AF65-F5344CB8AC3E}">
        <p14:creationId xmlns:p14="http://schemas.microsoft.com/office/powerpoint/2010/main" val="2653978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D7FC-E24E-43D4-BAF5-766161DDF4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EADA36-84F5-4D8E-BD9E-8D7C7EF34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0CAA4-FF97-49A7-A6A6-B3D81150342F}"/>
              </a:ext>
            </a:extLst>
          </p:cNvPr>
          <p:cNvSpPr>
            <a:spLocks noGrp="1"/>
          </p:cNvSpPr>
          <p:nvPr>
            <p:ph type="dt" sz="half" idx="10"/>
          </p:nvPr>
        </p:nvSpPr>
        <p:spPr/>
        <p:txBody>
          <a:bodyPr/>
          <a:lstStyle/>
          <a:p>
            <a:fld id="{7D8A618A-E7C9-4593-B52D-3CEE387D5201}" type="datetimeFigureOut">
              <a:rPr lang="en-US" smtClean="0"/>
              <a:t>3/19/2021</a:t>
            </a:fld>
            <a:endParaRPr lang="en-US"/>
          </a:p>
        </p:txBody>
      </p:sp>
      <p:sp>
        <p:nvSpPr>
          <p:cNvPr id="5" name="Footer Placeholder 4">
            <a:extLst>
              <a:ext uri="{FF2B5EF4-FFF2-40B4-BE49-F238E27FC236}">
                <a16:creationId xmlns:a16="http://schemas.microsoft.com/office/drawing/2014/main" id="{5E87FE71-81A2-4C4D-957E-B7732BA90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E1CE-00FE-41C4-A866-6A8E155E67B5}"/>
              </a:ext>
            </a:extLst>
          </p:cNvPr>
          <p:cNvSpPr>
            <a:spLocks noGrp="1"/>
          </p:cNvSpPr>
          <p:nvPr>
            <p:ph type="sldNum" sz="quarter" idx="12"/>
          </p:nvPr>
        </p:nvSpPr>
        <p:spPr/>
        <p:txBody>
          <a:bodyPr/>
          <a:lstStyle/>
          <a:p>
            <a:fld id="{71E4A6C9-D2B0-4119-AB71-08BB8C7D88B5}" type="slidenum">
              <a:rPr lang="en-US" smtClean="0"/>
              <a:t>‹#›</a:t>
            </a:fld>
            <a:endParaRPr lang="en-US"/>
          </a:p>
        </p:txBody>
      </p:sp>
    </p:spTree>
    <p:extLst>
      <p:ext uri="{BB962C8B-B14F-4D97-AF65-F5344CB8AC3E}">
        <p14:creationId xmlns:p14="http://schemas.microsoft.com/office/powerpoint/2010/main" val="135782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ABF1-27E8-4FBB-8874-08BABE9106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79CC36-BAD0-46ED-875A-ED718FA6C9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5E622-C9C0-49DA-8D27-E3551B96918C}"/>
              </a:ext>
            </a:extLst>
          </p:cNvPr>
          <p:cNvSpPr>
            <a:spLocks noGrp="1"/>
          </p:cNvSpPr>
          <p:nvPr>
            <p:ph type="dt" sz="half" idx="10"/>
          </p:nvPr>
        </p:nvSpPr>
        <p:spPr/>
        <p:txBody>
          <a:bodyPr/>
          <a:lstStyle/>
          <a:p>
            <a:fld id="{7D8A618A-E7C9-4593-B52D-3CEE387D5201}" type="datetimeFigureOut">
              <a:rPr lang="en-US" smtClean="0"/>
              <a:t>3/19/2021</a:t>
            </a:fld>
            <a:endParaRPr lang="en-US"/>
          </a:p>
        </p:txBody>
      </p:sp>
      <p:sp>
        <p:nvSpPr>
          <p:cNvPr id="5" name="Footer Placeholder 4">
            <a:extLst>
              <a:ext uri="{FF2B5EF4-FFF2-40B4-BE49-F238E27FC236}">
                <a16:creationId xmlns:a16="http://schemas.microsoft.com/office/drawing/2014/main" id="{0B25638E-733A-4BFA-81B8-9661BA5F5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8F42B-6E24-49EB-98A2-4C4604A9E6B6}"/>
              </a:ext>
            </a:extLst>
          </p:cNvPr>
          <p:cNvSpPr>
            <a:spLocks noGrp="1"/>
          </p:cNvSpPr>
          <p:nvPr>
            <p:ph type="sldNum" sz="quarter" idx="12"/>
          </p:nvPr>
        </p:nvSpPr>
        <p:spPr/>
        <p:txBody>
          <a:bodyPr/>
          <a:lstStyle/>
          <a:p>
            <a:fld id="{71E4A6C9-D2B0-4119-AB71-08BB8C7D88B5}" type="slidenum">
              <a:rPr lang="en-US" smtClean="0"/>
              <a:t>‹#›</a:t>
            </a:fld>
            <a:endParaRPr lang="en-US"/>
          </a:p>
        </p:txBody>
      </p:sp>
    </p:spTree>
    <p:extLst>
      <p:ext uri="{BB962C8B-B14F-4D97-AF65-F5344CB8AC3E}">
        <p14:creationId xmlns:p14="http://schemas.microsoft.com/office/powerpoint/2010/main" val="69962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32F5E-4C2F-47FF-A711-8F07D4FEBF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B23FC4-76D5-4C21-B344-F3EA150014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B40C0-8A45-44DF-A134-B17807934B7E}"/>
              </a:ext>
            </a:extLst>
          </p:cNvPr>
          <p:cNvSpPr>
            <a:spLocks noGrp="1"/>
          </p:cNvSpPr>
          <p:nvPr>
            <p:ph type="dt" sz="half" idx="10"/>
          </p:nvPr>
        </p:nvSpPr>
        <p:spPr/>
        <p:txBody>
          <a:bodyPr/>
          <a:lstStyle/>
          <a:p>
            <a:fld id="{7D8A618A-E7C9-4593-B52D-3CEE387D5201}" type="datetimeFigureOut">
              <a:rPr lang="en-US" smtClean="0"/>
              <a:t>3/19/2021</a:t>
            </a:fld>
            <a:endParaRPr lang="en-US"/>
          </a:p>
        </p:txBody>
      </p:sp>
      <p:sp>
        <p:nvSpPr>
          <p:cNvPr id="5" name="Footer Placeholder 4">
            <a:extLst>
              <a:ext uri="{FF2B5EF4-FFF2-40B4-BE49-F238E27FC236}">
                <a16:creationId xmlns:a16="http://schemas.microsoft.com/office/drawing/2014/main" id="{24FF31D2-77B5-4CFC-BD87-67F632777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3C0D3-B763-40EC-A86F-9D77B463A7C7}"/>
              </a:ext>
            </a:extLst>
          </p:cNvPr>
          <p:cNvSpPr>
            <a:spLocks noGrp="1"/>
          </p:cNvSpPr>
          <p:nvPr>
            <p:ph type="sldNum" sz="quarter" idx="12"/>
          </p:nvPr>
        </p:nvSpPr>
        <p:spPr/>
        <p:txBody>
          <a:bodyPr/>
          <a:lstStyle/>
          <a:p>
            <a:fld id="{71E4A6C9-D2B0-4119-AB71-08BB8C7D88B5}" type="slidenum">
              <a:rPr lang="en-US" smtClean="0"/>
              <a:t>‹#›</a:t>
            </a:fld>
            <a:endParaRPr lang="en-US"/>
          </a:p>
        </p:txBody>
      </p:sp>
    </p:spTree>
    <p:extLst>
      <p:ext uri="{BB962C8B-B14F-4D97-AF65-F5344CB8AC3E}">
        <p14:creationId xmlns:p14="http://schemas.microsoft.com/office/powerpoint/2010/main" val="34998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AFFE-93D3-42D2-B9FE-718DE8E30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0DDEC0-3054-46E3-97CD-11B9A27E3F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9F996-9008-41E5-BAD3-3EB59E716C9F}"/>
              </a:ext>
            </a:extLst>
          </p:cNvPr>
          <p:cNvSpPr>
            <a:spLocks noGrp="1"/>
          </p:cNvSpPr>
          <p:nvPr>
            <p:ph type="dt" sz="half" idx="10"/>
          </p:nvPr>
        </p:nvSpPr>
        <p:spPr/>
        <p:txBody>
          <a:bodyPr/>
          <a:lstStyle/>
          <a:p>
            <a:fld id="{7D8A618A-E7C9-4593-B52D-3CEE387D5201}" type="datetimeFigureOut">
              <a:rPr lang="en-US" smtClean="0"/>
              <a:t>3/19/2021</a:t>
            </a:fld>
            <a:endParaRPr lang="en-US"/>
          </a:p>
        </p:txBody>
      </p:sp>
      <p:sp>
        <p:nvSpPr>
          <p:cNvPr id="5" name="Footer Placeholder 4">
            <a:extLst>
              <a:ext uri="{FF2B5EF4-FFF2-40B4-BE49-F238E27FC236}">
                <a16:creationId xmlns:a16="http://schemas.microsoft.com/office/drawing/2014/main" id="{19F15813-1E89-4F66-8EC1-7536EB2E0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54111-863E-4F78-B29C-5839471103EB}"/>
              </a:ext>
            </a:extLst>
          </p:cNvPr>
          <p:cNvSpPr>
            <a:spLocks noGrp="1"/>
          </p:cNvSpPr>
          <p:nvPr>
            <p:ph type="sldNum" sz="quarter" idx="12"/>
          </p:nvPr>
        </p:nvSpPr>
        <p:spPr/>
        <p:txBody>
          <a:bodyPr/>
          <a:lstStyle/>
          <a:p>
            <a:fld id="{71E4A6C9-D2B0-4119-AB71-08BB8C7D88B5}" type="slidenum">
              <a:rPr lang="en-US" smtClean="0"/>
              <a:t>‹#›</a:t>
            </a:fld>
            <a:endParaRPr lang="en-US"/>
          </a:p>
        </p:txBody>
      </p:sp>
    </p:spTree>
    <p:extLst>
      <p:ext uri="{BB962C8B-B14F-4D97-AF65-F5344CB8AC3E}">
        <p14:creationId xmlns:p14="http://schemas.microsoft.com/office/powerpoint/2010/main" val="35597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93F8-7F38-4C04-A7A9-7E983C8F6B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8E18C-F478-4D8B-AC44-5C7CF097B2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3445A-FD0C-4734-8802-1F8AAF6DD9AD}"/>
              </a:ext>
            </a:extLst>
          </p:cNvPr>
          <p:cNvSpPr>
            <a:spLocks noGrp="1"/>
          </p:cNvSpPr>
          <p:nvPr>
            <p:ph type="dt" sz="half" idx="10"/>
          </p:nvPr>
        </p:nvSpPr>
        <p:spPr/>
        <p:txBody>
          <a:bodyPr/>
          <a:lstStyle/>
          <a:p>
            <a:fld id="{7D8A618A-E7C9-4593-B52D-3CEE387D5201}" type="datetimeFigureOut">
              <a:rPr lang="en-US" smtClean="0"/>
              <a:t>3/19/2021</a:t>
            </a:fld>
            <a:endParaRPr lang="en-US"/>
          </a:p>
        </p:txBody>
      </p:sp>
      <p:sp>
        <p:nvSpPr>
          <p:cNvPr id="5" name="Footer Placeholder 4">
            <a:extLst>
              <a:ext uri="{FF2B5EF4-FFF2-40B4-BE49-F238E27FC236}">
                <a16:creationId xmlns:a16="http://schemas.microsoft.com/office/drawing/2014/main" id="{679979A2-CCAE-440B-9FA2-51AB034C5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0C377-A988-42A3-8D96-E05D34F84769}"/>
              </a:ext>
            </a:extLst>
          </p:cNvPr>
          <p:cNvSpPr>
            <a:spLocks noGrp="1"/>
          </p:cNvSpPr>
          <p:nvPr>
            <p:ph type="sldNum" sz="quarter" idx="12"/>
          </p:nvPr>
        </p:nvSpPr>
        <p:spPr/>
        <p:txBody>
          <a:bodyPr/>
          <a:lstStyle/>
          <a:p>
            <a:fld id="{71E4A6C9-D2B0-4119-AB71-08BB8C7D88B5}" type="slidenum">
              <a:rPr lang="en-US" smtClean="0"/>
              <a:t>‹#›</a:t>
            </a:fld>
            <a:endParaRPr lang="en-US"/>
          </a:p>
        </p:txBody>
      </p:sp>
    </p:spTree>
    <p:extLst>
      <p:ext uri="{BB962C8B-B14F-4D97-AF65-F5344CB8AC3E}">
        <p14:creationId xmlns:p14="http://schemas.microsoft.com/office/powerpoint/2010/main" val="204533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0393-1984-4B8D-ABB3-0822CFCBF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491319-6338-4F85-87A7-389459F9C2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D4F584-99F0-4899-A113-C4211DFF01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D73A4A-ECDD-4EA7-AF12-A11DAB67C064}"/>
              </a:ext>
            </a:extLst>
          </p:cNvPr>
          <p:cNvSpPr>
            <a:spLocks noGrp="1"/>
          </p:cNvSpPr>
          <p:nvPr>
            <p:ph type="dt" sz="half" idx="10"/>
          </p:nvPr>
        </p:nvSpPr>
        <p:spPr/>
        <p:txBody>
          <a:bodyPr/>
          <a:lstStyle/>
          <a:p>
            <a:fld id="{7D8A618A-E7C9-4593-B52D-3CEE387D5201}" type="datetimeFigureOut">
              <a:rPr lang="en-US" smtClean="0"/>
              <a:t>3/19/2021</a:t>
            </a:fld>
            <a:endParaRPr lang="en-US"/>
          </a:p>
        </p:txBody>
      </p:sp>
      <p:sp>
        <p:nvSpPr>
          <p:cNvPr id="6" name="Footer Placeholder 5">
            <a:extLst>
              <a:ext uri="{FF2B5EF4-FFF2-40B4-BE49-F238E27FC236}">
                <a16:creationId xmlns:a16="http://schemas.microsoft.com/office/drawing/2014/main" id="{7F2701C4-E572-48A1-AB11-98D2A70A8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162A9-F8D2-4439-93DF-1D2238ADF59F}"/>
              </a:ext>
            </a:extLst>
          </p:cNvPr>
          <p:cNvSpPr>
            <a:spLocks noGrp="1"/>
          </p:cNvSpPr>
          <p:nvPr>
            <p:ph type="sldNum" sz="quarter" idx="12"/>
          </p:nvPr>
        </p:nvSpPr>
        <p:spPr/>
        <p:txBody>
          <a:bodyPr/>
          <a:lstStyle/>
          <a:p>
            <a:fld id="{71E4A6C9-D2B0-4119-AB71-08BB8C7D88B5}" type="slidenum">
              <a:rPr lang="en-US" smtClean="0"/>
              <a:t>‹#›</a:t>
            </a:fld>
            <a:endParaRPr lang="en-US"/>
          </a:p>
        </p:txBody>
      </p:sp>
    </p:spTree>
    <p:extLst>
      <p:ext uri="{BB962C8B-B14F-4D97-AF65-F5344CB8AC3E}">
        <p14:creationId xmlns:p14="http://schemas.microsoft.com/office/powerpoint/2010/main" val="248989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CF96-D76B-4C43-A757-05EDCD83B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B5F854-92B6-489A-83C7-E6A106995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0AB12A-A5AA-4D23-A8E2-452F9E6B9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D25ADC-7DD7-4A5B-BB93-AC99B1E0E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F5218D-CADA-4A6D-91AD-2225C75795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A05EBC-6BAF-4C13-82D6-A2134D3A4EB5}"/>
              </a:ext>
            </a:extLst>
          </p:cNvPr>
          <p:cNvSpPr>
            <a:spLocks noGrp="1"/>
          </p:cNvSpPr>
          <p:nvPr>
            <p:ph type="dt" sz="half" idx="10"/>
          </p:nvPr>
        </p:nvSpPr>
        <p:spPr/>
        <p:txBody>
          <a:bodyPr/>
          <a:lstStyle/>
          <a:p>
            <a:fld id="{7D8A618A-E7C9-4593-B52D-3CEE387D5201}" type="datetimeFigureOut">
              <a:rPr lang="en-US" smtClean="0"/>
              <a:t>3/19/2021</a:t>
            </a:fld>
            <a:endParaRPr lang="en-US"/>
          </a:p>
        </p:txBody>
      </p:sp>
      <p:sp>
        <p:nvSpPr>
          <p:cNvPr id="8" name="Footer Placeholder 7">
            <a:extLst>
              <a:ext uri="{FF2B5EF4-FFF2-40B4-BE49-F238E27FC236}">
                <a16:creationId xmlns:a16="http://schemas.microsoft.com/office/drawing/2014/main" id="{60A7B770-1EE7-4A7F-BB70-7B63A084B3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0C1CF7-58D5-4B40-A58A-B3C37DC12DB6}"/>
              </a:ext>
            </a:extLst>
          </p:cNvPr>
          <p:cNvSpPr>
            <a:spLocks noGrp="1"/>
          </p:cNvSpPr>
          <p:nvPr>
            <p:ph type="sldNum" sz="quarter" idx="12"/>
          </p:nvPr>
        </p:nvSpPr>
        <p:spPr/>
        <p:txBody>
          <a:bodyPr/>
          <a:lstStyle/>
          <a:p>
            <a:fld id="{71E4A6C9-D2B0-4119-AB71-08BB8C7D88B5}" type="slidenum">
              <a:rPr lang="en-US" smtClean="0"/>
              <a:t>‹#›</a:t>
            </a:fld>
            <a:endParaRPr lang="en-US"/>
          </a:p>
        </p:txBody>
      </p:sp>
    </p:spTree>
    <p:extLst>
      <p:ext uri="{BB962C8B-B14F-4D97-AF65-F5344CB8AC3E}">
        <p14:creationId xmlns:p14="http://schemas.microsoft.com/office/powerpoint/2010/main" val="17113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6BF0-D37F-464E-B5EA-7818C66E12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06F52B-6BE2-4D21-8F76-072E1B8736F7}"/>
              </a:ext>
            </a:extLst>
          </p:cNvPr>
          <p:cNvSpPr>
            <a:spLocks noGrp="1"/>
          </p:cNvSpPr>
          <p:nvPr>
            <p:ph type="dt" sz="half" idx="10"/>
          </p:nvPr>
        </p:nvSpPr>
        <p:spPr/>
        <p:txBody>
          <a:bodyPr/>
          <a:lstStyle/>
          <a:p>
            <a:fld id="{7D8A618A-E7C9-4593-B52D-3CEE387D5201}" type="datetimeFigureOut">
              <a:rPr lang="en-US" smtClean="0"/>
              <a:t>3/19/2021</a:t>
            </a:fld>
            <a:endParaRPr lang="en-US"/>
          </a:p>
        </p:txBody>
      </p:sp>
      <p:sp>
        <p:nvSpPr>
          <p:cNvPr id="4" name="Footer Placeholder 3">
            <a:extLst>
              <a:ext uri="{FF2B5EF4-FFF2-40B4-BE49-F238E27FC236}">
                <a16:creationId xmlns:a16="http://schemas.microsoft.com/office/drawing/2014/main" id="{5E07E2FA-D71D-4FCE-9EE8-171EB80B73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1C1A03-2569-49E3-B5EE-5BE6EC3AB6E5}"/>
              </a:ext>
            </a:extLst>
          </p:cNvPr>
          <p:cNvSpPr>
            <a:spLocks noGrp="1"/>
          </p:cNvSpPr>
          <p:nvPr>
            <p:ph type="sldNum" sz="quarter" idx="12"/>
          </p:nvPr>
        </p:nvSpPr>
        <p:spPr/>
        <p:txBody>
          <a:bodyPr/>
          <a:lstStyle/>
          <a:p>
            <a:fld id="{71E4A6C9-D2B0-4119-AB71-08BB8C7D88B5}" type="slidenum">
              <a:rPr lang="en-US" smtClean="0"/>
              <a:t>‹#›</a:t>
            </a:fld>
            <a:endParaRPr lang="en-US"/>
          </a:p>
        </p:txBody>
      </p:sp>
    </p:spTree>
    <p:extLst>
      <p:ext uri="{BB962C8B-B14F-4D97-AF65-F5344CB8AC3E}">
        <p14:creationId xmlns:p14="http://schemas.microsoft.com/office/powerpoint/2010/main" val="410368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0157A-EB24-4214-8939-9DB221963B26}"/>
              </a:ext>
            </a:extLst>
          </p:cNvPr>
          <p:cNvSpPr>
            <a:spLocks noGrp="1"/>
          </p:cNvSpPr>
          <p:nvPr>
            <p:ph type="dt" sz="half" idx="10"/>
          </p:nvPr>
        </p:nvSpPr>
        <p:spPr/>
        <p:txBody>
          <a:bodyPr/>
          <a:lstStyle/>
          <a:p>
            <a:fld id="{7D8A618A-E7C9-4593-B52D-3CEE387D5201}" type="datetimeFigureOut">
              <a:rPr lang="en-US" smtClean="0"/>
              <a:t>3/19/2021</a:t>
            </a:fld>
            <a:endParaRPr lang="en-US"/>
          </a:p>
        </p:txBody>
      </p:sp>
      <p:sp>
        <p:nvSpPr>
          <p:cNvPr id="3" name="Footer Placeholder 2">
            <a:extLst>
              <a:ext uri="{FF2B5EF4-FFF2-40B4-BE49-F238E27FC236}">
                <a16:creationId xmlns:a16="http://schemas.microsoft.com/office/drawing/2014/main" id="{76612403-817B-4663-B5F6-1CEAF0EBCC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DC2306-B865-49AE-B253-90CA8F29DE6D}"/>
              </a:ext>
            </a:extLst>
          </p:cNvPr>
          <p:cNvSpPr>
            <a:spLocks noGrp="1"/>
          </p:cNvSpPr>
          <p:nvPr>
            <p:ph type="sldNum" sz="quarter" idx="12"/>
          </p:nvPr>
        </p:nvSpPr>
        <p:spPr/>
        <p:txBody>
          <a:bodyPr/>
          <a:lstStyle/>
          <a:p>
            <a:fld id="{71E4A6C9-D2B0-4119-AB71-08BB8C7D88B5}" type="slidenum">
              <a:rPr lang="en-US" smtClean="0"/>
              <a:t>‹#›</a:t>
            </a:fld>
            <a:endParaRPr lang="en-US"/>
          </a:p>
        </p:txBody>
      </p:sp>
    </p:spTree>
    <p:extLst>
      <p:ext uri="{BB962C8B-B14F-4D97-AF65-F5344CB8AC3E}">
        <p14:creationId xmlns:p14="http://schemas.microsoft.com/office/powerpoint/2010/main" val="15639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5898-1210-4FE4-A94D-18CBA4E4C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E434B2-75E0-49A6-B229-371C312A8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94CAD6-3DF6-484E-8D1F-61619FD6B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51981-E0DB-4607-BDF2-03926E123F23}"/>
              </a:ext>
            </a:extLst>
          </p:cNvPr>
          <p:cNvSpPr>
            <a:spLocks noGrp="1"/>
          </p:cNvSpPr>
          <p:nvPr>
            <p:ph type="dt" sz="half" idx="10"/>
          </p:nvPr>
        </p:nvSpPr>
        <p:spPr/>
        <p:txBody>
          <a:bodyPr/>
          <a:lstStyle/>
          <a:p>
            <a:fld id="{7D8A618A-E7C9-4593-B52D-3CEE387D5201}" type="datetimeFigureOut">
              <a:rPr lang="en-US" smtClean="0"/>
              <a:t>3/19/2021</a:t>
            </a:fld>
            <a:endParaRPr lang="en-US"/>
          </a:p>
        </p:txBody>
      </p:sp>
      <p:sp>
        <p:nvSpPr>
          <p:cNvPr id="6" name="Footer Placeholder 5">
            <a:extLst>
              <a:ext uri="{FF2B5EF4-FFF2-40B4-BE49-F238E27FC236}">
                <a16:creationId xmlns:a16="http://schemas.microsoft.com/office/drawing/2014/main" id="{D53076D4-2186-4C4F-A46E-858F516A4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136D8-266C-44C5-8D0A-128ABAB0DA76}"/>
              </a:ext>
            </a:extLst>
          </p:cNvPr>
          <p:cNvSpPr>
            <a:spLocks noGrp="1"/>
          </p:cNvSpPr>
          <p:nvPr>
            <p:ph type="sldNum" sz="quarter" idx="12"/>
          </p:nvPr>
        </p:nvSpPr>
        <p:spPr/>
        <p:txBody>
          <a:bodyPr/>
          <a:lstStyle/>
          <a:p>
            <a:fld id="{71E4A6C9-D2B0-4119-AB71-08BB8C7D88B5}" type="slidenum">
              <a:rPr lang="en-US" smtClean="0"/>
              <a:t>‹#›</a:t>
            </a:fld>
            <a:endParaRPr lang="en-US"/>
          </a:p>
        </p:txBody>
      </p:sp>
    </p:spTree>
    <p:extLst>
      <p:ext uri="{BB962C8B-B14F-4D97-AF65-F5344CB8AC3E}">
        <p14:creationId xmlns:p14="http://schemas.microsoft.com/office/powerpoint/2010/main" val="796632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FFD0-7B6D-4617-BD21-96167E165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6FB20-7AFD-4629-95E1-55E509D9A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65DEC2-EB74-4CC5-8BF1-650356A2B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652BA-7C2D-40F0-BFEE-B6757AC8BC94}"/>
              </a:ext>
            </a:extLst>
          </p:cNvPr>
          <p:cNvSpPr>
            <a:spLocks noGrp="1"/>
          </p:cNvSpPr>
          <p:nvPr>
            <p:ph type="dt" sz="half" idx="10"/>
          </p:nvPr>
        </p:nvSpPr>
        <p:spPr/>
        <p:txBody>
          <a:bodyPr/>
          <a:lstStyle/>
          <a:p>
            <a:fld id="{7D8A618A-E7C9-4593-B52D-3CEE387D5201}" type="datetimeFigureOut">
              <a:rPr lang="en-US" smtClean="0"/>
              <a:t>3/19/2021</a:t>
            </a:fld>
            <a:endParaRPr lang="en-US"/>
          </a:p>
        </p:txBody>
      </p:sp>
      <p:sp>
        <p:nvSpPr>
          <p:cNvPr id="6" name="Footer Placeholder 5">
            <a:extLst>
              <a:ext uri="{FF2B5EF4-FFF2-40B4-BE49-F238E27FC236}">
                <a16:creationId xmlns:a16="http://schemas.microsoft.com/office/drawing/2014/main" id="{C313BDBF-D274-4E80-94E1-3620B6F7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4C63E-5CF5-4714-BA90-90FD67554A14}"/>
              </a:ext>
            </a:extLst>
          </p:cNvPr>
          <p:cNvSpPr>
            <a:spLocks noGrp="1"/>
          </p:cNvSpPr>
          <p:nvPr>
            <p:ph type="sldNum" sz="quarter" idx="12"/>
          </p:nvPr>
        </p:nvSpPr>
        <p:spPr/>
        <p:txBody>
          <a:bodyPr/>
          <a:lstStyle/>
          <a:p>
            <a:fld id="{71E4A6C9-D2B0-4119-AB71-08BB8C7D88B5}" type="slidenum">
              <a:rPr lang="en-US" smtClean="0"/>
              <a:t>‹#›</a:t>
            </a:fld>
            <a:endParaRPr lang="en-US"/>
          </a:p>
        </p:txBody>
      </p:sp>
    </p:spTree>
    <p:extLst>
      <p:ext uri="{BB962C8B-B14F-4D97-AF65-F5344CB8AC3E}">
        <p14:creationId xmlns:p14="http://schemas.microsoft.com/office/powerpoint/2010/main" val="284485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38EB9D-40F0-43D7-8D57-84A9D6DFF7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76275B-8142-4078-B8CF-92672FC397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EE978-2386-44B0-A67E-A57AB6897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A618A-E7C9-4593-B52D-3CEE387D5201}" type="datetimeFigureOut">
              <a:rPr lang="en-US" smtClean="0"/>
              <a:t>3/19/2021</a:t>
            </a:fld>
            <a:endParaRPr lang="en-US"/>
          </a:p>
        </p:txBody>
      </p:sp>
      <p:sp>
        <p:nvSpPr>
          <p:cNvPr id="5" name="Footer Placeholder 4">
            <a:extLst>
              <a:ext uri="{FF2B5EF4-FFF2-40B4-BE49-F238E27FC236}">
                <a16:creationId xmlns:a16="http://schemas.microsoft.com/office/drawing/2014/main" id="{371F8A73-9F3C-4413-B2A5-0C0CC6F0F5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5EB9B1-FC4D-419B-9D6C-2828AFA85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4A6C9-D2B0-4119-AB71-08BB8C7D88B5}" type="slidenum">
              <a:rPr lang="en-US" smtClean="0"/>
              <a:t>‹#›</a:t>
            </a:fld>
            <a:endParaRPr lang="en-US"/>
          </a:p>
        </p:txBody>
      </p:sp>
    </p:spTree>
    <p:extLst>
      <p:ext uri="{BB962C8B-B14F-4D97-AF65-F5344CB8AC3E}">
        <p14:creationId xmlns:p14="http://schemas.microsoft.com/office/powerpoint/2010/main" val="212145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85965" y="1116623"/>
            <a:ext cx="8761535" cy="2312377"/>
          </a:xfrm>
        </p:spPr>
        <p:txBody>
          <a:bodyPr>
            <a:normAutofit fontScale="90000"/>
          </a:bodyPr>
          <a:lstStyle/>
          <a:p>
            <a:r>
              <a:rPr lang="en-US" dirty="0">
                <a:solidFill>
                  <a:schemeClr val="accent1">
                    <a:lumMod val="75000"/>
                  </a:schemeClr>
                </a:solidFill>
              </a:rPr>
              <a:t>Genetic algorithm</a:t>
            </a:r>
            <a:br>
              <a:rPr lang="en-US" dirty="0">
                <a:solidFill>
                  <a:schemeClr val="accent1">
                    <a:lumMod val="75000"/>
                  </a:schemeClr>
                </a:solidFill>
              </a:rPr>
            </a:br>
            <a:r>
              <a:rPr lang="en-US" dirty="0">
                <a:solidFill>
                  <a:schemeClr val="accent1">
                    <a:lumMod val="75000"/>
                  </a:schemeClr>
                </a:solidFill>
              </a:rPr>
              <a:t>and</a:t>
            </a:r>
            <a:br>
              <a:rPr lang="en-US" dirty="0">
                <a:solidFill>
                  <a:schemeClr val="accent1">
                    <a:lumMod val="75000"/>
                  </a:schemeClr>
                </a:solidFill>
              </a:rPr>
            </a:br>
            <a:r>
              <a:rPr lang="en-US" dirty="0">
                <a:solidFill>
                  <a:schemeClr val="accent1">
                    <a:lumMod val="75000"/>
                  </a:schemeClr>
                </a:solidFill>
              </a:rPr>
              <a:t>NP-complete problems</a:t>
            </a:r>
            <a:endParaRPr lang="ru-RU" dirty="0">
              <a:solidFill>
                <a:schemeClr val="accent1">
                  <a:lumMod val="75000"/>
                </a:schemeClr>
              </a:solidFill>
            </a:endParaRPr>
          </a:p>
        </p:txBody>
      </p:sp>
      <p:sp>
        <p:nvSpPr>
          <p:cNvPr id="3" name="Подзаголовок 2"/>
          <p:cNvSpPr>
            <a:spLocks noGrp="1"/>
          </p:cNvSpPr>
          <p:nvPr>
            <p:ph type="subTitle" idx="1"/>
          </p:nvPr>
        </p:nvSpPr>
        <p:spPr>
          <a:xfrm>
            <a:off x="6664569" y="4795835"/>
            <a:ext cx="3053962" cy="1655762"/>
          </a:xfrm>
        </p:spPr>
        <p:txBody>
          <a:bodyPr/>
          <a:lstStyle/>
          <a:p>
            <a:pPr algn="r"/>
            <a:r>
              <a:rPr lang="en-US" dirty="0" err="1">
                <a:solidFill>
                  <a:schemeClr val="accent1">
                    <a:lumMod val="75000"/>
                  </a:schemeClr>
                </a:solidFill>
              </a:rPr>
              <a:t>Kratiuk</a:t>
            </a:r>
            <a:r>
              <a:rPr lang="en-US" dirty="0">
                <a:solidFill>
                  <a:schemeClr val="accent1">
                    <a:lumMod val="75000"/>
                  </a:schemeClr>
                </a:solidFill>
              </a:rPr>
              <a:t> </a:t>
            </a:r>
            <a:r>
              <a:rPr lang="en-US" dirty="0" err="1">
                <a:solidFill>
                  <a:schemeClr val="accent1">
                    <a:lumMod val="75000"/>
                  </a:schemeClr>
                </a:solidFill>
              </a:rPr>
              <a:t>Mykhailo</a:t>
            </a:r>
            <a:endParaRPr lang="en-US" dirty="0">
              <a:solidFill>
                <a:schemeClr val="accent1">
                  <a:lumMod val="75000"/>
                </a:schemeClr>
              </a:solidFill>
            </a:endParaRPr>
          </a:p>
          <a:p>
            <a:pPr algn="r"/>
            <a:r>
              <a:rPr lang="en-US" dirty="0">
                <a:solidFill>
                  <a:schemeClr val="accent1">
                    <a:lumMod val="75000"/>
                  </a:schemeClr>
                </a:solidFill>
              </a:rPr>
              <a:t>DSC KPI Kyiv</a:t>
            </a:r>
          </a:p>
          <a:p>
            <a:pPr algn="r"/>
            <a:r>
              <a:rPr lang="en-US" dirty="0">
                <a:solidFill>
                  <a:schemeClr val="accent1">
                    <a:lumMod val="75000"/>
                  </a:schemeClr>
                </a:solidFill>
              </a:rPr>
              <a:t>@Swoqe</a:t>
            </a:r>
            <a:endParaRPr lang="ru-RU" dirty="0">
              <a:solidFill>
                <a:schemeClr val="accent1">
                  <a:lumMod val="75000"/>
                </a:schemeClr>
              </a:solidFill>
            </a:endParaRPr>
          </a:p>
        </p:txBody>
      </p:sp>
      <p:pic>
        <p:nvPicPr>
          <p:cNvPr id="5" name="Рисунок 4"/>
          <p:cNvPicPr>
            <a:picLocks noChangeAspect="1"/>
          </p:cNvPicPr>
          <p:nvPr/>
        </p:nvPicPr>
        <p:blipFill>
          <a:blip r:embed="rId3"/>
          <a:stretch>
            <a:fillRect/>
          </a:stretch>
        </p:blipFill>
        <p:spPr>
          <a:xfrm>
            <a:off x="220090" y="5858842"/>
            <a:ext cx="6046643" cy="822842"/>
          </a:xfrm>
          <a:prstGeom prst="rect">
            <a:avLst/>
          </a:prstGeom>
        </p:spPr>
      </p:pic>
      <p:pic>
        <p:nvPicPr>
          <p:cNvPr id="11" name="Picture 10">
            <a:extLst>
              <a:ext uri="{FF2B5EF4-FFF2-40B4-BE49-F238E27FC236}">
                <a16:creationId xmlns:a16="http://schemas.microsoft.com/office/drawing/2014/main" id="{211BD027-C767-451E-9963-E58B80A2F33C}"/>
              </a:ext>
            </a:extLst>
          </p:cNvPr>
          <p:cNvPicPr>
            <a:picLocks noChangeAspect="1"/>
          </p:cNvPicPr>
          <p:nvPr/>
        </p:nvPicPr>
        <p:blipFill rotWithShape="1">
          <a:blip r:embed="rId4">
            <a:extLst>
              <a:ext uri="{28A0092B-C50C-407E-A947-70E740481C1C}">
                <a14:useLocalDpi xmlns:a14="http://schemas.microsoft.com/office/drawing/2010/main" val="0"/>
              </a:ext>
            </a:extLst>
          </a:blip>
          <a:srcRect l="21779" t="-401" r="12973" b="40787"/>
          <a:stretch/>
        </p:blipFill>
        <p:spPr>
          <a:xfrm>
            <a:off x="9787022" y="4455396"/>
            <a:ext cx="2184888" cy="1996201"/>
          </a:xfrm>
          <a:prstGeom prst="ellipse">
            <a:avLst/>
          </a:prstGeom>
          <a:ln>
            <a:noFill/>
          </a:ln>
          <a:effectLst/>
        </p:spPr>
      </p:pic>
    </p:spTree>
    <p:extLst>
      <p:ext uri="{BB962C8B-B14F-4D97-AF65-F5344CB8AC3E}">
        <p14:creationId xmlns:p14="http://schemas.microsoft.com/office/powerpoint/2010/main" val="39487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55;p13">
            <a:extLst>
              <a:ext uri="{FF2B5EF4-FFF2-40B4-BE49-F238E27FC236}">
                <a16:creationId xmlns:a16="http://schemas.microsoft.com/office/drawing/2014/main" id="{D8C9CE3B-BF80-4DC2-8964-CB60D982BF8D}"/>
              </a:ext>
            </a:extLst>
          </p:cNvPr>
          <p:cNvPicPr preferRelativeResize="0"/>
          <p:nvPr/>
        </p:nvPicPr>
        <p:blipFill>
          <a:blip r:embed="rId2">
            <a:alphaModFix/>
          </a:blip>
          <a:stretch>
            <a:fillRect/>
          </a:stretch>
        </p:blipFill>
        <p:spPr>
          <a:xfrm>
            <a:off x="381000" y="6311900"/>
            <a:ext cx="635600" cy="308214"/>
          </a:xfrm>
          <a:prstGeom prst="rect">
            <a:avLst/>
          </a:prstGeom>
          <a:noFill/>
          <a:ln>
            <a:noFill/>
          </a:ln>
        </p:spPr>
      </p:pic>
      <p:sp>
        <p:nvSpPr>
          <p:cNvPr id="17" name="Заголовок 1">
            <a:extLst>
              <a:ext uri="{FF2B5EF4-FFF2-40B4-BE49-F238E27FC236}">
                <a16:creationId xmlns:a16="http://schemas.microsoft.com/office/drawing/2014/main" id="{5CC13E62-1582-46C4-9E45-5B28A2A80D8A}"/>
              </a:ext>
            </a:extLst>
          </p:cNvPr>
          <p:cNvSpPr txBox="1">
            <a:spLocks/>
          </p:cNvSpPr>
          <p:nvPr/>
        </p:nvSpPr>
        <p:spPr>
          <a:xfrm>
            <a:off x="195040" y="0"/>
            <a:ext cx="90235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rPr>
              <a:t>3. Crossover</a:t>
            </a:r>
            <a:endParaRPr lang="ru-RU" sz="3600" dirty="0">
              <a:solidFill>
                <a:schemeClr val="accent1">
                  <a:lumMod val="75000"/>
                </a:schemeClr>
              </a:solidFill>
            </a:endParaRPr>
          </a:p>
        </p:txBody>
      </p:sp>
      <p:sp>
        <p:nvSpPr>
          <p:cNvPr id="22" name="TextBox 21">
            <a:extLst>
              <a:ext uri="{FF2B5EF4-FFF2-40B4-BE49-F238E27FC236}">
                <a16:creationId xmlns:a16="http://schemas.microsoft.com/office/drawing/2014/main" id="{8AD812A5-F321-4B3D-B7FC-5B5B24F99B08}"/>
              </a:ext>
            </a:extLst>
          </p:cNvPr>
          <p:cNvSpPr txBox="1"/>
          <p:nvPr/>
        </p:nvSpPr>
        <p:spPr>
          <a:xfrm>
            <a:off x="381000" y="1325563"/>
            <a:ext cx="10071445" cy="584775"/>
          </a:xfrm>
          <a:prstGeom prst="rect">
            <a:avLst/>
          </a:prstGeom>
          <a:noFill/>
        </p:spPr>
        <p:txBody>
          <a:bodyPr wrap="square">
            <a:spAutoFit/>
          </a:bodyPr>
          <a:lstStyle/>
          <a:p>
            <a:pPr algn="l">
              <a:buFont typeface="+mj-lt"/>
              <a:buAutoNum type="arabicPeriod"/>
            </a:pPr>
            <a:r>
              <a:rPr lang="en-US" sz="3200" i="0" dirty="0">
                <a:solidFill>
                  <a:srgbClr val="2F5597"/>
                </a:solidFill>
                <a:latin typeface="+mj-lt"/>
              </a:rPr>
              <a:t> </a:t>
            </a:r>
            <a:r>
              <a:rPr lang="en-US" sz="3200" b="1" i="0" dirty="0">
                <a:solidFill>
                  <a:srgbClr val="2F5597"/>
                </a:solidFill>
                <a:latin typeface="+mj-lt"/>
              </a:rPr>
              <a:t>Single-point crossing operator. </a:t>
            </a:r>
          </a:p>
        </p:txBody>
      </p:sp>
      <p:pic>
        <p:nvPicPr>
          <p:cNvPr id="3" name="Picture 2">
            <a:extLst>
              <a:ext uri="{FF2B5EF4-FFF2-40B4-BE49-F238E27FC236}">
                <a16:creationId xmlns:a16="http://schemas.microsoft.com/office/drawing/2014/main" id="{AF780C63-34DE-413B-802D-1B2D08420A80}"/>
              </a:ext>
            </a:extLst>
          </p:cNvPr>
          <p:cNvPicPr>
            <a:picLocks noChangeAspect="1"/>
          </p:cNvPicPr>
          <p:nvPr/>
        </p:nvPicPr>
        <p:blipFill>
          <a:blip r:embed="rId3"/>
          <a:stretch>
            <a:fillRect/>
          </a:stretch>
        </p:blipFill>
        <p:spPr>
          <a:xfrm>
            <a:off x="1307543" y="2159573"/>
            <a:ext cx="4477375" cy="2010056"/>
          </a:xfrm>
          <a:prstGeom prst="rect">
            <a:avLst/>
          </a:prstGeom>
        </p:spPr>
      </p:pic>
      <p:sp>
        <p:nvSpPr>
          <p:cNvPr id="8" name="TextBox 7">
            <a:extLst>
              <a:ext uri="{FF2B5EF4-FFF2-40B4-BE49-F238E27FC236}">
                <a16:creationId xmlns:a16="http://schemas.microsoft.com/office/drawing/2014/main" id="{94E707B9-8A94-4649-B038-AAD7A9DB69F9}"/>
              </a:ext>
            </a:extLst>
          </p:cNvPr>
          <p:cNvSpPr txBox="1"/>
          <p:nvPr/>
        </p:nvSpPr>
        <p:spPr>
          <a:xfrm>
            <a:off x="380999" y="4244609"/>
            <a:ext cx="10071445" cy="1569660"/>
          </a:xfrm>
          <a:prstGeom prst="rect">
            <a:avLst/>
          </a:prstGeom>
          <a:noFill/>
        </p:spPr>
        <p:txBody>
          <a:bodyPr wrap="square">
            <a:spAutoFit/>
          </a:bodyPr>
          <a:lstStyle/>
          <a:p>
            <a:pPr algn="l"/>
            <a:r>
              <a:rPr lang="en-US" sz="3200" b="1" i="0" dirty="0">
                <a:solidFill>
                  <a:srgbClr val="2F5597"/>
                </a:solidFill>
                <a:latin typeface="+mj-lt"/>
              </a:rPr>
              <a:t>2. Uniform crossing operator</a:t>
            </a:r>
            <a:r>
              <a:rPr lang="en-US" sz="3200" i="0" dirty="0">
                <a:solidFill>
                  <a:srgbClr val="2F5597"/>
                </a:solidFill>
                <a:latin typeface="+mj-lt"/>
              </a:rPr>
              <a:t>. </a:t>
            </a:r>
            <a:r>
              <a:rPr lang="en-US" sz="3200" dirty="0">
                <a:solidFill>
                  <a:srgbClr val="2F5597"/>
                </a:solidFill>
                <a:latin typeface="+mj-lt"/>
              </a:rPr>
              <a:t>N</a:t>
            </a:r>
            <a:r>
              <a:rPr lang="en-US" sz="3200" i="0" dirty="0">
                <a:solidFill>
                  <a:srgbClr val="2F5597"/>
                </a:solidFill>
                <a:latin typeface="+mj-lt"/>
              </a:rPr>
              <a:t>ew solution in each</a:t>
            </a:r>
          </a:p>
          <a:p>
            <a:pPr algn="l"/>
            <a:r>
              <a:rPr lang="en-US" sz="3200" i="0" dirty="0">
                <a:solidFill>
                  <a:srgbClr val="2F5597"/>
                </a:solidFill>
                <a:latin typeface="+mj-lt"/>
              </a:rPr>
              <a:t>the coordinate receives with probability 0.5 the value of one of the parents.</a:t>
            </a:r>
          </a:p>
        </p:txBody>
      </p:sp>
    </p:spTree>
    <p:extLst>
      <p:ext uri="{BB962C8B-B14F-4D97-AF65-F5344CB8AC3E}">
        <p14:creationId xmlns:p14="http://schemas.microsoft.com/office/powerpoint/2010/main" val="163354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55;p13">
            <a:extLst>
              <a:ext uri="{FF2B5EF4-FFF2-40B4-BE49-F238E27FC236}">
                <a16:creationId xmlns:a16="http://schemas.microsoft.com/office/drawing/2014/main" id="{D8C9CE3B-BF80-4DC2-8964-CB60D982BF8D}"/>
              </a:ext>
            </a:extLst>
          </p:cNvPr>
          <p:cNvPicPr preferRelativeResize="0"/>
          <p:nvPr/>
        </p:nvPicPr>
        <p:blipFill>
          <a:blip r:embed="rId2">
            <a:alphaModFix/>
          </a:blip>
          <a:stretch>
            <a:fillRect/>
          </a:stretch>
        </p:blipFill>
        <p:spPr>
          <a:xfrm>
            <a:off x="381000" y="6311900"/>
            <a:ext cx="635600" cy="308214"/>
          </a:xfrm>
          <a:prstGeom prst="rect">
            <a:avLst/>
          </a:prstGeom>
          <a:noFill/>
          <a:ln>
            <a:noFill/>
          </a:ln>
        </p:spPr>
      </p:pic>
      <p:sp>
        <p:nvSpPr>
          <p:cNvPr id="17" name="Заголовок 1">
            <a:extLst>
              <a:ext uri="{FF2B5EF4-FFF2-40B4-BE49-F238E27FC236}">
                <a16:creationId xmlns:a16="http://schemas.microsoft.com/office/drawing/2014/main" id="{5CC13E62-1582-46C4-9E45-5B28A2A80D8A}"/>
              </a:ext>
            </a:extLst>
          </p:cNvPr>
          <p:cNvSpPr txBox="1">
            <a:spLocks/>
          </p:cNvSpPr>
          <p:nvPr/>
        </p:nvSpPr>
        <p:spPr>
          <a:xfrm>
            <a:off x="195040" y="0"/>
            <a:ext cx="90235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rPr>
              <a:t>4. Mutation</a:t>
            </a:r>
            <a:endParaRPr lang="ru-RU" sz="3600" dirty="0">
              <a:solidFill>
                <a:schemeClr val="accent1">
                  <a:lumMod val="75000"/>
                </a:schemeClr>
              </a:solidFill>
            </a:endParaRPr>
          </a:p>
        </p:txBody>
      </p:sp>
      <p:sp>
        <p:nvSpPr>
          <p:cNvPr id="22" name="TextBox 21">
            <a:extLst>
              <a:ext uri="{FF2B5EF4-FFF2-40B4-BE49-F238E27FC236}">
                <a16:creationId xmlns:a16="http://schemas.microsoft.com/office/drawing/2014/main" id="{8AD812A5-F321-4B3D-B7FC-5B5B24F99B08}"/>
              </a:ext>
            </a:extLst>
          </p:cNvPr>
          <p:cNvSpPr txBox="1"/>
          <p:nvPr/>
        </p:nvSpPr>
        <p:spPr>
          <a:xfrm>
            <a:off x="381000" y="1096963"/>
            <a:ext cx="10071445" cy="1384995"/>
          </a:xfrm>
          <a:prstGeom prst="rect">
            <a:avLst/>
          </a:prstGeom>
          <a:noFill/>
        </p:spPr>
        <p:txBody>
          <a:bodyPr wrap="square">
            <a:spAutoFit/>
          </a:bodyPr>
          <a:lstStyle/>
          <a:p>
            <a:pPr algn="l"/>
            <a:r>
              <a:rPr lang="en-US" sz="2800" i="0" dirty="0">
                <a:solidFill>
                  <a:srgbClr val="2F5597"/>
                </a:solidFill>
                <a:latin typeface="+mj-lt"/>
              </a:rPr>
              <a:t>In certain new offspring formed, some of their genes can be subjected to a mutation with a low random probability. This implies that some of the bits in the bit string can be flipped.</a:t>
            </a:r>
            <a:endParaRPr lang="en-US" sz="2800" b="1" i="0" dirty="0">
              <a:solidFill>
                <a:srgbClr val="2F5597"/>
              </a:solidFill>
              <a:latin typeface="+mj-lt"/>
            </a:endParaRPr>
          </a:p>
        </p:txBody>
      </p:sp>
      <p:pic>
        <p:nvPicPr>
          <p:cNvPr id="8194" name="Picture 2" descr="Image for post">
            <a:extLst>
              <a:ext uri="{FF2B5EF4-FFF2-40B4-BE49-F238E27FC236}">
                <a16:creationId xmlns:a16="http://schemas.microsoft.com/office/drawing/2014/main" id="{8F2F9D18-C3DE-417B-AF73-7D1593FAB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54" y="2903717"/>
            <a:ext cx="3343275" cy="1895475"/>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a16="http://schemas.microsoft.com/office/drawing/2014/main" id="{16CD2388-9B46-4634-B795-5A1A16FA4124}"/>
              </a:ext>
            </a:extLst>
          </p:cNvPr>
          <p:cNvSpPr>
            <a:spLocks noGrp="1"/>
          </p:cNvSpPr>
          <p:nvPr>
            <p:ph type="title"/>
          </p:nvPr>
        </p:nvSpPr>
        <p:spPr>
          <a:xfrm>
            <a:off x="4929178" y="3017168"/>
            <a:ext cx="6166714" cy="2091162"/>
          </a:xfrm>
          <a:ln w="28575">
            <a:solidFill>
              <a:schemeClr val="tx1"/>
            </a:solidFill>
          </a:ln>
        </p:spPr>
        <p:txBody>
          <a:bodyPr anchor="t">
            <a:noAutofit/>
          </a:bodyPr>
          <a:lstStyle/>
          <a:p>
            <a:r>
              <a:rPr lang="en-US" sz="3600" dirty="0">
                <a:ln w="0"/>
                <a:effectLst>
                  <a:outerShdw blurRad="38100" dist="19050" dir="2700000" algn="tl" rotWithShape="0">
                    <a:schemeClr val="dk1">
                      <a:alpha val="40000"/>
                    </a:schemeClr>
                  </a:outerShdw>
                </a:effectLst>
              </a:rPr>
              <a:t>Mutation occurs to maintain diversity within the population and prevent premature convergence.</a:t>
            </a:r>
            <a:endParaRPr lang="ru-RU"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5780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55;p13">
            <a:extLst>
              <a:ext uri="{FF2B5EF4-FFF2-40B4-BE49-F238E27FC236}">
                <a16:creationId xmlns:a16="http://schemas.microsoft.com/office/drawing/2014/main" id="{D8C9CE3B-BF80-4DC2-8964-CB60D982BF8D}"/>
              </a:ext>
            </a:extLst>
          </p:cNvPr>
          <p:cNvPicPr preferRelativeResize="0"/>
          <p:nvPr/>
        </p:nvPicPr>
        <p:blipFill>
          <a:blip r:embed="rId2">
            <a:alphaModFix/>
          </a:blip>
          <a:stretch>
            <a:fillRect/>
          </a:stretch>
        </p:blipFill>
        <p:spPr>
          <a:xfrm>
            <a:off x="381000" y="6311900"/>
            <a:ext cx="635600" cy="308214"/>
          </a:xfrm>
          <a:prstGeom prst="rect">
            <a:avLst/>
          </a:prstGeom>
          <a:noFill/>
          <a:ln>
            <a:noFill/>
          </a:ln>
        </p:spPr>
      </p:pic>
      <p:pic>
        <p:nvPicPr>
          <p:cNvPr id="10242" name="Picture 2" descr="Image result for let's code meme">
            <a:extLst>
              <a:ext uri="{FF2B5EF4-FFF2-40B4-BE49-F238E27FC236}">
                <a16:creationId xmlns:a16="http://schemas.microsoft.com/office/drawing/2014/main" id="{8E86E92A-3A1D-4CF2-8F57-24D3722AF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877" y="694592"/>
            <a:ext cx="6887307" cy="516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98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0323" y="1946131"/>
            <a:ext cx="8314592" cy="1325563"/>
          </a:xfrm>
        </p:spPr>
        <p:txBody>
          <a:bodyPr>
            <a:normAutofit fontScale="90000"/>
          </a:bodyPr>
          <a:lstStyle/>
          <a:p>
            <a:r>
              <a:rPr lang="en-US" sz="3600" dirty="0">
                <a:solidFill>
                  <a:schemeClr val="accent1">
                    <a:lumMod val="75000"/>
                  </a:schemeClr>
                </a:solidFill>
              </a:rPr>
              <a:t>Before going ahead:</a:t>
            </a:r>
            <a:br>
              <a:rPr lang="en-US" sz="3600" dirty="0">
                <a:solidFill>
                  <a:schemeClr val="accent1">
                    <a:lumMod val="75000"/>
                  </a:schemeClr>
                </a:solidFill>
              </a:rPr>
            </a:br>
            <a:br>
              <a:rPr lang="en-US" sz="3600" dirty="0">
                <a:solidFill>
                  <a:schemeClr val="accent1">
                    <a:lumMod val="75000"/>
                  </a:schemeClr>
                </a:solidFill>
              </a:rPr>
            </a:br>
            <a:endParaRPr lang="ru-RU" sz="3600" dirty="0">
              <a:solidFill>
                <a:schemeClr val="accent1">
                  <a:lumMod val="75000"/>
                </a:schemeClr>
              </a:solidFill>
            </a:endParaRPr>
          </a:p>
        </p:txBody>
      </p:sp>
      <p:pic>
        <p:nvPicPr>
          <p:cNvPr id="4" name="Google Shape;55;p13"/>
          <p:cNvPicPr preferRelativeResize="0"/>
          <p:nvPr/>
        </p:nvPicPr>
        <p:blipFill>
          <a:blip r:embed="rId2">
            <a:alphaModFix/>
          </a:blip>
          <a:stretch>
            <a:fillRect/>
          </a:stretch>
        </p:blipFill>
        <p:spPr>
          <a:xfrm>
            <a:off x="520400" y="6311900"/>
            <a:ext cx="635600" cy="308214"/>
          </a:xfrm>
          <a:prstGeom prst="rect">
            <a:avLst/>
          </a:prstGeom>
          <a:noFill/>
          <a:ln>
            <a:noFill/>
          </a:ln>
        </p:spPr>
      </p:pic>
      <p:sp>
        <p:nvSpPr>
          <p:cNvPr id="8" name="Заголовок 1">
            <a:extLst>
              <a:ext uri="{FF2B5EF4-FFF2-40B4-BE49-F238E27FC236}">
                <a16:creationId xmlns:a16="http://schemas.microsoft.com/office/drawing/2014/main" id="{2B2AA38A-7FF4-46BD-96EB-32CF019AAD40}"/>
              </a:ext>
            </a:extLst>
          </p:cNvPr>
          <p:cNvSpPr>
            <a:spLocks noGrp="1"/>
          </p:cNvSpPr>
          <p:nvPr/>
        </p:nvSpPr>
        <p:spPr>
          <a:xfrm>
            <a:off x="240323" y="2187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solidFill>
                  <a:schemeClr val="accent1">
                    <a:lumMod val="75000"/>
                  </a:schemeClr>
                </a:solidFill>
              </a:rPr>
              <a:t>Introduction</a:t>
            </a:r>
            <a:endParaRPr lang="ru-RU" sz="6600" dirty="0">
              <a:solidFill>
                <a:schemeClr val="accent1">
                  <a:lumMod val="75000"/>
                </a:schemeClr>
              </a:solidFill>
            </a:endParaRPr>
          </a:p>
        </p:txBody>
      </p:sp>
      <p:sp>
        <p:nvSpPr>
          <p:cNvPr id="5" name="Объект 2">
            <a:extLst>
              <a:ext uri="{FF2B5EF4-FFF2-40B4-BE49-F238E27FC236}">
                <a16:creationId xmlns:a16="http://schemas.microsoft.com/office/drawing/2014/main" id="{D00A80DB-61DC-4FF9-98F6-964D397B0A9E}"/>
              </a:ext>
            </a:extLst>
          </p:cNvPr>
          <p:cNvSpPr>
            <a:spLocks noGrp="1"/>
          </p:cNvSpPr>
          <p:nvPr>
            <p:ph idx="1"/>
          </p:nvPr>
        </p:nvSpPr>
        <p:spPr>
          <a:xfrm>
            <a:off x="240323" y="2854603"/>
            <a:ext cx="10741269" cy="2561459"/>
          </a:xfrm>
        </p:spPr>
        <p:txBody>
          <a:bodyPr>
            <a:noAutofit/>
          </a:bodyPr>
          <a:lstStyle/>
          <a:p>
            <a:pPr>
              <a:buFont typeface="Wingdings" panose="05000000000000000000" pitchFamily="2" charset="2"/>
              <a:buChar char="v"/>
            </a:pPr>
            <a:r>
              <a:rPr lang="en-US" sz="3600" dirty="0">
                <a:solidFill>
                  <a:schemeClr val="accent1">
                    <a:lumMod val="75000"/>
                  </a:schemeClr>
                </a:solidFill>
              </a:rPr>
              <a:t>What the NP-complete problems are?</a:t>
            </a:r>
          </a:p>
          <a:p>
            <a:pPr>
              <a:buFont typeface="Wingdings" panose="05000000000000000000" pitchFamily="2" charset="2"/>
              <a:buChar char="v"/>
            </a:pPr>
            <a:r>
              <a:rPr lang="en-US" sz="3600" dirty="0">
                <a:solidFill>
                  <a:schemeClr val="accent1">
                    <a:lumMod val="75000"/>
                  </a:schemeClr>
                </a:solidFill>
              </a:rPr>
              <a:t>Do we have any solutions?</a:t>
            </a:r>
          </a:p>
          <a:p>
            <a:pPr>
              <a:buFont typeface="Wingdings" panose="05000000000000000000" pitchFamily="2" charset="2"/>
              <a:buChar char="v"/>
            </a:pPr>
            <a:r>
              <a:rPr lang="en-US" sz="3600" dirty="0">
                <a:solidFill>
                  <a:schemeClr val="accent1">
                    <a:lumMod val="75000"/>
                  </a:schemeClr>
                </a:solidFill>
              </a:rPr>
              <a:t>Metaheuristic?</a:t>
            </a:r>
            <a:endParaRPr lang="ru-RU" sz="3600" dirty="0">
              <a:solidFill>
                <a:schemeClr val="accent1">
                  <a:lumMod val="75000"/>
                </a:schemeClr>
              </a:solidFill>
            </a:endParaRPr>
          </a:p>
          <a:p>
            <a:pPr>
              <a:buFont typeface="Wingdings" panose="05000000000000000000" pitchFamily="2" charset="2"/>
              <a:buChar char="v"/>
            </a:pPr>
            <a:r>
              <a:rPr lang="en-US" sz="3600" dirty="0">
                <a:solidFill>
                  <a:schemeClr val="accent1">
                    <a:lumMod val="75000"/>
                  </a:schemeClr>
                </a:solidFill>
              </a:rPr>
              <a:t>What’s the catch?</a:t>
            </a:r>
          </a:p>
          <a:p>
            <a:pPr marL="0" indent="0">
              <a:buNone/>
            </a:pPr>
            <a:endParaRPr lang="ru-RU" sz="3600" dirty="0">
              <a:solidFill>
                <a:schemeClr val="accent1">
                  <a:lumMod val="75000"/>
                </a:schemeClr>
              </a:solidFill>
            </a:endParaRPr>
          </a:p>
        </p:txBody>
      </p:sp>
      <p:pic>
        <p:nvPicPr>
          <p:cNvPr id="1028" name="Picture 4">
            <a:extLst>
              <a:ext uri="{FF2B5EF4-FFF2-40B4-BE49-F238E27FC236}">
                <a16:creationId xmlns:a16="http://schemas.microsoft.com/office/drawing/2014/main" id="{1A9C9D75-0A31-4E65-8E09-7204CBA0B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1144" y="1240782"/>
            <a:ext cx="3467903" cy="3723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203D5DD-8CE8-49FA-A4F6-45197635E763}"/>
              </a:ext>
            </a:extLst>
          </p:cNvPr>
          <p:cNvSpPr txBox="1"/>
          <p:nvPr/>
        </p:nvSpPr>
        <p:spPr>
          <a:xfrm>
            <a:off x="7897358" y="5354515"/>
            <a:ext cx="4255477" cy="1200329"/>
          </a:xfrm>
          <a:prstGeom prst="rect">
            <a:avLst/>
          </a:prstGeom>
          <a:noFill/>
        </p:spPr>
        <p:txBody>
          <a:bodyPr wrap="square" rtlCol="0">
            <a:spAutoFit/>
          </a:bodyPr>
          <a:lstStyle/>
          <a:p>
            <a:r>
              <a:rPr lang="en-US" dirty="0">
                <a:solidFill>
                  <a:schemeClr val="bg1">
                    <a:lumMod val="50000"/>
                  </a:schemeClr>
                </a:solidFill>
              </a:rPr>
              <a:t>This is the optimal traveling salesman route through the 15 largest cities in Germany. The indicated route is the shortest of all possible 43 589 145 600 options.</a:t>
            </a:r>
          </a:p>
        </p:txBody>
      </p:sp>
    </p:spTree>
    <p:extLst>
      <p:ext uri="{BB962C8B-B14F-4D97-AF65-F5344CB8AC3E}">
        <p14:creationId xmlns:p14="http://schemas.microsoft.com/office/powerpoint/2010/main" val="176863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55;p13">
            <a:extLst>
              <a:ext uri="{FF2B5EF4-FFF2-40B4-BE49-F238E27FC236}">
                <a16:creationId xmlns:a16="http://schemas.microsoft.com/office/drawing/2014/main" id="{B8324925-A582-4CC0-86DB-1462B732D1C8}"/>
              </a:ext>
            </a:extLst>
          </p:cNvPr>
          <p:cNvPicPr preferRelativeResize="0"/>
          <p:nvPr/>
        </p:nvPicPr>
        <p:blipFill>
          <a:blip r:embed="rId3">
            <a:alphaModFix/>
          </a:blip>
          <a:stretch>
            <a:fillRect/>
          </a:stretch>
        </p:blipFill>
        <p:spPr>
          <a:xfrm>
            <a:off x="394377" y="6244542"/>
            <a:ext cx="635600" cy="308214"/>
          </a:xfrm>
          <a:prstGeom prst="rect">
            <a:avLst/>
          </a:prstGeom>
          <a:noFill/>
          <a:ln>
            <a:noFill/>
          </a:ln>
        </p:spPr>
      </p:pic>
      <p:sp>
        <p:nvSpPr>
          <p:cNvPr id="4" name="Заголовок 1">
            <a:extLst>
              <a:ext uri="{FF2B5EF4-FFF2-40B4-BE49-F238E27FC236}">
                <a16:creationId xmlns:a16="http://schemas.microsoft.com/office/drawing/2014/main" id="{0071FE3C-374C-41EB-9D3D-D1174A9A73ED}"/>
              </a:ext>
            </a:extLst>
          </p:cNvPr>
          <p:cNvSpPr>
            <a:spLocks noGrp="1"/>
          </p:cNvSpPr>
          <p:nvPr/>
        </p:nvSpPr>
        <p:spPr>
          <a:xfrm>
            <a:off x="328817" y="2363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solidFill>
                  <a:schemeClr val="accent1">
                    <a:lumMod val="75000"/>
                  </a:schemeClr>
                </a:solidFill>
              </a:rPr>
              <a:t>Knapsack problem</a:t>
            </a:r>
            <a:endParaRPr lang="ru-RU" sz="6600" dirty="0">
              <a:solidFill>
                <a:schemeClr val="accent1">
                  <a:lumMod val="75000"/>
                </a:schemeClr>
              </a:solidFill>
            </a:endParaRPr>
          </a:p>
        </p:txBody>
      </p:sp>
      <p:pic>
        <p:nvPicPr>
          <p:cNvPr id="2052" name="Picture 4" descr="Image result for knapsack problem">
            <a:extLst>
              <a:ext uri="{FF2B5EF4-FFF2-40B4-BE49-F238E27FC236}">
                <a16:creationId xmlns:a16="http://schemas.microsoft.com/office/drawing/2014/main" id="{31AC300D-32B4-49F7-AB96-9BEDACBDF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1233" y="2039816"/>
            <a:ext cx="3814803" cy="3305907"/>
          </a:xfrm>
          <a:prstGeom prst="rect">
            <a:avLst/>
          </a:prstGeom>
          <a:noFill/>
          <a:extLst>
            <a:ext uri="{909E8E84-426E-40DD-AFC4-6F175D3DCCD1}">
              <a14:hiddenFill xmlns:a14="http://schemas.microsoft.com/office/drawing/2010/main">
                <a:solidFill>
                  <a:srgbClr val="FFFFFF"/>
                </a:solidFill>
              </a14:hiddenFill>
            </a:ext>
          </a:extLst>
        </p:spPr>
      </p:pic>
      <p:sp>
        <p:nvSpPr>
          <p:cNvPr id="8" name="Заголовок 1">
            <a:extLst>
              <a:ext uri="{FF2B5EF4-FFF2-40B4-BE49-F238E27FC236}">
                <a16:creationId xmlns:a16="http://schemas.microsoft.com/office/drawing/2014/main" id="{EC8AFB5C-09AA-4A34-8591-B0A685989366}"/>
              </a:ext>
            </a:extLst>
          </p:cNvPr>
          <p:cNvSpPr>
            <a:spLocks noGrp="1"/>
          </p:cNvSpPr>
          <p:nvPr>
            <p:ph type="title"/>
          </p:nvPr>
        </p:nvSpPr>
        <p:spPr>
          <a:xfrm>
            <a:off x="328817" y="2404217"/>
            <a:ext cx="6855069" cy="2545852"/>
          </a:xfrm>
          <a:ln w="28575">
            <a:solidFill>
              <a:schemeClr val="tx1"/>
            </a:solidFill>
          </a:ln>
        </p:spPr>
        <p:txBody>
          <a:bodyPr anchor="t">
            <a:normAutofit fontScale="90000"/>
          </a:bodyPr>
          <a:lstStyle/>
          <a:p>
            <a:r>
              <a:rPr lang="en-US" sz="2800" dirty="0"/>
              <a:t>Given a set of items.</a:t>
            </a:r>
            <a:br>
              <a:rPr lang="en-US" sz="2800" dirty="0"/>
            </a:br>
            <a:r>
              <a:rPr lang="en-US" sz="2800" dirty="0"/>
              <a:t>Each with a weight and a value.</a:t>
            </a:r>
            <a:br>
              <a:rPr lang="en-US" sz="2800" dirty="0"/>
            </a:br>
            <a:br>
              <a:rPr lang="en-US" sz="2800" dirty="0"/>
            </a:br>
            <a:r>
              <a:rPr lang="en-US" sz="2800" dirty="0"/>
              <a:t>Determine the number of each item to include in a collection so that the total weight is less than or equal to a given limit and the total value is as large as possible.</a:t>
            </a:r>
            <a:br>
              <a:rPr lang="en-US" sz="2800" dirty="0"/>
            </a:br>
            <a:br>
              <a:rPr lang="en-US" sz="2800" dirty="0"/>
            </a:br>
            <a:endParaRPr lang="ru-RU" sz="2800" dirty="0"/>
          </a:p>
        </p:txBody>
      </p:sp>
    </p:spTree>
    <p:extLst>
      <p:ext uri="{BB962C8B-B14F-4D97-AF65-F5344CB8AC3E}">
        <p14:creationId xmlns:p14="http://schemas.microsoft.com/office/powerpoint/2010/main" val="397708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55;p13">
            <a:extLst>
              <a:ext uri="{FF2B5EF4-FFF2-40B4-BE49-F238E27FC236}">
                <a16:creationId xmlns:a16="http://schemas.microsoft.com/office/drawing/2014/main" id="{C1D021BB-48E3-43D7-9708-4A6FBC22B555}"/>
              </a:ext>
            </a:extLst>
          </p:cNvPr>
          <p:cNvPicPr preferRelativeResize="0"/>
          <p:nvPr/>
        </p:nvPicPr>
        <p:blipFill>
          <a:blip r:embed="rId2">
            <a:alphaModFix/>
          </a:blip>
          <a:stretch>
            <a:fillRect/>
          </a:stretch>
        </p:blipFill>
        <p:spPr>
          <a:xfrm>
            <a:off x="381000" y="6311900"/>
            <a:ext cx="635600" cy="308214"/>
          </a:xfrm>
          <a:prstGeom prst="rect">
            <a:avLst/>
          </a:prstGeom>
          <a:noFill/>
          <a:ln>
            <a:noFill/>
          </a:ln>
        </p:spPr>
      </p:pic>
      <p:sp>
        <p:nvSpPr>
          <p:cNvPr id="12" name="Заголовок 1">
            <a:extLst>
              <a:ext uri="{FF2B5EF4-FFF2-40B4-BE49-F238E27FC236}">
                <a16:creationId xmlns:a16="http://schemas.microsoft.com/office/drawing/2014/main" id="{049CDA53-589A-4EE7-A97A-FBAB104281F6}"/>
              </a:ext>
            </a:extLst>
          </p:cNvPr>
          <p:cNvSpPr>
            <a:spLocks noGrp="1"/>
          </p:cNvSpPr>
          <p:nvPr/>
        </p:nvSpPr>
        <p:spPr>
          <a:xfrm>
            <a:off x="328817" y="2363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solidFill>
                  <a:schemeClr val="accent1">
                    <a:lumMod val="75000"/>
                  </a:schemeClr>
                </a:solidFill>
              </a:rPr>
              <a:t>Genetic Algorithm</a:t>
            </a:r>
            <a:endParaRPr lang="ru-RU" sz="6600" dirty="0">
              <a:solidFill>
                <a:schemeClr val="accent1">
                  <a:lumMod val="75000"/>
                </a:schemeClr>
              </a:solidFill>
            </a:endParaRPr>
          </a:p>
        </p:txBody>
      </p:sp>
      <p:sp>
        <p:nvSpPr>
          <p:cNvPr id="15" name="Заголовок 1">
            <a:extLst>
              <a:ext uri="{FF2B5EF4-FFF2-40B4-BE49-F238E27FC236}">
                <a16:creationId xmlns:a16="http://schemas.microsoft.com/office/drawing/2014/main" id="{A7132EAD-6553-4BD4-AB9E-2336FE638904}"/>
              </a:ext>
            </a:extLst>
          </p:cNvPr>
          <p:cNvSpPr>
            <a:spLocks noGrp="1"/>
          </p:cNvSpPr>
          <p:nvPr>
            <p:ph type="title"/>
          </p:nvPr>
        </p:nvSpPr>
        <p:spPr>
          <a:xfrm>
            <a:off x="328817" y="1561868"/>
            <a:ext cx="8314592" cy="1325563"/>
          </a:xfrm>
        </p:spPr>
        <p:txBody>
          <a:bodyPr>
            <a:normAutofit/>
          </a:bodyPr>
          <a:lstStyle/>
          <a:p>
            <a:pPr marL="571500" indent="-571500">
              <a:buFont typeface="Wingdings" panose="05000000000000000000" pitchFamily="2" charset="2"/>
              <a:buChar char="v"/>
            </a:pPr>
            <a:r>
              <a:rPr lang="en-US" sz="3600" dirty="0">
                <a:solidFill>
                  <a:schemeClr val="accent1">
                    <a:lumMod val="75000"/>
                  </a:schemeClr>
                </a:solidFill>
              </a:rPr>
              <a:t>Understanding main concepts:</a:t>
            </a:r>
            <a:endParaRPr lang="ru-RU" sz="3600" dirty="0">
              <a:solidFill>
                <a:schemeClr val="accent1">
                  <a:lumMod val="75000"/>
                </a:schemeClr>
              </a:solidFill>
            </a:endParaRPr>
          </a:p>
        </p:txBody>
      </p:sp>
      <p:pic>
        <p:nvPicPr>
          <p:cNvPr id="3074" name="Picture 2" descr="Image result for evolution">
            <a:extLst>
              <a:ext uri="{FF2B5EF4-FFF2-40B4-BE49-F238E27FC236}">
                <a16:creationId xmlns:a16="http://schemas.microsoft.com/office/drawing/2014/main" id="{A22B241B-6339-4196-966C-AA2A83633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6317" y="2026170"/>
            <a:ext cx="5016866" cy="3785653"/>
          </a:xfrm>
          <a:prstGeom prst="rect">
            <a:avLst/>
          </a:prstGeom>
          <a:noFill/>
          <a:extLst>
            <a:ext uri="{909E8E84-426E-40DD-AFC4-6F175D3DCCD1}">
              <a14:hiddenFill xmlns:a14="http://schemas.microsoft.com/office/drawing/2010/main">
                <a:solidFill>
                  <a:srgbClr val="FFFFFF"/>
                </a:solidFill>
              </a14:hiddenFill>
            </a:ext>
          </a:extLst>
        </p:spPr>
      </p:pic>
      <p:sp>
        <p:nvSpPr>
          <p:cNvPr id="16" name="Заголовок 1">
            <a:extLst>
              <a:ext uri="{FF2B5EF4-FFF2-40B4-BE49-F238E27FC236}">
                <a16:creationId xmlns:a16="http://schemas.microsoft.com/office/drawing/2014/main" id="{E8DEAE7A-ABED-4E5D-86DF-C4B2A30C48BD}"/>
              </a:ext>
            </a:extLst>
          </p:cNvPr>
          <p:cNvSpPr txBox="1">
            <a:spLocks/>
          </p:cNvSpPr>
          <p:nvPr/>
        </p:nvSpPr>
        <p:spPr>
          <a:xfrm>
            <a:off x="806054" y="1813778"/>
            <a:ext cx="8314592" cy="28256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r>
              <a:rPr lang="en-US" sz="3600" dirty="0">
                <a:solidFill>
                  <a:schemeClr val="accent1">
                    <a:lumMod val="75000"/>
                  </a:schemeClr>
                </a:solidFill>
              </a:rPr>
              <a:t>Genetic variability</a:t>
            </a:r>
            <a:endParaRPr lang="uk-UA" sz="3600" dirty="0">
              <a:solidFill>
                <a:schemeClr val="accent1">
                  <a:lumMod val="75000"/>
                </a:schemeClr>
              </a:solidFill>
            </a:endParaRPr>
          </a:p>
          <a:p>
            <a:pPr marL="571500" indent="-571500">
              <a:buFont typeface="Wingdings" panose="05000000000000000000" pitchFamily="2" charset="2"/>
              <a:buChar char="v"/>
            </a:pPr>
            <a:r>
              <a:rPr lang="en-US" sz="3600" dirty="0">
                <a:solidFill>
                  <a:schemeClr val="accent1">
                    <a:lumMod val="75000"/>
                  </a:schemeClr>
                </a:solidFill>
              </a:rPr>
              <a:t>Natural selection </a:t>
            </a:r>
            <a:endParaRPr lang="ru-RU" sz="3600" dirty="0">
              <a:solidFill>
                <a:schemeClr val="accent1">
                  <a:lumMod val="75000"/>
                </a:schemeClr>
              </a:solidFill>
            </a:endParaRPr>
          </a:p>
        </p:txBody>
      </p:sp>
      <p:pic>
        <p:nvPicPr>
          <p:cNvPr id="3076" name="Picture 4" descr="Image result for Natural selection">
            <a:extLst>
              <a:ext uri="{FF2B5EF4-FFF2-40B4-BE49-F238E27FC236}">
                <a16:creationId xmlns:a16="http://schemas.microsoft.com/office/drawing/2014/main" id="{1824D6B6-6CAE-4F6F-9CF1-7762A6BC44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054" y="3942502"/>
            <a:ext cx="4854687" cy="2140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15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55;p13">
            <a:extLst>
              <a:ext uri="{FF2B5EF4-FFF2-40B4-BE49-F238E27FC236}">
                <a16:creationId xmlns:a16="http://schemas.microsoft.com/office/drawing/2014/main" id="{196882A9-4EE2-43FB-B1E7-DD8273A11C90}"/>
              </a:ext>
            </a:extLst>
          </p:cNvPr>
          <p:cNvPicPr preferRelativeResize="0"/>
          <p:nvPr/>
        </p:nvPicPr>
        <p:blipFill>
          <a:blip r:embed="rId2">
            <a:alphaModFix/>
          </a:blip>
          <a:stretch>
            <a:fillRect/>
          </a:stretch>
        </p:blipFill>
        <p:spPr>
          <a:xfrm>
            <a:off x="468924" y="6311900"/>
            <a:ext cx="635600" cy="308214"/>
          </a:xfrm>
          <a:prstGeom prst="rect">
            <a:avLst/>
          </a:prstGeom>
          <a:noFill/>
          <a:ln>
            <a:noFill/>
          </a:ln>
        </p:spPr>
      </p:pic>
      <p:sp>
        <p:nvSpPr>
          <p:cNvPr id="5" name="Заголовок 1">
            <a:extLst>
              <a:ext uri="{FF2B5EF4-FFF2-40B4-BE49-F238E27FC236}">
                <a16:creationId xmlns:a16="http://schemas.microsoft.com/office/drawing/2014/main" id="{C4C44E48-411C-4E9E-B9AB-4407D169BC37}"/>
              </a:ext>
            </a:extLst>
          </p:cNvPr>
          <p:cNvSpPr>
            <a:spLocks noGrp="1"/>
          </p:cNvSpPr>
          <p:nvPr>
            <p:ph type="title"/>
          </p:nvPr>
        </p:nvSpPr>
        <p:spPr>
          <a:xfrm>
            <a:off x="1104524" y="2058807"/>
            <a:ext cx="10248900" cy="2740386"/>
          </a:xfrm>
          <a:ln w="28575">
            <a:solidFill>
              <a:schemeClr val="tx1"/>
            </a:solidFill>
          </a:ln>
        </p:spPr>
        <p:txBody>
          <a:bodyPr anchor="t">
            <a:noAutofit/>
          </a:bodyPr>
          <a:lstStyle/>
          <a:p>
            <a:r>
              <a:rPr lang="en-US" sz="3600" dirty="0">
                <a:ln w="0"/>
                <a:effectLst>
                  <a:outerShdw blurRad="38100" dist="19050" dir="2700000" algn="tl" rotWithShape="0">
                    <a:schemeClr val="dk1">
                      <a:alpha val="40000"/>
                    </a:schemeClr>
                  </a:outerShdw>
                </a:effectLst>
              </a:rPr>
              <a:t>Natural selection ensures that the most adapted individuals will give fairly large offspring, and thanks to genetic inheritance, we can be sure that part of this offspring will not only retain the high adaptability of parents but will also have some new properties.</a:t>
            </a:r>
            <a:br>
              <a:rPr lang="en-US" sz="3600" dirty="0">
                <a:ln w="0"/>
                <a:effectLst>
                  <a:outerShdw blurRad="38100" dist="19050" dir="2700000" algn="tl" rotWithShape="0">
                    <a:schemeClr val="dk1">
                      <a:alpha val="40000"/>
                    </a:schemeClr>
                  </a:outerShdw>
                </a:effectLst>
              </a:rPr>
            </a:br>
            <a:br>
              <a:rPr lang="en-US" sz="3600" dirty="0">
                <a:ln w="0"/>
                <a:effectLst>
                  <a:outerShdw blurRad="38100" dist="19050" dir="2700000" algn="tl" rotWithShape="0">
                    <a:schemeClr val="dk1">
                      <a:alpha val="40000"/>
                    </a:schemeClr>
                  </a:outerShdw>
                </a:effectLst>
              </a:rPr>
            </a:br>
            <a:endParaRPr lang="ru-RU"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6228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55;p13">
            <a:extLst>
              <a:ext uri="{FF2B5EF4-FFF2-40B4-BE49-F238E27FC236}">
                <a16:creationId xmlns:a16="http://schemas.microsoft.com/office/drawing/2014/main" id="{3F8BF4F3-6E8C-4EA7-93F3-8E6E01B0FCB0}"/>
              </a:ext>
            </a:extLst>
          </p:cNvPr>
          <p:cNvPicPr preferRelativeResize="0"/>
          <p:nvPr/>
        </p:nvPicPr>
        <p:blipFill>
          <a:blip r:embed="rId2">
            <a:alphaModFix/>
          </a:blip>
          <a:stretch>
            <a:fillRect/>
          </a:stretch>
        </p:blipFill>
        <p:spPr>
          <a:xfrm>
            <a:off x="381000" y="6311900"/>
            <a:ext cx="635600" cy="308214"/>
          </a:xfrm>
          <a:prstGeom prst="rect">
            <a:avLst/>
          </a:prstGeom>
          <a:noFill/>
          <a:ln>
            <a:noFill/>
          </a:ln>
        </p:spPr>
      </p:pic>
      <p:sp>
        <p:nvSpPr>
          <p:cNvPr id="5" name="Заголовок 1">
            <a:extLst>
              <a:ext uri="{FF2B5EF4-FFF2-40B4-BE49-F238E27FC236}">
                <a16:creationId xmlns:a16="http://schemas.microsoft.com/office/drawing/2014/main" id="{5D428ECD-85BC-4832-A24E-123D9AD4C11D}"/>
              </a:ext>
            </a:extLst>
          </p:cNvPr>
          <p:cNvSpPr txBox="1">
            <a:spLocks/>
          </p:cNvSpPr>
          <p:nvPr/>
        </p:nvSpPr>
        <p:spPr>
          <a:xfrm>
            <a:off x="1584225" y="0"/>
            <a:ext cx="90235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rPr>
              <a:t>Let’s implement evolution with our own hand. </a:t>
            </a:r>
            <a:endParaRPr lang="ru-RU" sz="3600" dirty="0">
              <a:solidFill>
                <a:schemeClr val="accent1">
                  <a:lumMod val="75000"/>
                </a:schemeClr>
              </a:solidFill>
            </a:endParaRPr>
          </a:p>
        </p:txBody>
      </p:sp>
      <p:pic>
        <p:nvPicPr>
          <p:cNvPr id="6" name="Picture 2" descr="Image result for play god game">
            <a:extLst>
              <a:ext uri="{FF2B5EF4-FFF2-40B4-BE49-F238E27FC236}">
                <a16:creationId xmlns:a16="http://schemas.microsoft.com/office/drawing/2014/main" id="{C7D693FF-349C-44E4-B76C-750CF2DB6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043" y="1455872"/>
            <a:ext cx="7800975" cy="43858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84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55;p13">
            <a:extLst>
              <a:ext uri="{FF2B5EF4-FFF2-40B4-BE49-F238E27FC236}">
                <a16:creationId xmlns:a16="http://schemas.microsoft.com/office/drawing/2014/main" id="{D8C9CE3B-BF80-4DC2-8964-CB60D982BF8D}"/>
              </a:ext>
            </a:extLst>
          </p:cNvPr>
          <p:cNvPicPr preferRelativeResize="0"/>
          <p:nvPr/>
        </p:nvPicPr>
        <p:blipFill>
          <a:blip r:embed="rId2">
            <a:alphaModFix/>
          </a:blip>
          <a:stretch>
            <a:fillRect/>
          </a:stretch>
        </p:blipFill>
        <p:spPr>
          <a:xfrm>
            <a:off x="11255996" y="6285523"/>
            <a:ext cx="635600" cy="308214"/>
          </a:xfrm>
          <a:prstGeom prst="rect">
            <a:avLst/>
          </a:prstGeom>
          <a:noFill/>
          <a:ln>
            <a:noFill/>
          </a:ln>
        </p:spPr>
      </p:pic>
      <p:pic>
        <p:nvPicPr>
          <p:cNvPr id="5122" name="Picture 2" descr="Image for post">
            <a:extLst>
              <a:ext uri="{FF2B5EF4-FFF2-40B4-BE49-F238E27FC236}">
                <a16:creationId xmlns:a16="http://schemas.microsoft.com/office/drawing/2014/main" id="{08F232B9-3B8F-4868-BC5E-F77F63476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696" y="1702777"/>
            <a:ext cx="5295900" cy="3276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B070DF5-ED98-4B74-A1B5-43551019E6BB}"/>
              </a:ext>
            </a:extLst>
          </p:cNvPr>
          <p:cNvSpPr txBox="1"/>
          <p:nvPr/>
        </p:nvSpPr>
        <p:spPr>
          <a:xfrm>
            <a:off x="6516565" y="5073161"/>
            <a:ext cx="4255477" cy="369332"/>
          </a:xfrm>
          <a:prstGeom prst="rect">
            <a:avLst/>
          </a:prstGeom>
          <a:noFill/>
        </p:spPr>
        <p:txBody>
          <a:bodyPr wrap="square" rtlCol="0">
            <a:spAutoFit/>
          </a:bodyPr>
          <a:lstStyle/>
          <a:p>
            <a:r>
              <a:rPr lang="en-US" dirty="0">
                <a:solidFill>
                  <a:schemeClr val="bg1">
                    <a:lumMod val="50000"/>
                  </a:schemeClr>
                </a:solidFill>
              </a:rPr>
              <a:t>Source: https://towardsdatascience.com/</a:t>
            </a:r>
          </a:p>
        </p:txBody>
      </p:sp>
      <p:sp>
        <p:nvSpPr>
          <p:cNvPr id="18" name="Заголовок 1">
            <a:extLst>
              <a:ext uri="{FF2B5EF4-FFF2-40B4-BE49-F238E27FC236}">
                <a16:creationId xmlns:a16="http://schemas.microsoft.com/office/drawing/2014/main" id="{C3B90AD1-151F-4D9F-BD05-0386B564D511}"/>
              </a:ext>
            </a:extLst>
          </p:cNvPr>
          <p:cNvSpPr txBox="1">
            <a:spLocks/>
          </p:cNvSpPr>
          <p:nvPr/>
        </p:nvSpPr>
        <p:spPr>
          <a:xfrm>
            <a:off x="195040" y="0"/>
            <a:ext cx="90235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rPr>
              <a:t>1. Initial Population. </a:t>
            </a:r>
            <a:endParaRPr lang="ru-RU" sz="3600" dirty="0">
              <a:solidFill>
                <a:schemeClr val="accent1">
                  <a:lumMod val="75000"/>
                </a:schemeClr>
              </a:solidFill>
            </a:endParaRPr>
          </a:p>
        </p:txBody>
      </p:sp>
      <p:sp>
        <p:nvSpPr>
          <p:cNvPr id="20" name="Заголовок 1">
            <a:extLst>
              <a:ext uri="{FF2B5EF4-FFF2-40B4-BE49-F238E27FC236}">
                <a16:creationId xmlns:a16="http://schemas.microsoft.com/office/drawing/2014/main" id="{83D491DF-DEC4-46F3-A748-89CA2E6E87CD}"/>
              </a:ext>
            </a:extLst>
          </p:cNvPr>
          <p:cNvSpPr txBox="1">
            <a:spLocks/>
          </p:cNvSpPr>
          <p:nvPr/>
        </p:nvSpPr>
        <p:spPr>
          <a:xfrm>
            <a:off x="381000" y="1702777"/>
            <a:ext cx="5083420" cy="1325563"/>
          </a:xfrm>
          <a:prstGeom prst="rect">
            <a:avLst/>
          </a:prstGeom>
          <a:ln w="38100">
            <a:solidFill>
              <a:srgbClr val="CC00CC"/>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n w="0"/>
                <a:effectLst>
                  <a:outerShdw blurRad="38100" dist="19050" dir="2700000" algn="tl" rotWithShape="0">
                    <a:schemeClr val="dk1">
                      <a:alpha val="40000"/>
                    </a:schemeClr>
                  </a:outerShdw>
                </a:effectLst>
              </a:rPr>
              <a:t>Chromosome is your solution represented by binary sequence!</a:t>
            </a:r>
            <a:endParaRPr lang="ru-RU" sz="2800" dirty="0">
              <a:ln w="0"/>
              <a:effectLst>
                <a:outerShdw blurRad="38100" dist="19050" dir="2700000" algn="tl" rotWithShape="0">
                  <a:schemeClr val="dk1">
                    <a:alpha val="40000"/>
                  </a:schemeClr>
                </a:outerShdw>
              </a:effectLst>
            </a:endParaRPr>
          </a:p>
        </p:txBody>
      </p:sp>
      <p:sp>
        <p:nvSpPr>
          <p:cNvPr id="21" name="Заголовок 1">
            <a:extLst>
              <a:ext uri="{FF2B5EF4-FFF2-40B4-BE49-F238E27FC236}">
                <a16:creationId xmlns:a16="http://schemas.microsoft.com/office/drawing/2014/main" id="{833DAEED-5E84-4400-B39F-C2A5E5A95366}"/>
              </a:ext>
            </a:extLst>
          </p:cNvPr>
          <p:cNvSpPr txBox="1">
            <a:spLocks/>
          </p:cNvSpPr>
          <p:nvPr/>
        </p:nvSpPr>
        <p:spPr>
          <a:xfrm>
            <a:off x="220095" y="3166879"/>
            <a:ext cx="90235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rPr>
              <a:t>Example:</a:t>
            </a:r>
            <a:br>
              <a:rPr lang="en-US" sz="3600" dirty="0">
                <a:solidFill>
                  <a:schemeClr val="accent1">
                    <a:lumMod val="75000"/>
                  </a:schemeClr>
                </a:solidFill>
              </a:rPr>
            </a:br>
            <a:endParaRPr lang="ru-RU" sz="3600" dirty="0">
              <a:solidFill>
                <a:schemeClr val="accent1">
                  <a:lumMod val="75000"/>
                </a:schemeClr>
              </a:solidFill>
            </a:endParaRPr>
          </a:p>
        </p:txBody>
      </p:sp>
      <p:graphicFrame>
        <p:nvGraphicFramePr>
          <p:cNvPr id="2" name="Table 2">
            <a:extLst>
              <a:ext uri="{FF2B5EF4-FFF2-40B4-BE49-F238E27FC236}">
                <a16:creationId xmlns:a16="http://schemas.microsoft.com/office/drawing/2014/main" id="{855644C7-B048-42B2-AE78-79ED4D71B3F5}"/>
              </a:ext>
            </a:extLst>
          </p:cNvPr>
          <p:cNvGraphicFramePr>
            <a:graphicFrameLocks noGrp="1"/>
          </p:cNvGraphicFramePr>
          <p:nvPr>
            <p:extLst>
              <p:ext uri="{D42A27DB-BD31-4B8C-83A1-F6EECF244321}">
                <p14:modId xmlns:p14="http://schemas.microsoft.com/office/powerpoint/2010/main" val="2212751770"/>
              </p:ext>
            </p:extLst>
          </p:nvPr>
        </p:nvGraphicFramePr>
        <p:xfrm>
          <a:off x="300404" y="3914705"/>
          <a:ext cx="5537689" cy="2695490"/>
        </p:xfrm>
        <a:graphic>
          <a:graphicData uri="http://schemas.openxmlformats.org/drawingml/2006/table">
            <a:tbl>
              <a:tblPr firstRow="1" bandRow="1">
                <a:tableStyleId>{327F97BB-C833-4FB7-BDE5-3F7075034690}</a:tableStyleId>
              </a:tblPr>
              <a:tblGrid>
                <a:gridCol w="2111349">
                  <a:extLst>
                    <a:ext uri="{9D8B030D-6E8A-4147-A177-3AD203B41FA5}">
                      <a16:colId xmlns:a16="http://schemas.microsoft.com/office/drawing/2014/main" val="991031751"/>
                    </a:ext>
                  </a:extLst>
                </a:gridCol>
                <a:gridCol w="632263">
                  <a:extLst>
                    <a:ext uri="{9D8B030D-6E8A-4147-A177-3AD203B41FA5}">
                      <a16:colId xmlns:a16="http://schemas.microsoft.com/office/drawing/2014/main" val="3437342972"/>
                    </a:ext>
                  </a:extLst>
                </a:gridCol>
                <a:gridCol w="632263">
                  <a:extLst>
                    <a:ext uri="{9D8B030D-6E8A-4147-A177-3AD203B41FA5}">
                      <a16:colId xmlns:a16="http://schemas.microsoft.com/office/drawing/2014/main" val="1367243032"/>
                    </a:ext>
                  </a:extLst>
                </a:gridCol>
                <a:gridCol w="632263">
                  <a:extLst>
                    <a:ext uri="{9D8B030D-6E8A-4147-A177-3AD203B41FA5}">
                      <a16:colId xmlns:a16="http://schemas.microsoft.com/office/drawing/2014/main" val="363254141"/>
                    </a:ext>
                  </a:extLst>
                </a:gridCol>
                <a:gridCol w="691425">
                  <a:extLst>
                    <a:ext uri="{9D8B030D-6E8A-4147-A177-3AD203B41FA5}">
                      <a16:colId xmlns:a16="http://schemas.microsoft.com/office/drawing/2014/main" val="260783207"/>
                    </a:ext>
                  </a:extLst>
                </a:gridCol>
                <a:gridCol w="838126">
                  <a:extLst>
                    <a:ext uri="{9D8B030D-6E8A-4147-A177-3AD203B41FA5}">
                      <a16:colId xmlns:a16="http://schemas.microsoft.com/office/drawing/2014/main" val="2825965804"/>
                    </a:ext>
                  </a:extLst>
                </a:gridCol>
              </a:tblGrid>
              <a:tr h="256963">
                <a:tc>
                  <a:txBody>
                    <a:bodyPr/>
                    <a:lstStyle/>
                    <a:p>
                      <a:endParaRPr lang="en-US" dirty="0"/>
                    </a:p>
                  </a:txBody>
                  <a:tcPr/>
                </a:tc>
                <a:tc gridSpan="4">
                  <a:txBody>
                    <a:bodyPr/>
                    <a:lstStyle/>
                    <a:p>
                      <a:r>
                        <a:rPr lang="en-US" dirty="0"/>
                        <a:t>Knapsack size:</a:t>
                      </a:r>
                    </a:p>
                  </a:txBody>
                  <a:tcPr/>
                </a:tc>
                <a:tc hMerge="1">
                  <a:txBody>
                    <a:bodyPr/>
                    <a:lstStyle/>
                    <a:p>
                      <a:endParaRPr lang="en-US" dirty="0"/>
                    </a:p>
                  </a:txBody>
                  <a:tcPr/>
                </a:tc>
                <a:tc hMerge="1">
                  <a:txBody>
                    <a:bodyPr/>
                    <a:lstStyle/>
                    <a:p>
                      <a:endParaRPr lang="en-US" dirty="0"/>
                    </a:p>
                  </a:txBody>
                  <a:tcPr/>
                </a:tc>
                <a:tc hMerge="1">
                  <a:txBody>
                    <a:bodyPr/>
                    <a:lstStyle/>
                    <a:p>
                      <a:r>
                        <a:rPr lang="en-US" dirty="0"/>
                        <a:t>Size:</a:t>
                      </a:r>
                    </a:p>
                  </a:txBody>
                  <a:tcPr/>
                </a:tc>
                <a:tc>
                  <a:txBody>
                    <a:bodyPr/>
                    <a:lstStyle/>
                    <a:p>
                      <a:r>
                        <a:rPr lang="en-US" dirty="0"/>
                        <a:t>14</a:t>
                      </a:r>
                    </a:p>
                  </a:txBody>
                  <a:tcPr/>
                </a:tc>
                <a:extLst>
                  <a:ext uri="{0D108BD9-81ED-4DB2-BD59-A6C34878D82A}">
                    <a16:rowId xmlns:a16="http://schemas.microsoft.com/office/drawing/2014/main" val="1011266962"/>
                  </a:ext>
                </a:extLst>
              </a:tr>
              <a:tr h="272420">
                <a:tc>
                  <a:txBody>
                    <a:bodyPr/>
                    <a:lstStyle/>
                    <a:p>
                      <a:r>
                        <a:rPr lang="en-US" dirty="0"/>
                        <a:t>Item #</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13737435"/>
                  </a:ext>
                </a:extLst>
              </a:tr>
              <a:tr h="392794">
                <a:tc>
                  <a:txBody>
                    <a:bodyPr/>
                    <a:lstStyle/>
                    <a:p>
                      <a:r>
                        <a:rPr lang="en-US" dirty="0"/>
                        <a:t>Weight</a:t>
                      </a:r>
                    </a:p>
                  </a:txBody>
                  <a:tcPr/>
                </a:tc>
                <a:tc>
                  <a:txBody>
                    <a:bodyPr/>
                    <a:lstStyle/>
                    <a:p>
                      <a:r>
                        <a:rPr lang="en-US" dirty="0"/>
                        <a:t>2</a:t>
                      </a:r>
                    </a:p>
                  </a:txBody>
                  <a:tcPr/>
                </a:tc>
                <a:tc>
                  <a:txBody>
                    <a:bodyPr/>
                    <a:lstStyle/>
                    <a:p>
                      <a:r>
                        <a:rPr lang="en-US" dirty="0"/>
                        <a:t>4</a:t>
                      </a:r>
                    </a:p>
                  </a:txBody>
                  <a:tcPr/>
                </a:tc>
                <a:tc>
                  <a:txBody>
                    <a:bodyPr/>
                    <a:lstStyle/>
                    <a:p>
                      <a:r>
                        <a:rPr lang="en-US" dirty="0"/>
                        <a:t>3</a:t>
                      </a:r>
                    </a:p>
                  </a:txBody>
                  <a:tcPr/>
                </a:tc>
                <a:tc>
                  <a:txBody>
                    <a:bodyPr/>
                    <a:lstStyle/>
                    <a:p>
                      <a:r>
                        <a:rPr lang="en-US" dirty="0"/>
                        <a:t>6</a:t>
                      </a:r>
                    </a:p>
                  </a:txBody>
                  <a:tcPr/>
                </a:tc>
                <a:tc>
                  <a:txBody>
                    <a:bodyPr/>
                    <a:lstStyle/>
                    <a:p>
                      <a:r>
                        <a:rPr lang="en-US" dirty="0"/>
                        <a:t>1</a:t>
                      </a:r>
                    </a:p>
                  </a:txBody>
                  <a:tcPr/>
                </a:tc>
                <a:extLst>
                  <a:ext uri="{0D108BD9-81ED-4DB2-BD59-A6C34878D82A}">
                    <a16:rowId xmlns:a16="http://schemas.microsoft.com/office/drawing/2014/main" val="1929581018"/>
                  </a:ext>
                </a:extLst>
              </a:tr>
              <a:tr h="392794">
                <a:tc>
                  <a:txBody>
                    <a:bodyPr/>
                    <a:lstStyle/>
                    <a:p>
                      <a:r>
                        <a:rPr lang="en-US" dirty="0"/>
                        <a:t>Value</a:t>
                      </a:r>
                    </a:p>
                  </a:txBody>
                  <a:tcPr/>
                </a:tc>
                <a:tc>
                  <a:txBody>
                    <a:bodyPr/>
                    <a:lstStyle/>
                    <a:p>
                      <a:r>
                        <a:rPr lang="en-US" dirty="0"/>
                        <a:t>33</a:t>
                      </a:r>
                    </a:p>
                  </a:txBody>
                  <a:tcPr>
                    <a:lnB w="12700" cap="flat" cmpd="sng" algn="ctr">
                      <a:solidFill>
                        <a:schemeClr val="tx1"/>
                      </a:solidFill>
                      <a:prstDash val="solid"/>
                      <a:round/>
                      <a:headEnd type="none" w="med" len="med"/>
                      <a:tailEnd type="none" w="med" len="med"/>
                    </a:lnB>
                  </a:tcPr>
                </a:tc>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14</a:t>
                      </a:r>
                    </a:p>
                  </a:txBody>
                  <a:tcPr>
                    <a:lnB w="12700" cap="flat" cmpd="sng" algn="ctr">
                      <a:solidFill>
                        <a:schemeClr val="tx1"/>
                      </a:solidFill>
                      <a:prstDash val="solid"/>
                      <a:round/>
                      <a:headEnd type="none" w="med" len="med"/>
                      <a:tailEnd type="none" w="med" len="med"/>
                    </a:lnB>
                  </a:tcPr>
                </a:tc>
                <a:tc>
                  <a:txBody>
                    <a:bodyPr/>
                    <a:lstStyle/>
                    <a:p>
                      <a:r>
                        <a:rPr lang="en-US" dirty="0"/>
                        <a:t>47</a:t>
                      </a:r>
                    </a:p>
                  </a:txBody>
                  <a:tcPr>
                    <a:lnB w="12700" cap="flat" cmpd="sng" algn="ctr">
                      <a:solidFill>
                        <a:schemeClr val="tx1"/>
                      </a:solidFill>
                      <a:prstDash val="solid"/>
                      <a:round/>
                      <a:headEnd type="none" w="med" len="med"/>
                      <a:tailEnd type="none" w="med" len="med"/>
                    </a:lnB>
                  </a:tcPr>
                </a:tc>
                <a:tc>
                  <a:txBody>
                    <a:bodyPr/>
                    <a:lstStyle/>
                    <a:p>
                      <a:r>
                        <a:rPr lang="en-US" dirty="0"/>
                        <a:t>22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508232"/>
                  </a:ext>
                </a:extLst>
              </a:tr>
              <a:tr h="392794">
                <a:tc>
                  <a:txBody>
                    <a:bodyPr/>
                    <a:lstStyle/>
                    <a:p>
                      <a:r>
                        <a:rPr lang="en-US" dirty="0"/>
                        <a:t>In Solution?</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00CC"/>
                    </a:solidFill>
                  </a:tcPr>
                </a:tc>
                <a:tc>
                  <a:txBody>
                    <a:bodyPr/>
                    <a:lstStyle/>
                    <a:p>
                      <a:r>
                        <a:rPr lang="en-US" dirty="0"/>
                        <a:t>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00CC"/>
                    </a:solidFill>
                  </a:tcPr>
                </a:tc>
                <a:tc>
                  <a:txBody>
                    <a:bodyPr/>
                    <a:lstStyle/>
                    <a:p>
                      <a:r>
                        <a:rPr lang="en-US" dirty="0"/>
                        <a:t>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00CC"/>
                    </a:solidFill>
                  </a:tcPr>
                </a:tc>
                <a:tc>
                  <a:txBody>
                    <a:bodyPr/>
                    <a:lstStyle/>
                    <a:p>
                      <a:r>
                        <a:rPr lang="en-US" dirty="0"/>
                        <a:t>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00CC"/>
                    </a:solidFill>
                  </a:tcPr>
                </a:tc>
                <a:tc>
                  <a:txBody>
                    <a:bodyPr/>
                    <a:lstStyle/>
                    <a:p>
                      <a:r>
                        <a:rPr lang="en-US" dirty="0"/>
                        <a:t>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00CC"/>
                    </a:solidFill>
                  </a:tcPr>
                </a:tc>
                <a:extLst>
                  <a:ext uri="{0D108BD9-81ED-4DB2-BD59-A6C34878D82A}">
                    <a16:rowId xmlns:a16="http://schemas.microsoft.com/office/drawing/2014/main" val="1616029094"/>
                  </a:ext>
                </a:extLst>
              </a:tr>
              <a:tr h="392794">
                <a:tc rowSpan="2" gridSpan="3">
                  <a:txBody>
                    <a:bodyPr/>
                    <a:lstStyle/>
                    <a:p>
                      <a:endParaRPr lang="en-US" dirty="0"/>
                    </a:p>
                  </a:txBody>
                  <a:tcPr>
                    <a:lnR w="12700" cap="flat" cmpd="sng" algn="ctr">
                      <a:solidFill>
                        <a:schemeClr val="tx1"/>
                      </a:solidFill>
                      <a:prstDash val="solid"/>
                      <a:round/>
                      <a:headEnd type="none" w="med" len="med"/>
                      <a:tailEnd type="none" w="med" len="med"/>
                    </a:lnR>
                  </a:tcPr>
                </a:tc>
                <a:tc rowSpan="2" hMerge="1">
                  <a:txBody>
                    <a:bodyPr/>
                    <a:lstStyle/>
                    <a:p>
                      <a:endParaRPr lang="en-US" dirty="0"/>
                    </a:p>
                  </a:txBody>
                  <a:tcPr>
                    <a:solidFill>
                      <a:srgbClr val="CC00CC"/>
                    </a:solidFill>
                  </a:tcPr>
                </a:tc>
                <a:tc rowSpan="2" hMerge="1">
                  <a:txBody>
                    <a:bodyPr/>
                    <a:lstStyle/>
                    <a:p>
                      <a:endParaRPr lang="en-US" dirty="0"/>
                    </a:p>
                  </a:txBody>
                  <a:tcPr>
                    <a:solidFill>
                      <a:srgbClr val="CC00CC"/>
                    </a:solidFill>
                  </a:tcPr>
                </a:tc>
                <a:tc gridSpan="2">
                  <a:txBody>
                    <a:bodyPr/>
                    <a:lstStyle/>
                    <a:p>
                      <a:r>
                        <a:rPr lang="en-US" dirty="0"/>
                        <a:t>Weight: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C00CC"/>
                    </a:solidFill>
                  </a:tcPr>
                </a:tc>
                <a:tc hMerge="1">
                  <a:txBody>
                    <a:bodyPr/>
                    <a:lstStyle/>
                    <a:p>
                      <a:endParaRPr lang="en-US" dirty="0"/>
                    </a:p>
                  </a:txBody>
                  <a:tcPr>
                    <a:solidFill>
                      <a:srgbClr val="CC00CC"/>
                    </a:solidFill>
                  </a:tcPr>
                </a:tc>
                <a:tc>
                  <a:txBody>
                    <a:bodyPr/>
                    <a:lstStyle/>
                    <a:p>
                      <a:r>
                        <a:rPr lang="en-US" dirty="0"/>
                        <a:t>13</a:t>
                      </a:r>
                    </a:p>
                  </a:txBody>
                  <a:tcPr>
                    <a:lnT w="12700" cap="flat" cmpd="sng" algn="ctr">
                      <a:solidFill>
                        <a:schemeClr val="tx1"/>
                      </a:solidFill>
                      <a:prstDash val="solid"/>
                      <a:round/>
                      <a:headEnd type="none" w="med" len="med"/>
                      <a:tailEnd type="none" w="med" len="med"/>
                    </a:lnT>
                    <a:solidFill>
                      <a:srgbClr val="CC00CC"/>
                    </a:solidFill>
                  </a:tcPr>
                </a:tc>
                <a:extLst>
                  <a:ext uri="{0D108BD9-81ED-4DB2-BD59-A6C34878D82A}">
                    <a16:rowId xmlns:a16="http://schemas.microsoft.com/office/drawing/2014/main" val="2125447428"/>
                  </a:ext>
                </a:extLst>
              </a:tr>
              <a:tr h="392794">
                <a:tc gridSpan="3" vMerge="1">
                  <a:txBody>
                    <a:bodyPr/>
                    <a:lstStyle/>
                    <a:p>
                      <a:endParaRPr lang="en-US" dirty="0"/>
                    </a:p>
                  </a:txBody>
                  <a:tcPr/>
                </a:tc>
                <a:tc hMerge="1" vMerge="1">
                  <a:txBody>
                    <a:bodyPr/>
                    <a:lstStyle/>
                    <a:p>
                      <a:endParaRPr lang="en-US" dirty="0"/>
                    </a:p>
                  </a:txBody>
                  <a:tcPr>
                    <a:solidFill>
                      <a:srgbClr val="CC00CC"/>
                    </a:solidFill>
                  </a:tcPr>
                </a:tc>
                <a:tc hMerge="1" vMerge="1">
                  <a:txBody>
                    <a:bodyPr/>
                    <a:lstStyle/>
                    <a:p>
                      <a:endParaRPr lang="en-US" dirty="0"/>
                    </a:p>
                  </a:txBody>
                  <a:tcPr>
                    <a:solidFill>
                      <a:srgbClr val="CC00CC"/>
                    </a:solidFill>
                  </a:tcPr>
                </a:tc>
                <a:tc gridSpan="2">
                  <a:txBody>
                    <a:bodyPr/>
                    <a:lstStyle/>
                    <a:p>
                      <a:r>
                        <a:rPr lang="en-US" dirty="0"/>
                        <a:t>Value:</a:t>
                      </a:r>
                    </a:p>
                  </a:txBody>
                  <a:tcPr>
                    <a:lnL w="12700" cap="flat" cmpd="sng" algn="ctr">
                      <a:solidFill>
                        <a:schemeClr val="tx1"/>
                      </a:solidFill>
                      <a:prstDash val="solid"/>
                      <a:round/>
                      <a:headEnd type="none" w="med" len="med"/>
                      <a:tailEnd type="none" w="med" len="med"/>
                    </a:lnL>
                    <a:solidFill>
                      <a:srgbClr val="CC00CC"/>
                    </a:solidFill>
                  </a:tcPr>
                </a:tc>
                <a:tc hMerge="1">
                  <a:txBody>
                    <a:bodyPr/>
                    <a:lstStyle/>
                    <a:p>
                      <a:endParaRPr lang="en-US" dirty="0"/>
                    </a:p>
                  </a:txBody>
                  <a:tcPr>
                    <a:solidFill>
                      <a:srgbClr val="CC00CC"/>
                    </a:solidFill>
                  </a:tcPr>
                </a:tc>
                <a:tc>
                  <a:txBody>
                    <a:bodyPr/>
                    <a:lstStyle/>
                    <a:p>
                      <a:r>
                        <a:rPr lang="en-US" dirty="0"/>
                        <a:t>73</a:t>
                      </a:r>
                    </a:p>
                  </a:txBody>
                  <a:tcPr>
                    <a:solidFill>
                      <a:srgbClr val="CC00CC"/>
                    </a:solidFill>
                  </a:tcPr>
                </a:tc>
                <a:extLst>
                  <a:ext uri="{0D108BD9-81ED-4DB2-BD59-A6C34878D82A}">
                    <a16:rowId xmlns:a16="http://schemas.microsoft.com/office/drawing/2014/main" val="3111767825"/>
                  </a:ext>
                </a:extLst>
              </a:tr>
            </a:tbl>
          </a:graphicData>
        </a:graphic>
      </p:graphicFrame>
    </p:spTree>
    <p:extLst>
      <p:ext uri="{BB962C8B-B14F-4D97-AF65-F5344CB8AC3E}">
        <p14:creationId xmlns:p14="http://schemas.microsoft.com/office/powerpoint/2010/main" val="76793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55;p13">
            <a:extLst>
              <a:ext uri="{FF2B5EF4-FFF2-40B4-BE49-F238E27FC236}">
                <a16:creationId xmlns:a16="http://schemas.microsoft.com/office/drawing/2014/main" id="{7F6CF78A-3863-4FF0-BE68-E49DC8B2DF8C}"/>
              </a:ext>
            </a:extLst>
          </p:cNvPr>
          <p:cNvPicPr preferRelativeResize="0"/>
          <p:nvPr/>
        </p:nvPicPr>
        <p:blipFill>
          <a:blip r:embed="rId2">
            <a:alphaModFix/>
          </a:blip>
          <a:stretch>
            <a:fillRect/>
          </a:stretch>
        </p:blipFill>
        <p:spPr>
          <a:xfrm>
            <a:off x="381000" y="6311900"/>
            <a:ext cx="635600" cy="308214"/>
          </a:xfrm>
          <a:prstGeom prst="rect">
            <a:avLst/>
          </a:prstGeom>
          <a:noFill/>
          <a:ln>
            <a:noFill/>
          </a:ln>
        </p:spPr>
      </p:pic>
      <p:sp>
        <p:nvSpPr>
          <p:cNvPr id="6" name="Заголовок 1">
            <a:extLst>
              <a:ext uri="{FF2B5EF4-FFF2-40B4-BE49-F238E27FC236}">
                <a16:creationId xmlns:a16="http://schemas.microsoft.com/office/drawing/2014/main" id="{2650E8EF-F043-4ED6-9A3A-2DB93EAA09B2}"/>
              </a:ext>
            </a:extLst>
          </p:cNvPr>
          <p:cNvSpPr txBox="1">
            <a:spLocks/>
          </p:cNvSpPr>
          <p:nvPr/>
        </p:nvSpPr>
        <p:spPr>
          <a:xfrm>
            <a:off x="195039" y="0"/>
            <a:ext cx="117888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rPr>
              <a:t>Firstly, we need to simplify evolution to make it solve problems.</a:t>
            </a:r>
            <a:endParaRPr lang="ru-RU" sz="3600" dirty="0">
              <a:solidFill>
                <a:schemeClr val="accent1">
                  <a:lumMod val="75000"/>
                </a:schemeClr>
              </a:solidFill>
            </a:endParaRPr>
          </a:p>
        </p:txBody>
      </p:sp>
      <p:sp>
        <p:nvSpPr>
          <p:cNvPr id="8" name="TextBox 7">
            <a:extLst>
              <a:ext uri="{FF2B5EF4-FFF2-40B4-BE49-F238E27FC236}">
                <a16:creationId xmlns:a16="http://schemas.microsoft.com/office/drawing/2014/main" id="{AE8156A4-8050-4113-9830-DC4BB379C074}"/>
              </a:ext>
            </a:extLst>
          </p:cNvPr>
          <p:cNvSpPr txBox="1"/>
          <p:nvPr/>
        </p:nvSpPr>
        <p:spPr>
          <a:xfrm>
            <a:off x="381000" y="1565744"/>
            <a:ext cx="7581899" cy="3108543"/>
          </a:xfrm>
          <a:prstGeom prst="rect">
            <a:avLst/>
          </a:prstGeom>
          <a:noFill/>
        </p:spPr>
        <p:txBody>
          <a:bodyPr wrap="square">
            <a:spAutoFit/>
          </a:bodyPr>
          <a:lstStyle/>
          <a:p>
            <a:pPr algn="l"/>
            <a:r>
              <a:rPr lang="en-US" sz="2800" i="0" dirty="0">
                <a:solidFill>
                  <a:srgbClr val="2F5597"/>
                </a:solidFill>
                <a:latin typeface="+mj-lt"/>
              </a:rPr>
              <a:t>Five phases are considered </a:t>
            </a:r>
          </a:p>
          <a:p>
            <a:pPr algn="l"/>
            <a:r>
              <a:rPr lang="en-US" sz="2800" i="0" dirty="0">
                <a:solidFill>
                  <a:srgbClr val="2F5597"/>
                </a:solidFill>
                <a:latin typeface="+mj-lt"/>
              </a:rPr>
              <a:t>in a genetic algorithm:</a:t>
            </a:r>
          </a:p>
          <a:p>
            <a:pPr algn="l"/>
            <a:endParaRPr lang="en-US" sz="2800" i="0" dirty="0">
              <a:solidFill>
                <a:srgbClr val="2F5597"/>
              </a:solidFill>
              <a:latin typeface="+mj-lt"/>
            </a:endParaRPr>
          </a:p>
          <a:p>
            <a:pPr algn="l">
              <a:buFont typeface="+mj-lt"/>
              <a:buAutoNum type="arabicPeriod"/>
            </a:pPr>
            <a:r>
              <a:rPr lang="en-US" sz="2800" i="0" dirty="0">
                <a:solidFill>
                  <a:srgbClr val="2F5597"/>
                </a:solidFill>
                <a:latin typeface="+mj-lt"/>
              </a:rPr>
              <a:t> Initial population</a:t>
            </a:r>
          </a:p>
          <a:p>
            <a:pPr algn="l">
              <a:buFont typeface="+mj-lt"/>
              <a:buAutoNum type="arabicPeriod"/>
            </a:pPr>
            <a:r>
              <a:rPr lang="en-US" sz="2800" i="0" dirty="0">
                <a:solidFill>
                  <a:srgbClr val="2F5597"/>
                </a:solidFill>
                <a:latin typeface="+mj-lt"/>
              </a:rPr>
              <a:t> Selection</a:t>
            </a:r>
          </a:p>
          <a:p>
            <a:pPr algn="l">
              <a:buFont typeface="+mj-lt"/>
              <a:buAutoNum type="arabicPeriod"/>
            </a:pPr>
            <a:r>
              <a:rPr lang="en-US" sz="2800" i="0" dirty="0">
                <a:solidFill>
                  <a:srgbClr val="2F5597"/>
                </a:solidFill>
                <a:latin typeface="+mj-lt"/>
              </a:rPr>
              <a:t> Crossover</a:t>
            </a:r>
          </a:p>
          <a:p>
            <a:pPr algn="l">
              <a:buFont typeface="+mj-lt"/>
              <a:buAutoNum type="arabicPeriod"/>
            </a:pPr>
            <a:r>
              <a:rPr lang="en-US" sz="2800" i="0" dirty="0">
                <a:solidFill>
                  <a:srgbClr val="2F5597"/>
                </a:solidFill>
                <a:latin typeface="+mj-lt"/>
              </a:rPr>
              <a:t> Mutation</a:t>
            </a:r>
          </a:p>
        </p:txBody>
      </p:sp>
      <p:pic>
        <p:nvPicPr>
          <p:cNvPr id="9" name="Picture 8">
            <a:extLst>
              <a:ext uri="{FF2B5EF4-FFF2-40B4-BE49-F238E27FC236}">
                <a16:creationId xmlns:a16="http://schemas.microsoft.com/office/drawing/2014/main" id="{982E4F33-B80C-46D9-9E18-C9DD5BE2C97F}"/>
              </a:ext>
            </a:extLst>
          </p:cNvPr>
          <p:cNvPicPr>
            <a:picLocks noChangeAspect="1"/>
          </p:cNvPicPr>
          <p:nvPr/>
        </p:nvPicPr>
        <p:blipFill>
          <a:blip r:embed="rId3"/>
          <a:stretch>
            <a:fillRect/>
          </a:stretch>
        </p:blipFill>
        <p:spPr>
          <a:xfrm>
            <a:off x="5198458" y="1565744"/>
            <a:ext cx="5950039" cy="3966693"/>
          </a:xfrm>
          <a:prstGeom prst="rect">
            <a:avLst/>
          </a:prstGeom>
        </p:spPr>
      </p:pic>
    </p:spTree>
    <p:extLst>
      <p:ext uri="{BB962C8B-B14F-4D97-AF65-F5344CB8AC3E}">
        <p14:creationId xmlns:p14="http://schemas.microsoft.com/office/powerpoint/2010/main" val="344939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55;p13">
            <a:extLst>
              <a:ext uri="{FF2B5EF4-FFF2-40B4-BE49-F238E27FC236}">
                <a16:creationId xmlns:a16="http://schemas.microsoft.com/office/drawing/2014/main" id="{D8C9CE3B-BF80-4DC2-8964-CB60D982BF8D}"/>
              </a:ext>
            </a:extLst>
          </p:cNvPr>
          <p:cNvPicPr preferRelativeResize="0"/>
          <p:nvPr/>
        </p:nvPicPr>
        <p:blipFill>
          <a:blip r:embed="rId2">
            <a:alphaModFix/>
          </a:blip>
          <a:stretch>
            <a:fillRect/>
          </a:stretch>
        </p:blipFill>
        <p:spPr>
          <a:xfrm>
            <a:off x="381000" y="6311900"/>
            <a:ext cx="635600" cy="308214"/>
          </a:xfrm>
          <a:prstGeom prst="rect">
            <a:avLst/>
          </a:prstGeom>
          <a:noFill/>
          <a:ln>
            <a:noFill/>
          </a:ln>
        </p:spPr>
      </p:pic>
      <p:sp>
        <p:nvSpPr>
          <p:cNvPr id="17" name="Заголовок 1">
            <a:extLst>
              <a:ext uri="{FF2B5EF4-FFF2-40B4-BE49-F238E27FC236}">
                <a16:creationId xmlns:a16="http://schemas.microsoft.com/office/drawing/2014/main" id="{5CC13E62-1582-46C4-9E45-5B28A2A80D8A}"/>
              </a:ext>
            </a:extLst>
          </p:cNvPr>
          <p:cNvSpPr txBox="1">
            <a:spLocks/>
          </p:cNvSpPr>
          <p:nvPr/>
        </p:nvSpPr>
        <p:spPr>
          <a:xfrm>
            <a:off x="195040" y="0"/>
            <a:ext cx="90235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rPr>
              <a:t>2. Selection</a:t>
            </a:r>
            <a:endParaRPr lang="ru-RU" sz="3600" dirty="0">
              <a:solidFill>
                <a:schemeClr val="accent1">
                  <a:lumMod val="75000"/>
                </a:schemeClr>
              </a:solidFill>
            </a:endParaRPr>
          </a:p>
        </p:txBody>
      </p:sp>
      <p:sp>
        <p:nvSpPr>
          <p:cNvPr id="22" name="TextBox 21">
            <a:extLst>
              <a:ext uri="{FF2B5EF4-FFF2-40B4-BE49-F238E27FC236}">
                <a16:creationId xmlns:a16="http://schemas.microsoft.com/office/drawing/2014/main" id="{8AD812A5-F321-4B3D-B7FC-5B5B24F99B08}"/>
              </a:ext>
            </a:extLst>
          </p:cNvPr>
          <p:cNvSpPr txBox="1"/>
          <p:nvPr/>
        </p:nvSpPr>
        <p:spPr>
          <a:xfrm>
            <a:off x="381000" y="1325563"/>
            <a:ext cx="10071445" cy="4031873"/>
          </a:xfrm>
          <a:prstGeom prst="rect">
            <a:avLst/>
          </a:prstGeom>
          <a:noFill/>
        </p:spPr>
        <p:txBody>
          <a:bodyPr wrap="square">
            <a:spAutoFit/>
          </a:bodyPr>
          <a:lstStyle/>
          <a:p>
            <a:pPr algn="l">
              <a:buFont typeface="+mj-lt"/>
              <a:buAutoNum type="arabicPeriod"/>
            </a:pPr>
            <a:r>
              <a:rPr lang="en-US" sz="3200" i="0" dirty="0">
                <a:solidFill>
                  <a:srgbClr val="2F5597"/>
                </a:solidFill>
                <a:latin typeface="+mj-lt"/>
              </a:rPr>
              <a:t> </a:t>
            </a:r>
            <a:r>
              <a:rPr lang="en-US" sz="3200" b="1" i="0" dirty="0">
                <a:solidFill>
                  <a:srgbClr val="2F5597"/>
                </a:solidFill>
                <a:latin typeface="+mj-lt"/>
              </a:rPr>
              <a:t>Tournament selection.</a:t>
            </a:r>
            <a:r>
              <a:rPr lang="en-US" sz="3200" b="1" dirty="0">
                <a:solidFill>
                  <a:srgbClr val="2F5597"/>
                </a:solidFill>
                <a:latin typeface="+mj-lt"/>
              </a:rPr>
              <a:t> </a:t>
            </a:r>
            <a:r>
              <a:rPr lang="en-US" sz="3200" dirty="0">
                <a:solidFill>
                  <a:srgbClr val="2F5597"/>
                </a:solidFill>
                <a:latin typeface="+mj-lt"/>
              </a:rPr>
              <a:t>F</a:t>
            </a:r>
            <a:r>
              <a:rPr lang="en-US" sz="3200" i="0" dirty="0">
                <a:solidFill>
                  <a:srgbClr val="2F5597"/>
                </a:solidFill>
                <a:latin typeface="+mj-lt"/>
              </a:rPr>
              <a:t>rom the population randomly selected some subset of individual</a:t>
            </a:r>
            <a:r>
              <a:rPr lang="en-US" sz="3200" dirty="0">
                <a:solidFill>
                  <a:srgbClr val="2F5597"/>
                </a:solidFill>
                <a:latin typeface="+mj-lt"/>
              </a:rPr>
              <a:t>s </a:t>
            </a:r>
            <a:r>
              <a:rPr lang="en-US" sz="3200" i="0" dirty="0">
                <a:solidFill>
                  <a:srgbClr val="2F5597"/>
                </a:solidFill>
                <a:latin typeface="+mj-lt"/>
              </a:rPr>
              <a:t>and the parent is assigned the best solution in this subset.</a:t>
            </a:r>
          </a:p>
          <a:p>
            <a:pPr algn="l">
              <a:buFont typeface="+mj-lt"/>
              <a:buAutoNum type="arabicPeriod"/>
            </a:pPr>
            <a:endParaRPr lang="en-US" sz="3200" i="0" dirty="0">
              <a:solidFill>
                <a:srgbClr val="2F5597"/>
              </a:solidFill>
              <a:latin typeface="+mj-lt"/>
            </a:endParaRPr>
          </a:p>
          <a:p>
            <a:pPr algn="l">
              <a:buFont typeface="+mj-lt"/>
              <a:buAutoNum type="arabicPeriod"/>
            </a:pPr>
            <a:r>
              <a:rPr lang="en-US" sz="3200" i="0" dirty="0">
                <a:solidFill>
                  <a:srgbClr val="2F5597"/>
                </a:solidFill>
                <a:latin typeface="+mj-lt"/>
              </a:rPr>
              <a:t> </a:t>
            </a:r>
            <a:r>
              <a:rPr lang="en-US" sz="3200" b="1" i="0" dirty="0">
                <a:solidFill>
                  <a:srgbClr val="2F5597"/>
                </a:solidFill>
                <a:latin typeface="+mj-lt"/>
              </a:rPr>
              <a:t>Proportional selection. </a:t>
            </a:r>
            <a:r>
              <a:rPr lang="en-US" sz="3200" i="0" dirty="0">
                <a:solidFill>
                  <a:srgbClr val="2F5597"/>
                </a:solidFill>
                <a:latin typeface="+mj-lt"/>
              </a:rPr>
              <a:t>The chance to be selected is inversely proportional the value of solution.</a:t>
            </a:r>
          </a:p>
          <a:p>
            <a:pPr algn="l">
              <a:buFont typeface="+mj-lt"/>
              <a:buAutoNum type="arabicPeriod"/>
            </a:pPr>
            <a:endParaRPr lang="en-US" sz="3200" b="1" i="0" dirty="0">
              <a:solidFill>
                <a:srgbClr val="2F5597"/>
              </a:solidFill>
              <a:latin typeface="+mj-lt"/>
            </a:endParaRPr>
          </a:p>
          <a:p>
            <a:pPr algn="l">
              <a:buFont typeface="+mj-lt"/>
              <a:buAutoNum type="arabicPeriod"/>
            </a:pPr>
            <a:r>
              <a:rPr lang="en-US" sz="3200" i="0" dirty="0">
                <a:solidFill>
                  <a:srgbClr val="2F5597"/>
                </a:solidFill>
                <a:latin typeface="+mj-lt"/>
              </a:rPr>
              <a:t> </a:t>
            </a:r>
            <a:r>
              <a:rPr lang="en-US" sz="3200" b="1" i="0" dirty="0">
                <a:solidFill>
                  <a:srgbClr val="2F5597"/>
                </a:solidFill>
                <a:latin typeface="+mj-lt"/>
              </a:rPr>
              <a:t>Options.</a:t>
            </a:r>
            <a:r>
              <a:rPr lang="en-US" sz="3200" i="0" dirty="0">
                <a:solidFill>
                  <a:srgbClr val="2F5597"/>
                </a:solidFill>
                <a:latin typeface="+mj-lt"/>
              </a:rPr>
              <a:t> </a:t>
            </a:r>
            <a:r>
              <a:rPr lang="en-US" sz="3200" dirty="0">
                <a:solidFill>
                  <a:srgbClr val="2F5597"/>
                </a:solidFill>
                <a:latin typeface="+mj-lt"/>
              </a:rPr>
              <a:t>T</a:t>
            </a:r>
            <a:r>
              <a:rPr lang="en-US" sz="3200" i="0" dirty="0">
                <a:solidFill>
                  <a:srgbClr val="2F5597"/>
                </a:solidFill>
                <a:latin typeface="+mj-lt"/>
              </a:rPr>
              <a:t>he best and the worst and others…</a:t>
            </a:r>
          </a:p>
        </p:txBody>
      </p:sp>
    </p:spTree>
    <p:extLst>
      <p:ext uri="{BB962C8B-B14F-4D97-AF65-F5344CB8AC3E}">
        <p14:creationId xmlns:p14="http://schemas.microsoft.com/office/powerpoint/2010/main" val="16349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1653</TotalTime>
  <Words>529</Words>
  <Application>Microsoft Office PowerPoint</Application>
  <PresentationFormat>Widescreen</PresentationFormat>
  <Paragraphs>79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Genetic algorithm and NP-complete problems</vt:lpstr>
      <vt:lpstr>Before going ahead:  </vt:lpstr>
      <vt:lpstr>Given a set of items. Each with a weight and a value.  Determine the number of each item to include in a collection so that the total weight is less than or equal to a given limit and the total value is as large as possible.  </vt:lpstr>
      <vt:lpstr>Understanding main concepts:</vt:lpstr>
      <vt:lpstr>Natural selection ensures that the most adapted individuals will give fairly large offspring, and thanks to genetic inheritance, we can be sure that part of this offspring will not only retain the high adaptability of parents but will also have some new properties.  </vt:lpstr>
      <vt:lpstr>PowerPoint Presentation</vt:lpstr>
      <vt:lpstr>PowerPoint Presentation</vt:lpstr>
      <vt:lpstr>PowerPoint Presentation</vt:lpstr>
      <vt:lpstr>PowerPoint Presentation</vt:lpstr>
      <vt:lpstr>PowerPoint Presentation</vt:lpstr>
      <vt:lpstr>Mutation occurs to maintain diversity within the population and prevent premature convergence.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Sort</dc:title>
  <dc:creator>Misha Kratyuk</dc:creator>
  <cp:lastModifiedBy>Mykhailo Kratiuk</cp:lastModifiedBy>
  <cp:revision>45</cp:revision>
  <dcterms:created xsi:type="dcterms:W3CDTF">2020-11-07T14:22:19Z</dcterms:created>
  <dcterms:modified xsi:type="dcterms:W3CDTF">2021-03-19T08:22:26Z</dcterms:modified>
</cp:coreProperties>
</file>