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9957-3F5B-462E-A8F5-5607FB57AAFA}" type="datetimeFigureOut">
              <a:rPr lang="ru-RU" smtClean="0"/>
              <a:pPr/>
              <a:t>08.07.2023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71FF-053C-444F-8358-0D4BD7AB1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9957-3F5B-462E-A8F5-5607FB57AAFA}" type="datetimeFigureOut">
              <a:rPr lang="ru-RU" smtClean="0"/>
              <a:pPr/>
              <a:t>08.07.2023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71FF-053C-444F-8358-0D4BD7AB1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9957-3F5B-462E-A8F5-5607FB57AAFA}" type="datetimeFigureOut">
              <a:rPr lang="ru-RU" smtClean="0"/>
              <a:pPr/>
              <a:t>08.07.2023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71FF-053C-444F-8358-0D4BD7AB1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9957-3F5B-462E-A8F5-5607FB57AAFA}" type="datetimeFigureOut">
              <a:rPr lang="ru-RU" smtClean="0"/>
              <a:pPr/>
              <a:t>08.07.2023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71FF-053C-444F-8358-0D4BD7AB1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9957-3F5B-462E-A8F5-5607FB57AAFA}" type="datetimeFigureOut">
              <a:rPr lang="ru-RU" smtClean="0"/>
              <a:pPr/>
              <a:t>08.07.2023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71FF-053C-444F-8358-0D4BD7AB1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9957-3F5B-462E-A8F5-5607FB57AAFA}" type="datetimeFigureOut">
              <a:rPr lang="ru-RU" smtClean="0"/>
              <a:pPr/>
              <a:t>08.07.2023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71FF-053C-444F-8358-0D4BD7AB1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9957-3F5B-462E-A8F5-5607FB57AAFA}" type="datetimeFigureOut">
              <a:rPr lang="ru-RU" smtClean="0"/>
              <a:pPr/>
              <a:t>08.07.2023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71FF-053C-444F-8358-0D4BD7AB1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9957-3F5B-462E-A8F5-5607FB57AAFA}" type="datetimeFigureOut">
              <a:rPr lang="ru-RU" smtClean="0"/>
              <a:pPr/>
              <a:t>08.07.2023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71FF-053C-444F-8358-0D4BD7AB1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9957-3F5B-462E-A8F5-5607FB57AAFA}" type="datetimeFigureOut">
              <a:rPr lang="ru-RU" smtClean="0"/>
              <a:pPr/>
              <a:t>08.07.2023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71FF-053C-444F-8358-0D4BD7AB1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9957-3F5B-462E-A8F5-5607FB57AAFA}" type="datetimeFigureOut">
              <a:rPr lang="ru-RU" smtClean="0"/>
              <a:pPr/>
              <a:t>08.07.2023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71FF-053C-444F-8358-0D4BD7AB1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9957-3F5B-462E-A8F5-5607FB57AAFA}" type="datetimeFigureOut">
              <a:rPr lang="ru-RU" smtClean="0"/>
              <a:pPr/>
              <a:t>08.07.2023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71FF-053C-444F-8358-0D4BD7AB1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A9957-3F5B-462E-A8F5-5607FB57AAFA}" type="datetimeFigureOut">
              <a:rPr lang="ru-RU" smtClean="0"/>
              <a:pPr/>
              <a:t>08.07.2023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471FF-053C-444F-8358-0D4BD7AB1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Проект «Производственное предприятие, продажи»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71600" y="3886200"/>
            <a:ext cx="7056784" cy="1752600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Проект для аналитиков предприятия, созданный для планирования продаж, ценообразования и контроля исполнения планов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деятельности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ru-RU" dirty="0" smtClean="0"/>
              <a:t>Предприятие производит и реализует мясную продукцию и </a:t>
            </a:r>
            <a:r>
              <a:rPr lang="ru-RU" dirty="0" err="1" smtClean="0"/>
              <a:t>мясосырье</a:t>
            </a:r>
            <a:r>
              <a:rPr lang="ru-RU" dirty="0" smtClean="0"/>
              <a:t>.</a:t>
            </a:r>
          </a:p>
          <a:p>
            <a:pPr algn="just"/>
            <a:r>
              <a:rPr lang="ru-RU" dirty="0" smtClean="0"/>
              <a:t>Поставки идут дистрибьюторам, в локальные сети и в распределительные центры федеральных сетей. Есть распределение по географии (округа, области, города).</a:t>
            </a:r>
          </a:p>
          <a:p>
            <a:pPr algn="just"/>
            <a:r>
              <a:rPr lang="ru-RU" dirty="0" smtClean="0"/>
              <a:t>Номенклатура делится на уровни: </a:t>
            </a:r>
            <a:r>
              <a:rPr lang="ru-RU" dirty="0" err="1" smtClean="0"/>
              <a:t>мясосырье</a:t>
            </a:r>
            <a:r>
              <a:rPr lang="ru-RU" dirty="0" smtClean="0"/>
              <a:t>, охлажденные </a:t>
            </a:r>
            <a:r>
              <a:rPr lang="ru-RU" dirty="0" err="1" smtClean="0"/>
              <a:t>п</a:t>
            </a:r>
            <a:r>
              <a:rPr lang="ru-RU" dirty="0" smtClean="0"/>
              <a:t>/</a:t>
            </a:r>
            <a:r>
              <a:rPr lang="ru-RU" dirty="0" err="1" smtClean="0"/>
              <a:t>ф</a:t>
            </a:r>
            <a:r>
              <a:rPr lang="ru-RU" dirty="0" smtClean="0"/>
              <a:t>, замороженные </a:t>
            </a:r>
            <a:r>
              <a:rPr lang="ru-RU" dirty="0" err="1" smtClean="0"/>
              <a:t>п</a:t>
            </a:r>
            <a:r>
              <a:rPr lang="ru-RU" dirty="0" smtClean="0"/>
              <a:t>/</a:t>
            </a:r>
            <a:r>
              <a:rPr lang="ru-RU" dirty="0" err="1" smtClean="0"/>
              <a:t>ф</a:t>
            </a:r>
            <a:r>
              <a:rPr lang="ru-RU" dirty="0" smtClean="0"/>
              <a:t>, готовая продукция, корма для животных. Разные аналитики и отделы работают с разными уровнями. </a:t>
            </a:r>
          </a:p>
          <a:p>
            <a:pPr algn="just"/>
            <a:r>
              <a:rPr lang="ru-RU" dirty="0" smtClean="0"/>
              <a:t>План продаж и бизнес-план составляются не на каждую номенклатуру, а на группы номенклатуры. (Номенклатура сгруппирована аналитиками с учетом рецептуры, фасовки и других характеристик)</a:t>
            </a:r>
          </a:p>
          <a:p>
            <a:pPr algn="just"/>
            <a:r>
              <a:rPr lang="ru-RU" dirty="0" smtClean="0"/>
              <a:t>Менеджеры оформляют заказ документом, на основании заказа, формируется документ продажи.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48879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ru-RU" dirty="0" smtClean="0"/>
              <a:t>На предприятии  стоит система 1С 7.7, но  она недостаточно гибкая для аналитиков, поэтому есть потребность в создании </a:t>
            </a:r>
            <a:r>
              <a:rPr lang="en-US" b="1" dirty="0" err="1" smtClean="0"/>
              <a:t>Olap</a:t>
            </a:r>
            <a:r>
              <a:rPr lang="ru-RU" b="1" dirty="0" smtClean="0"/>
              <a:t>-куба</a:t>
            </a:r>
            <a:r>
              <a:rPr lang="ru-RU" dirty="0" smtClean="0"/>
              <a:t> с расширенными характеристиками для контрагентов и номенклатуры, а также должен быть реализован контроль и просмотр исполнения планов.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проекта: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ru-RU" dirty="0" smtClean="0"/>
              <a:t>Аналитики работают с данными </a:t>
            </a:r>
            <a:r>
              <a:rPr lang="en-US" dirty="0" err="1" smtClean="0"/>
              <a:t>Olap</a:t>
            </a:r>
            <a:r>
              <a:rPr lang="en-US" dirty="0" smtClean="0"/>
              <a:t>-</a:t>
            </a:r>
            <a:r>
              <a:rPr lang="ru-RU" dirty="0" smtClean="0"/>
              <a:t>куба средствами </a:t>
            </a:r>
            <a:r>
              <a:rPr lang="en-US" dirty="0" smtClean="0"/>
              <a:t>MS</a:t>
            </a:r>
            <a:r>
              <a:rPr lang="ru-RU" dirty="0" smtClean="0"/>
              <a:t> </a:t>
            </a:r>
            <a:r>
              <a:rPr lang="en-US" dirty="0" smtClean="0"/>
              <a:t>Excel</a:t>
            </a:r>
            <a:r>
              <a:rPr lang="ru-RU" dirty="0" smtClean="0"/>
              <a:t>. Используют предопределенные показатели (меры), формируют отчеты за длительный временной интервал. Также используют функции кубов в </a:t>
            </a:r>
            <a:r>
              <a:rPr lang="en-US" dirty="0" smtClean="0"/>
              <a:t>excel </a:t>
            </a:r>
            <a:r>
              <a:rPr lang="ru-RU" dirty="0" smtClean="0"/>
              <a:t>для динамического изменения данных в отчетах.</a:t>
            </a:r>
          </a:p>
          <a:p>
            <a:pPr algn="just"/>
            <a:r>
              <a:rPr lang="ru-RU" dirty="0" smtClean="0"/>
              <a:t>В </a:t>
            </a:r>
            <a:r>
              <a:rPr lang="en-US" dirty="0" err="1" smtClean="0"/>
              <a:t>Olap</a:t>
            </a:r>
            <a:r>
              <a:rPr lang="en-US" dirty="0" smtClean="0"/>
              <a:t>-</a:t>
            </a:r>
            <a:r>
              <a:rPr lang="ru-RU" dirty="0" smtClean="0"/>
              <a:t>кубе предусмотрен контроль исполнения бизнес-плана и плана продаж.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Реализация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ru-RU" dirty="0" smtClean="0"/>
              <a:t>База данных для куба спроектирована средствами </a:t>
            </a:r>
            <a:r>
              <a:rPr lang="en-US" dirty="0" smtClean="0"/>
              <a:t>MS SQL Server.</a:t>
            </a:r>
          </a:p>
          <a:p>
            <a:pPr algn="just"/>
            <a:r>
              <a:rPr lang="ru-RU" dirty="0" smtClean="0"/>
              <a:t>Для создания куба используется </a:t>
            </a:r>
            <a:r>
              <a:rPr lang="en-US" dirty="0" smtClean="0"/>
              <a:t>SSAS</a:t>
            </a:r>
            <a:r>
              <a:rPr lang="ru-RU" dirty="0" smtClean="0"/>
              <a:t>, куда импортируются представления таблиц из базы данных.</a:t>
            </a:r>
          </a:p>
          <a:p>
            <a:pPr algn="just"/>
            <a:r>
              <a:rPr lang="ru-RU" dirty="0" smtClean="0"/>
              <a:t>Средствами </a:t>
            </a:r>
            <a:r>
              <a:rPr lang="en-US" dirty="0" smtClean="0"/>
              <a:t>SSIS </a:t>
            </a:r>
            <a:r>
              <a:rPr lang="ru-RU" dirty="0" smtClean="0"/>
              <a:t>получаются данные из </a:t>
            </a:r>
            <a:r>
              <a:rPr lang="en-US" dirty="0" smtClean="0"/>
              <a:t>DBF</a:t>
            </a:r>
            <a:r>
              <a:rPr lang="ru-RU" dirty="0" smtClean="0"/>
              <a:t>,</a:t>
            </a:r>
            <a:r>
              <a:rPr lang="en-US" dirty="0" smtClean="0"/>
              <a:t> CSV</a:t>
            </a:r>
            <a:r>
              <a:rPr lang="ru-RU" dirty="0" smtClean="0"/>
              <a:t> и </a:t>
            </a:r>
            <a:r>
              <a:rPr lang="en-US" dirty="0" smtClean="0"/>
              <a:t>XLSX </a:t>
            </a:r>
            <a:r>
              <a:rPr lang="ru-RU" dirty="0" smtClean="0"/>
              <a:t>файлов и загружаются в базу. Прое</a:t>
            </a:r>
            <a:r>
              <a:rPr lang="ru-RU" dirty="0"/>
              <a:t>к</a:t>
            </a:r>
            <a:r>
              <a:rPr lang="ru-RU" dirty="0" smtClean="0"/>
              <a:t>т </a:t>
            </a:r>
            <a:r>
              <a:rPr lang="en-US" dirty="0" smtClean="0"/>
              <a:t>SSIS</a:t>
            </a:r>
            <a:r>
              <a:rPr lang="ru-RU" dirty="0" smtClean="0"/>
              <a:t> запускается раз в день в нерабочее время. Данные из 1С также выгружаются 1 раз в день.</a:t>
            </a:r>
            <a:r>
              <a:rPr lang="en-US" dirty="0" smtClean="0"/>
              <a:t>  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Схема данных для </a:t>
            </a:r>
            <a:r>
              <a:rPr lang="en-US" dirty="0" smtClean="0"/>
              <a:t>SSAS</a:t>
            </a:r>
            <a:r>
              <a:rPr lang="ru-RU" dirty="0" smtClean="0"/>
              <a:t> </a:t>
            </a:r>
            <a:br>
              <a:rPr lang="ru-RU" dirty="0" smtClean="0"/>
            </a:br>
            <a:r>
              <a:rPr lang="ru-RU" dirty="0"/>
              <a:t>(</a:t>
            </a:r>
            <a:r>
              <a:rPr lang="ru-RU" dirty="0" smtClean="0"/>
              <a:t>основные таблицы)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267744" y="4509120"/>
            <a:ext cx="1152128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4067944" y="4509120"/>
            <a:ext cx="1152128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940152" y="4509120"/>
            <a:ext cx="1152128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4716016" y="1556792"/>
            <a:ext cx="1080120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3419872" y="1556792"/>
            <a:ext cx="1080120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5940152" y="1556792"/>
            <a:ext cx="1080120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2195736" y="1556792"/>
            <a:ext cx="1080120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267744" y="45091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Заказы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4067944" y="45091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Продажи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5940152" y="45091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Возвраты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2195736" y="1556792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b="1" dirty="0" smtClean="0"/>
              <a:t>Номенклатура</a:t>
            </a:r>
            <a:endParaRPr lang="ru-RU" sz="11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419872" y="1556792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b="1" dirty="0" smtClean="0"/>
              <a:t>География</a:t>
            </a:r>
            <a:endParaRPr lang="ru-RU" sz="11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716016" y="1556792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b="1" dirty="0" smtClean="0"/>
              <a:t>Менеджеры</a:t>
            </a:r>
            <a:endParaRPr lang="ru-RU" sz="11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940152" y="1556792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b="1" dirty="0" smtClean="0"/>
              <a:t>Документы</a:t>
            </a:r>
            <a:endParaRPr lang="ru-RU" sz="11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195736" y="1772816"/>
            <a:ext cx="10801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 err="1" smtClean="0"/>
              <a:t>NomeclatureID</a:t>
            </a:r>
            <a:endParaRPr lang="en-US" sz="1000" b="1" i="1" dirty="0" smtClean="0"/>
          </a:p>
          <a:p>
            <a:r>
              <a:rPr lang="ru-RU" sz="1000" dirty="0" err="1" smtClean="0"/>
              <a:t>Наимен</a:t>
            </a:r>
            <a:r>
              <a:rPr lang="ru-RU" sz="1000" dirty="0" smtClean="0"/>
              <a:t>. из 1С</a:t>
            </a:r>
            <a:br>
              <a:rPr lang="ru-RU" sz="1000" dirty="0" smtClean="0"/>
            </a:br>
            <a:r>
              <a:rPr lang="ru-RU" sz="1000" dirty="0" smtClean="0"/>
              <a:t>Уровень</a:t>
            </a:r>
          </a:p>
          <a:p>
            <a:r>
              <a:rPr lang="ru-RU" sz="1000" dirty="0" smtClean="0"/>
              <a:t>Группа</a:t>
            </a:r>
          </a:p>
          <a:p>
            <a:r>
              <a:rPr lang="ru-RU" sz="1000" dirty="0" smtClean="0"/>
              <a:t>Н</a:t>
            </a:r>
            <a:r>
              <a:rPr lang="en-US" sz="1000" dirty="0" smtClean="0"/>
              <a:t>_</a:t>
            </a:r>
            <a:r>
              <a:rPr lang="ru-RU" sz="1000" dirty="0" smtClean="0"/>
              <a:t>Р</a:t>
            </a:r>
            <a:r>
              <a:rPr lang="en-US" sz="1000" dirty="0" smtClean="0"/>
              <a:t>ID</a:t>
            </a:r>
            <a:endParaRPr lang="ru-RU" sz="1000" dirty="0" smtClean="0"/>
          </a:p>
          <a:p>
            <a:r>
              <a:rPr lang="ru-RU" sz="1000" dirty="0" smtClean="0"/>
              <a:t>Фасовка</a:t>
            </a:r>
          </a:p>
          <a:p>
            <a:r>
              <a:rPr lang="ru-RU" sz="1000" dirty="0" smtClean="0"/>
              <a:t>…..</a:t>
            </a:r>
            <a:endParaRPr lang="ru-RU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3419872" y="1772816"/>
            <a:ext cx="10801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 err="1" smtClean="0"/>
              <a:t>AgreementID</a:t>
            </a:r>
            <a:endParaRPr lang="en-US" sz="1000" b="1" i="1" dirty="0" smtClean="0"/>
          </a:p>
          <a:p>
            <a:r>
              <a:rPr lang="ru-RU" sz="1000" dirty="0" smtClean="0"/>
              <a:t>Наименование</a:t>
            </a:r>
            <a:br>
              <a:rPr lang="ru-RU" sz="1000" dirty="0" smtClean="0"/>
            </a:br>
            <a:r>
              <a:rPr lang="ru-RU" sz="1000" dirty="0" smtClean="0"/>
              <a:t>Номер</a:t>
            </a:r>
          </a:p>
          <a:p>
            <a:r>
              <a:rPr lang="ru-RU" sz="1000" dirty="0" smtClean="0"/>
              <a:t>Контрагент</a:t>
            </a:r>
          </a:p>
          <a:p>
            <a:r>
              <a:rPr lang="ru-RU" sz="1000" dirty="0" smtClean="0"/>
              <a:t>Сеть</a:t>
            </a:r>
          </a:p>
          <a:p>
            <a:r>
              <a:rPr lang="ru-RU" sz="1000" dirty="0" smtClean="0"/>
              <a:t>Канал </a:t>
            </a:r>
            <a:r>
              <a:rPr lang="ru-RU" sz="1000" dirty="0"/>
              <a:t> </a:t>
            </a:r>
            <a:r>
              <a:rPr lang="ru-RU" sz="1000" dirty="0" smtClean="0"/>
              <a:t>сбыта</a:t>
            </a:r>
          </a:p>
          <a:p>
            <a:r>
              <a:rPr lang="en-US" sz="1000" dirty="0" err="1" smtClean="0"/>
              <a:t>GeoID</a:t>
            </a:r>
            <a:endParaRPr lang="ru-RU" sz="1000" dirty="0" smtClean="0"/>
          </a:p>
          <a:p>
            <a:r>
              <a:rPr lang="ru-RU" sz="1000" dirty="0" smtClean="0"/>
              <a:t>…..</a:t>
            </a:r>
            <a:endParaRPr lang="ru-RU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4716016" y="1772816"/>
            <a:ext cx="1080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 err="1" smtClean="0"/>
              <a:t>ManagerID</a:t>
            </a:r>
            <a:endParaRPr lang="en-US" sz="1000" b="1" i="1" dirty="0" smtClean="0"/>
          </a:p>
          <a:p>
            <a:r>
              <a:rPr lang="ru-RU" sz="1000" dirty="0" smtClean="0"/>
              <a:t>Менеджер</a:t>
            </a:r>
            <a:br>
              <a:rPr lang="ru-RU" sz="1000" dirty="0" smtClean="0"/>
            </a:br>
            <a:r>
              <a:rPr lang="ru-RU" sz="1000" dirty="0" smtClean="0"/>
              <a:t>…..</a:t>
            </a:r>
            <a:endParaRPr lang="ru-RU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5940152" y="1772816"/>
            <a:ext cx="108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 err="1" smtClean="0"/>
              <a:t>DocumentID</a:t>
            </a:r>
            <a:endParaRPr lang="en-US" sz="1000" b="1" i="1" dirty="0" smtClean="0"/>
          </a:p>
          <a:p>
            <a:r>
              <a:rPr lang="ru-RU" sz="1000" dirty="0" smtClean="0"/>
              <a:t>Номер</a:t>
            </a:r>
            <a:br>
              <a:rPr lang="ru-RU" sz="1000" dirty="0" smtClean="0"/>
            </a:br>
            <a:r>
              <a:rPr lang="ru-RU" sz="1000" dirty="0" smtClean="0"/>
              <a:t>Тип документа</a:t>
            </a:r>
          </a:p>
          <a:p>
            <a:r>
              <a:rPr lang="ru-RU" sz="1000" dirty="0" smtClean="0"/>
              <a:t>…..</a:t>
            </a:r>
            <a:endParaRPr lang="ru-RU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2267744" y="4797152"/>
            <a:ext cx="12241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 err="1" smtClean="0"/>
              <a:t>NomeclatureID</a:t>
            </a:r>
            <a:endParaRPr lang="ru-RU" sz="1000" b="1" i="1" dirty="0" smtClean="0"/>
          </a:p>
          <a:p>
            <a:r>
              <a:rPr lang="en-US" sz="1000" b="1" i="1" dirty="0" err="1" smtClean="0"/>
              <a:t>AgreementID</a:t>
            </a:r>
            <a:endParaRPr lang="en-US" sz="1000" b="1" i="1" dirty="0" smtClean="0"/>
          </a:p>
          <a:p>
            <a:r>
              <a:rPr lang="en-US" sz="1000" b="1" i="1" dirty="0" err="1" smtClean="0"/>
              <a:t>ManagerID</a:t>
            </a:r>
            <a:endParaRPr lang="ru-RU" sz="1000" b="1" i="1" dirty="0" smtClean="0"/>
          </a:p>
          <a:p>
            <a:r>
              <a:rPr lang="en-US" sz="1000" b="1" i="1" dirty="0" err="1" smtClean="0"/>
              <a:t>DocumentID</a:t>
            </a:r>
            <a:endParaRPr lang="en-US" sz="1000" b="1" i="1" dirty="0" smtClean="0"/>
          </a:p>
          <a:p>
            <a:r>
              <a:rPr lang="ru-RU" sz="1000" dirty="0" smtClean="0"/>
              <a:t>Количество</a:t>
            </a:r>
          </a:p>
          <a:p>
            <a:r>
              <a:rPr lang="ru-RU" sz="1000" dirty="0" smtClean="0"/>
              <a:t>Сумма</a:t>
            </a:r>
          </a:p>
          <a:p>
            <a:r>
              <a:rPr lang="ru-RU" sz="1000" dirty="0" smtClean="0"/>
              <a:t>Сумма без скидки</a:t>
            </a:r>
          </a:p>
          <a:p>
            <a:r>
              <a:rPr lang="ru-RU" sz="1000" dirty="0" smtClean="0"/>
              <a:t>…..</a:t>
            </a:r>
            <a:endParaRPr lang="ru-RU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4067944" y="4797152"/>
            <a:ext cx="12241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 err="1" smtClean="0"/>
              <a:t>NomeclatureID</a:t>
            </a:r>
            <a:endParaRPr lang="ru-RU" sz="1000" b="1" i="1" dirty="0" smtClean="0"/>
          </a:p>
          <a:p>
            <a:r>
              <a:rPr lang="en-US" sz="1000" b="1" i="1" dirty="0" err="1" smtClean="0"/>
              <a:t>AgreementID</a:t>
            </a:r>
            <a:endParaRPr lang="en-US" sz="1000" b="1" i="1" dirty="0" smtClean="0"/>
          </a:p>
          <a:p>
            <a:r>
              <a:rPr lang="en-US" sz="1000" b="1" i="1" dirty="0" err="1" smtClean="0"/>
              <a:t>ManagerID</a:t>
            </a:r>
            <a:endParaRPr lang="ru-RU" sz="1000" b="1" i="1" dirty="0" smtClean="0"/>
          </a:p>
          <a:p>
            <a:r>
              <a:rPr lang="en-US" sz="1000" b="1" i="1" dirty="0" err="1" smtClean="0"/>
              <a:t>DocumentID</a:t>
            </a:r>
            <a:endParaRPr lang="en-US" sz="1000" b="1" i="1" dirty="0" smtClean="0"/>
          </a:p>
          <a:p>
            <a:r>
              <a:rPr lang="ru-RU" sz="1000" dirty="0" smtClean="0"/>
              <a:t>Количество</a:t>
            </a:r>
          </a:p>
          <a:p>
            <a:r>
              <a:rPr lang="ru-RU" sz="1000" dirty="0" smtClean="0"/>
              <a:t>Сумма</a:t>
            </a:r>
          </a:p>
          <a:p>
            <a:r>
              <a:rPr lang="ru-RU" sz="1000" dirty="0" smtClean="0"/>
              <a:t>Сумма без скидки</a:t>
            </a:r>
          </a:p>
          <a:p>
            <a:r>
              <a:rPr lang="ru-RU" sz="1000" dirty="0" smtClean="0"/>
              <a:t>…..</a:t>
            </a:r>
            <a:endParaRPr lang="ru-RU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5940152" y="4797152"/>
            <a:ext cx="12241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 err="1" smtClean="0"/>
              <a:t>NomeclatureID</a:t>
            </a:r>
            <a:endParaRPr lang="ru-RU" sz="1000" b="1" i="1" dirty="0" smtClean="0"/>
          </a:p>
          <a:p>
            <a:r>
              <a:rPr lang="en-US" sz="1000" b="1" i="1" dirty="0" err="1" smtClean="0"/>
              <a:t>AgreementID</a:t>
            </a:r>
            <a:endParaRPr lang="en-US" sz="1000" b="1" i="1" dirty="0" smtClean="0"/>
          </a:p>
          <a:p>
            <a:r>
              <a:rPr lang="en-US" sz="1000" b="1" i="1" dirty="0" err="1" smtClean="0"/>
              <a:t>ManagerID</a:t>
            </a:r>
            <a:endParaRPr lang="ru-RU" sz="1000" b="1" i="1" dirty="0" smtClean="0"/>
          </a:p>
          <a:p>
            <a:r>
              <a:rPr lang="en-US" sz="1000" b="1" i="1" dirty="0" err="1" smtClean="0"/>
              <a:t>DocumentID</a:t>
            </a:r>
            <a:endParaRPr lang="en-US" sz="1000" b="1" i="1" dirty="0" smtClean="0"/>
          </a:p>
          <a:p>
            <a:r>
              <a:rPr lang="ru-RU" sz="1000" dirty="0" smtClean="0"/>
              <a:t>Количество</a:t>
            </a:r>
          </a:p>
          <a:p>
            <a:r>
              <a:rPr lang="ru-RU" sz="1000" dirty="0" smtClean="0"/>
              <a:t>Сумма</a:t>
            </a:r>
          </a:p>
          <a:p>
            <a:r>
              <a:rPr lang="ru-RU" sz="1000" dirty="0" smtClean="0"/>
              <a:t>…..</a:t>
            </a:r>
            <a:endParaRPr lang="ru-RU" sz="1000" dirty="0"/>
          </a:p>
        </p:txBody>
      </p:sp>
      <p:cxnSp>
        <p:nvCxnSpPr>
          <p:cNvPr id="51" name="Прямая соединительная линия 50"/>
          <p:cNvCxnSpPr/>
          <p:nvPr/>
        </p:nvCxnSpPr>
        <p:spPr>
          <a:xfrm>
            <a:off x="2411760" y="3140968"/>
            <a:ext cx="0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>
            <a:stCxn id="13" idx="2"/>
          </p:cNvCxnSpPr>
          <p:nvPr/>
        </p:nvCxnSpPr>
        <p:spPr>
          <a:xfrm>
            <a:off x="2735796" y="3140968"/>
            <a:ext cx="1548172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/>
          <p:nvPr/>
        </p:nvCxnSpPr>
        <p:spPr>
          <a:xfrm>
            <a:off x="3059832" y="3140968"/>
            <a:ext cx="3168352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/>
          <p:nvPr/>
        </p:nvCxnSpPr>
        <p:spPr>
          <a:xfrm flipH="1">
            <a:off x="3059832" y="3140968"/>
            <a:ext cx="576064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/>
          <p:cNvCxnSpPr>
            <a:stCxn id="10" idx="2"/>
          </p:cNvCxnSpPr>
          <p:nvPr/>
        </p:nvCxnSpPr>
        <p:spPr>
          <a:xfrm>
            <a:off x="3959932" y="3140968"/>
            <a:ext cx="468052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/>
          <p:cNvCxnSpPr>
            <a:stCxn id="10" idx="2"/>
          </p:cNvCxnSpPr>
          <p:nvPr/>
        </p:nvCxnSpPr>
        <p:spPr>
          <a:xfrm>
            <a:off x="3959932" y="3140968"/>
            <a:ext cx="2628292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/>
          <p:cNvCxnSpPr>
            <a:endCxn id="15" idx="0"/>
          </p:cNvCxnSpPr>
          <p:nvPr/>
        </p:nvCxnSpPr>
        <p:spPr>
          <a:xfrm flipH="1">
            <a:off x="4644008" y="3140968"/>
            <a:ext cx="432048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/>
          <p:cNvCxnSpPr>
            <a:endCxn id="14" idx="0"/>
          </p:cNvCxnSpPr>
          <p:nvPr/>
        </p:nvCxnSpPr>
        <p:spPr>
          <a:xfrm flipH="1">
            <a:off x="2843808" y="3140968"/>
            <a:ext cx="2016224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/>
          <p:nvPr/>
        </p:nvCxnSpPr>
        <p:spPr>
          <a:xfrm>
            <a:off x="5076056" y="3140968"/>
            <a:ext cx="1764196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/>
          <p:nvPr/>
        </p:nvCxnSpPr>
        <p:spPr>
          <a:xfrm flipH="1">
            <a:off x="3275856" y="3140968"/>
            <a:ext cx="2952328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/>
          <p:nvPr/>
        </p:nvCxnSpPr>
        <p:spPr>
          <a:xfrm flipH="1">
            <a:off x="4932040" y="3140968"/>
            <a:ext cx="1728192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/>
          <p:cNvCxnSpPr/>
          <p:nvPr/>
        </p:nvCxnSpPr>
        <p:spPr>
          <a:xfrm>
            <a:off x="6732240" y="3140968"/>
            <a:ext cx="144016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195736" y="3140968"/>
            <a:ext cx="263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1</a:t>
            </a:r>
            <a:endParaRPr lang="ru-RU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2195736" y="4293096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*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699792" y="3140968"/>
            <a:ext cx="263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1</a:t>
            </a:r>
            <a:endParaRPr lang="ru-RU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3059832" y="3140968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1</a:t>
            </a:r>
            <a:endParaRPr lang="ru-RU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3419872" y="3140968"/>
            <a:ext cx="263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1</a:t>
            </a:r>
            <a:endParaRPr lang="ru-RU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3923928" y="3140968"/>
            <a:ext cx="263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1</a:t>
            </a:r>
            <a:endParaRPr lang="ru-RU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4283968" y="3140968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1</a:t>
            </a:r>
            <a:endParaRPr lang="ru-RU" sz="1200" dirty="0"/>
          </a:p>
        </p:txBody>
      </p:sp>
      <p:sp>
        <p:nvSpPr>
          <p:cNvPr id="87" name="TextBox 86"/>
          <p:cNvSpPr txBox="1"/>
          <p:nvPr/>
        </p:nvSpPr>
        <p:spPr>
          <a:xfrm>
            <a:off x="4716016" y="3140968"/>
            <a:ext cx="263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1</a:t>
            </a:r>
            <a:endParaRPr lang="ru-RU" sz="1200" dirty="0"/>
          </a:p>
        </p:txBody>
      </p:sp>
      <p:sp>
        <p:nvSpPr>
          <p:cNvPr id="88" name="TextBox 87"/>
          <p:cNvSpPr txBox="1"/>
          <p:nvPr/>
        </p:nvSpPr>
        <p:spPr>
          <a:xfrm>
            <a:off x="5004048" y="3140968"/>
            <a:ext cx="263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1</a:t>
            </a:r>
            <a:endParaRPr lang="ru-RU" sz="1200" dirty="0"/>
          </a:p>
        </p:txBody>
      </p:sp>
      <p:sp>
        <p:nvSpPr>
          <p:cNvPr id="89" name="TextBox 88"/>
          <p:cNvSpPr txBox="1"/>
          <p:nvPr/>
        </p:nvSpPr>
        <p:spPr>
          <a:xfrm>
            <a:off x="5292080" y="3140968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1</a:t>
            </a:r>
            <a:endParaRPr lang="ru-RU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5940152" y="3140968"/>
            <a:ext cx="263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1</a:t>
            </a:r>
            <a:endParaRPr lang="ru-RU" sz="1200" dirty="0"/>
          </a:p>
        </p:txBody>
      </p:sp>
      <p:sp>
        <p:nvSpPr>
          <p:cNvPr id="91" name="TextBox 90"/>
          <p:cNvSpPr txBox="1"/>
          <p:nvPr/>
        </p:nvSpPr>
        <p:spPr>
          <a:xfrm>
            <a:off x="6444208" y="3140968"/>
            <a:ext cx="263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1</a:t>
            </a:r>
            <a:endParaRPr lang="ru-RU" sz="1200" dirty="0"/>
          </a:p>
        </p:txBody>
      </p:sp>
      <p:sp>
        <p:nvSpPr>
          <p:cNvPr id="92" name="TextBox 91"/>
          <p:cNvSpPr txBox="1"/>
          <p:nvPr/>
        </p:nvSpPr>
        <p:spPr>
          <a:xfrm>
            <a:off x="6660232" y="3212976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1</a:t>
            </a:r>
            <a:endParaRPr lang="ru-RU" sz="1200" dirty="0"/>
          </a:p>
        </p:txBody>
      </p:sp>
      <p:sp>
        <p:nvSpPr>
          <p:cNvPr id="93" name="TextBox 92"/>
          <p:cNvSpPr txBox="1"/>
          <p:nvPr/>
        </p:nvSpPr>
        <p:spPr>
          <a:xfrm>
            <a:off x="2699792" y="4293096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*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915816" y="4293096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*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347864" y="4293096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*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995936" y="4293096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*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4283968" y="4293096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*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4644008" y="4293096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*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004048" y="4293096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*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868144" y="4293096"/>
            <a:ext cx="144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*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228184" y="4293096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*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588224" y="4293096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*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804248" y="4293096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*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51520" y="4941168"/>
            <a:ext cx="1765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Таблицы фактов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539552" y="1772816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Измерения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Схема данных для </a:t>
            </a:r>
            <a:r>
              <a:rPr lang="en-US" dirty="0" smtClean="0"/>
              <a:t>SSAS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(бизнес-план и план продаж)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699792" y="4365104"/>
            <a:ext cx="1296144" cy="187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5220072" y="4365104"/>
            <a:ext cx="1296144" cy="187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323528" y="4941168"/>
            <a:ext cx="1765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Таблицы фактов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699792" y="4365104"/>
            <a:ext cx="1293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 smtClean="0"/>
              <a:t>Бизнес-план</a:t>
            </a:r>
            <a:endParaRPr lang="ru-RU"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148064" y="4365104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 smtClean="0"/>
              <a:t>План продаж</a:t>
            </a:r>
            <a:endParaRPr lang="ru-RU" sz="16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987824" y="1844824"/>
            <a:ext cx="1296144" cy="187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2915816" y="1844824"/>
            <a:ext cx="1440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500" b="1" dirty="0" smtClean="0"/>
              <a:t>Номенклатура для БП и ПП</a:t>
            </a:r>
            <a:endParaRPr lang="ru-RU" sz="1500" b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499992" y="1844824"/>
            <a:ext cx="1296144" cy="187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499992" y="1844824"/>
            <a:ext cx="12961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500" b="1" dirty="0" smtClean="0"/>
              <a:t>География для БП и ПП</a:t>
            </a:r>
            <a:endParaRPr lang="ru-RU" sz="15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987824" y="2420888"/>
            <a:ext cx="11464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/>
              <a:t>HPID</a:t>
            </a:r>
          </a:p>
          <a:p>
            <a:r>
              <a:rPr lang="ru-RU" sz="1100" dirty="0" err="1" smtClean="0"/>
              <a:t>Номенкл.ровно</a:t>
            </a:r>
            <a:endParaRPr lang="ru-RU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4499992" y="2420888"/>
            <a:ext cx="5405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err="1" smtClean="0"/>
              <a:t>GeoID</a:t>
            </a:r>
            <a:endParaRPr lang="ru-RU" sz="1100" b="1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2699792" y="4725145"/>
            <a:ext cx="129614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 smtClean="0"/>
              <a:t>HPID</a:t>
            </a:r>
          </a:p>
          <a:p>
            <a:r>
              <a:rPr lang="en-US" sz="1100" b="1" i="1" dirty="0" err="1" smtClean="0"/>
              <a:t>GeoID</a:t>
            </a:r>
            <a:endParaRPr lang="ru-RU" sz="1100" b="1" i="1" dirty="0" smtClean="0"/>
          </a:p>
          <a:p>
            <a:r>
              <a:rPr lang="ru-RU" sz="1100" dirty="0" smtClean="0"/>
              <a:t>Сумма</a:t>
            </a:r>
          </a:p>
          <a:p>
            <a:r>
              <a:rPr lang="ru-RU" sz="1100" dirty="0" smtClean="0"/>
              <a:t>Количество</a:t>
            </a:r>
            <a:endParaRPr lang="en-US" sz="1100" dirty="0" smtClean="0"/>
          </a:p>
          <a:p>
            <a:endParaRPr lang="ru-RU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5220072" y="4725144"/>
            <a:ext cx="129614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 smtClean="0"/>
              <a:t>HPID</a:t>
            </a:r>
          </a:p>
          <a:p>
            <a:r>
              <a:rPr lang="en-US" sz="1100" b="1" i="1" dirty="0" err="1" smtClean="0"/>
              <a:t>GeoID</a:t>
            </a:r>
            <a:endParaRPr lang="ru-RU" sz="1100" b="1" i="1" dirty="0" smtClean="0"/>
          </a:p>
          <a:p>
            <a:r>
              <a:rPr lang="ru-RU" sz="1100" dirty="0" smtClean="0"/>
              <a:t>Сумма</a:t>
            </a:r>
          </a:p>
          <a:p>
            <a:r>
              <a:rPr lang="ru-RU" sz="1100" dirty="0" smtClean="0"/>
              <a:t>Количество</a:t>
            </a:r>
            <a:endParaRPr lang="en-US" sz="1100" dirty="0" smtClean="0"/>
          </a:p>
          <a:p>
            <a:endParaRPr lang="ru-RU" sz="11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6588224" y="1700808"/>
            <a:ext cx="1080120" cy="158417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1043608" y="1772816"/>
            <a:ext cx="1080120" cy="158417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43608" y="1772816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Номенклатура</a:t>
            </a:r>
            <a:endParaRPr lang="ru-RU" sz="11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88224" y="1700808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География</a:t>
            </a:r>
            <a:endParaRPr lang="ru-RU" sz="11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43608" y="1988840"/>
            <a:ext cx="10801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NomeclatureID</a:t>
            </a:r>
            <a:endParaRPr lang="en-US" sz="1000" b="1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ru-RU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Наимен</a:t>
            </a:r>
            <a:r>
              <a:rPr lang="ru-RU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из 1С</a:t>
            </a:r>
            <a:br>
              <a:rPr lang="ru-RU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ru-RU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Уровень</a:t>
            </a:r>
          </a:p>
          <a:p>
            <a:r>
              <a:rPr lang="ru-RU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Группа</a:t>
            </a:r>
          </a:p>
          <a:p>
            <a:r>
              <a:rPr lang="ru-RU" sz="10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Номенкл</a:t>
            </a:r>
            <a:r>
              <a:rPr lang="ru-RU" sz="10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ровно</a:t>
            </a:r>
          </a:p>
          <a:p>
            <a:r>
              <a:rPr lang="ru-RU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Фасовка</a:t>
            </a:r>
          </a:p>
          <a:p>
            <a:r>
              <a:rPr lang="ru-RU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…..</a:t>
            </a:r>
            <a:endParaRPr lang="ru-RU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88224" y="1916832"/>
            <a:ext cx="10801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AgreementID</a:t>
            </a:r>
            <a:endParaRPr lang="en-US" sz="1000" b="1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ru-RU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Наименование</a:t>
            </a:r>
            <a:br>
              <a:rPr lang="ru-RU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ru-RU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Номер</a:t>
            </a:r>
          </a:p>
          <a:p>
            <a:r>
              <a:rPr lang="ru-RU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Контрагент</a:t>
            </a:r>
          </a:p>
          <a:p>
            <a:r>
              <a:rPr lang="ru-RU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Сеть</a:t>
            </a:r>
          </a:p>
          <a:p>
            <a:r>
              <a:rPr lang="ru-RU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Канал </a:t>
            </a:r>
            <a:r>
              <a:rPr lang="ru-RU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ru-RU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сбыта</a:t>
            </a:r>
          </a:p>
          <a:p>
            <a:r>
              <a:rPr lang="en-US" sz="10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GeoID</a:t>
            </a:r>
            <a:endParaRPr lang="ru-RU" sz="1000" b="1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ru-RU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…..</a:t>
            </a:r>
            <a:endParaRPr lang="ru-RU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3707904" y="3717032"/>
            <a:ext cx="1296144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>
            <a:endCxn id="7" idx="0"/>
          </p:cNvCxnSpPr>
          <p:nvPr/>
        </p:nvCxnSpPr>
        <p:spPr>
          <a:xfrm flipH="1">
            <a:off x="3346764" y="3717032"/>
            <a:ext cx="217124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5436096" y="3717032"/>
            <a:ext cx="576064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851920" y="3717032"/>
            <a:ext cx="1872208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>
            <a:endCxn id="13" idx="1"/>
          </p:cNvCxnSpPr>
          <p:nvPr/>
        </p:nvCxnSpPr>
        <p:spPr>
          <a:xfrm>
            <a:off x="2123728" y="2276872"/>
            <a:ext cx="864096" cy="359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flipH="1">
            <a:off x="5796136" y="2204864"/>
            <a:ext cx="792088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051720" y="2276872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*</a:t>
            </a:r>
            <a:endParaRPr lang="ru-RU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2771800" y="249289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1</a:t>
            </a:r>
            <a:endParaRPr lang="ru-RU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5724128" y="256490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1</a:t>
            </a:r>
            <a:endParaRPr lang="ru-RU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6300192" y="220486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*</a:t>
            </a:r>
            <a:endParaRPr lang="ru-RU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5796136" y="4077072"/>
            <a:ext cx="261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*</a:t>
            </a:r>
            <a:endParaRPr lang="ru-RU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5292080" y="4077072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*</a:t>
            </a:r>
            <a:endParaRPr lang="ru-RU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3851920" y="4077072"/>
            <a:ext cx="261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*</a:t>
            </a:r>
            <a:endParaRPr lang="ru-RU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3203848" y="4077072"/>
            <a:ext cx="261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*</a:t>
            </a:r>
            <a:endParaRPr lang="ru-RU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3491880" y="371703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1</a:t>
            </a:r>
            <a:endParaRPr lang="ru-RU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3851920" y="371703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1</a:t>
            </a:r>
            <a:endParaRPr lang="ru-RU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4716016" y="371703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1</a:t>
            </a:r>
            <a:endParaRPr lang="ru-RU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5436096" y="371703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1</a:t>
            </a:r>
            <a:endParaRPr lang="ru-RU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95</TotalTime>
  <Words>409</Words>
  <Application>Microsoft Office PowerPoint</Application>
  <PresentationFormat>Экран (4:3)</PresentationFormat>
  <Paragraphs>136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Проект «Производственное предприятие, продажи» </vt:lpstr>
      <vt:lpstr>Описание деятельности</vt:lpstr>
      <vt:lpstr>Цель проекта</vt:lpstr>
      <vt:lpstr>Цель проекта:</vt:lpstr>
      <vt:lpstr>Реализация проекта</vt:lpstr>
      <vt:lpstr>Схема данных для SSAS  (основные таблицы)</vt:lpstr>
      <vt:lpstr>Схема данных для SSAS (бизнес-план и план продаж)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«Производственное предприятие, продажи»</dc:title>
  <dc:creator>Хозяин</dc:creator>
  <cp:lastModifiedBy>Хозяин</cp:lastModifiedBy>
  <cp:revision>13</cp:revision>
  <dcterms:created xsi:type="dcterms:W3CDTF">2023-07-06T12:10:05Z</dcterms:created>
  <dcterms:modified xsi:type="dcterms:W3CDTF">2023-07-08T10:59:22Z</dcterms:modified>
</cp:coreProperties>
</file>