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9957-3F5B-462E-A8F5-5607FB57AAF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9957-3F5B-462E-A8F5-5607FB57AAFA}" type="datetimeFigureOut">
              <a:rPr lang="ru-RU" smtClean="0"/>
              <a:pPr/>
              <a:t>13.07.2023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71FF-053C-444F-8358-0D4BD7AB1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Аналитическая система производственного предприятия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056784" cy="1752600"/>
          </a:xfrm>
        </p:spPr>
        <p:txBody>
          <a:bodyPr>
            <a:normAutofit fontScale="92500"/>
          </a:bodyPr>
          <a:lstStyle/>
          <a:p>
            <a:r>
              <a:rPr lang="ru-RU" dirty="0"/>
              <a:t>Проект для аналитиков предприятия, созданный для контроля и планирования продаж по дистрибьюторской сети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деятельности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Предприятие производит и реализует мясную продукцию и </a:t>
            </a:r>
            <a:r>
              <a:rPr lang="ru-RU" dirty="0" err="1"/>
              <a:t>мясосырье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Поставки идут дистрибьюторам, в локальные сети и в распределительные центры федеральных сетей. Есть распределение по географии (округа, области, города).</a:t>
            </a:r>
          </a:p>
          <a:p>
            <a:pPr algn="just"/>
            <a:r>
              <a:rPr lang="ru-RU" dirty="0"/>
              <a:t>Для аналитиков важно анализировать и контролировать не только первичные продажи, но и вторичные – от дистрибьютора к торговым точкам</a:t>
            </a:r>
          </a:p>
          <a:p>
            <a:pPr marL="0" indent="0"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52839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Для контроля вторичных продаж необходимо наполнить </a:t>
            </a:r>
            <a:r>
              <a:rPr lang="en-US" dirty="0"/>
              <a:t>OLAP-</a:t>
            </a:r>
            <a:r>
              <a:rPr lang="ru-RU" dirty="0"/>
              <a:t>куб данными, предоставленными сторонней системой</a:t>
            </a:r>
          </a:p>
          <a:p>
            <a:pPr algn="just"/>
            <a:r>
              <a:rPr lang="ru-RU" dirty="0"/>
              <a:t>Реализовать загрузку данных из </a:t>
            </a:r>
            <a:r>
              <a:rPr lang="en-US" dirty="0"/>
              <a:t>SMTP-</a:t>
            </a:r>
            <a:r>
              <a:rPr lang="ru-RU" dirty="0"/>
              <a:t>сервера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csv-</a:t>
            </a:r>
            <a:r>
              <a:rPr lang="ru-RU" dirty="0"/>
              <a:t>файлы)</a:t>
            </a:r>
          </a:p>
          <a:p>
            <a:pPr algn="just"/>
            <a:r>
              <a:rPr lang="ru-RU" dirty="0"/>
              <a:t>Внедрить новые данные без нарушения логики БД</a:t>
            </a:r>
          </a:p>
          <a:p>
            <a:pPr algn="just"/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Аналитики работают с данными </a:t>
            </a:r>
            <a:r>
              <a:rPr lang="en-US" dirty="0" err="1"/>
              <a:t>Olap</a:t>
            </a:r>
            <a:r>
              <a:rPr lang="en-US" dirty="0"/>
              <a:t>-</a:t>
            </a:r>
            <a:r>
              <a:rPr lang="ru-RU" dirty="0"/>
              <a:t>куба средствами </a:t>
            </a:r>
            <a:r>
              <a:rPr lang="en-US" dirty="0"/>
              <a:t>MS</a:t>
            </a:r>
            <a:r>
              <a:rPr lang="ru-RU" dirty="0"/>
              <a:t> </a:t>
            </a:r>
            <a:r>
              <a:rPr lang="en-US" dirty="0"/>
              <a:t>Excel</a:t>
            </a:r>
            <a:r>
              <a:rPr lang="ru-RU" dirty="0"/>
              <a:t>. Используют предопределенные показатели (меры), формируют отчеты за длительный временной интервал. Также используют функции кубов в </a:t>
            </a:r>
            <a:r>
              <a:rPr lang="en-US" dirty="0"/>
              <a:t>excel </a:t>
            </a:r>
            <a:r>
              <a:rPr lang="ru-RU" dirty="0"/>
              <a:t>для динамического изменения данных в отчетах.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/>
              <a:t>База данных для куба спроектирована средствами </a:t>
            </a:r>
            <a:r>
              <a:rPr lang="en-US" dirty="0"/>
              <a:t>MS SQL Server.</a:t>
            </a:r>
          </a:p>
          <a:p>
            <a:pPr algn="just"/>
            <a:r>
              <a:rPr lang="ru-RU" dirty="0"/>
              <a:t>Для создания куба используется </a:t>
            </a:r>
            <a:r>
              <a:rPr lang="en-US" dirty="0"/>
              <a:t>SSAS</a:t>
            </a:r>
            <a:r>
              <a:rPr lang="ru-RU" dirty="0"/>
              <a:t>, куда импортируются представления таблиц из базы данных.</a:t>
            </a:r>
          </a:p>
          <a:p>
            <a:pPr algn="just"/>
            <a:r>
              <a:rPr lang="ru-RU" dirty="0"/>
              <a:t>Средствами </a:t>
            </a:r>
            <a:r>
              <a:rPr lang="en-US" dirty="0"/>
              <a:t>SSIS </a:t>
            </a:r>
            <a:r>
              <a:rPr lang="ru-RU" dirty="0"/>
              <a:t>получаются данные из</a:t>
            </a:r>
            <a:r>
              <a:rPr lang="en-US" dirty="0"/>
              <a:t> </a:t>
            </a:r>
            <a:r>
              <a:rPr lang="ru-RU" dirty="0"/>
              <a:t>файлов и загружаются в базу. Проект </a:t>
            </a:r>
            <a:r>
              <a:rPr lang="en-US" dirty="0"/>
              <a:t>SSIS</a:t>
            </a:r>
            <a:r>
              <a:rPr lang="ru-RU" dirty="0"/>
              <a:t> запускается раз в день в нерабочее время, после выгрузки данных на </a:t>
            </a:r>
            <a:r>
              <a:rPr lang="en-US" dirty="0"/>
              <a:t>SMTP-</a:t>
            </a:r>
            <a:r>
              <a:rPr lang="ru-RU" dirty="0"/>
              <a:t>сервере.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Схема данных для </a:t>
            </a:r>
            <a:r>
              <a:rPr lang="en-US" dirty="0"/>
              <a:t>SSAS</a:t>
            </a:r>
            <a:r>
              <a:rPr lang="ru-RU" dirty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4509120"/>
            <a:ext cx="1152128" cy="1907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067944" y="4509120"/>
            <a:ext cx="1152128" cy="1916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940152" y="4509120"/>
            <a:ext cx="1152128" cy="1907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716016" y="1556792"/>
            <a:ext cx="108012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419872" y="1556792"/>
            <a:ext cx="108012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940152" y="1556792"/>
            <a:ext cx="108012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2195736" y="1556792"/>
            <a:ext cx="108012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67744" y="45091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Остатки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7944" y="45091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Продажи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0152" y="45091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Возвраты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95736" y="1556792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/>
              <a:t>Номенклатура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19872" y="155679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/>
              <a:t>Торговые точки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1556792"/>
            <a:ext cx="1231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/>
              <a:t>Дистрибьюторы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0152" y="1556792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/>
              <a:t>Супервайзеры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95736" y="1772816"/>
            <a:ext cx="10801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/>
              <a:t>NomeclatureID</a:t>
            </a:r>
            <a:endParaRPr lang="en-US" sz="1000" b="1" i="1" dirty="0"/>
          </a:p>
          <a:p>
            <a:r>
              <a:rPr lang="ru-RU" sz="900" dirty="0"/>
              <a:t>Номенклатура</a:t>
            </a:r>
          </a:p>
          <a:p>
            <a:r>
              <a:rPr lang="ru-RU" sz="900" dirty="0"/>
              <a:t>Фасовка</a:t>
            </a:r>
          </a:p>
          <a:p>
            <a:r>
              <a:rPr lang="ru-RU" sz="900" dirty="0"/>
              <a:t>Номенклатура как в первичке Уровень</a:t>
            </a:r>
          </a:p>
          <a:p>
            <a:r>
              <a:rPr lang="ru-RU" sz="900" dirty="0"/>
              <a:t>Продуктовая группа</a:t>
            </a:r>
          </a:p>
          <a:p>
            <a:r>
              <a:rPr lang="ru-RU" sz="900" dirty="0"/>
              <a:t>Торговая марка</a:t>
            </a:r>
          </a:p>
          <a:p>
            <a:br>
              <a:rPr lang="ru-RU" sz="1000" dirty="0"/>
            </a:br>
            <a:endParaRPr lang="ru-RU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419872" y="1772816"/>
            <a:ext cx="1080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/>
              <a:t>TradePointID</a:t>
            </a:r>
            <a:endParaRPr lang="en-US" sz="1000" b="1" i="1" dirty="0"/>
          </a:p>
          <a:p>
            <a:r>
              <a:rPr lang="ru-RU" sz="1000" dirty="0"/>
              <a:t>Название ТТ</a:t>
            </a:r>
            <a:br>
              <a:rPr lang="ru-RU" sz="1000" dirty="0"/>
            </a:br>
            <a:r>
              <a:rPr lang="ru-RU" sz="1000" dirty="0"/>
              <a:t>Адрес ТТ</a:t>
            </a:r>
          </a:p>
          <a:p>
            <a:r>
              <a:rPr lang="ru-RU" sz="1000" dirty="0"/>
              <a:t>Канал сбыта</a:t>
            </a:r>
          </a:p>
          <a:p>
            <a:r>
              <a:rPr lang="ru-RU" sz="1000" dirty="0" err="1"/>
              <a:t>Фед</a:t>
            </a:r>
            <a:r>
              <a:rPr lang="ru-RU" sz="1000" dirty="0"/>
              <a:t>. округ</a:t>
            </a:r>
          </a:p>
          <a:p>
            <a:r>
              <a:rPr lang="ru-RU" sz="1000" dirty="0"/>
              <a:t>Регион</a:t>
            </a:r>
          </a:p>
          <a:p>
            <a:r>
              <a:rPr lang="ru-RU" sz="1000" dirty="0"/>
              <a:t>Район</a:t>
            </a:r>
          </a:p>
          <a:p>
            <a:r>
              <a:rPr lang="ru-RU" sz="1000" dirty="0"/>
              <a:t>…..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23082" y="1772816"/>
            <a:ext cx="1145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/>
              <a:t>AgentID</a:t>
            </a:r>
            <a:endParaRPr lang="en-US" sz="1000" b="1" i="1" dirty="0"/>
          </a:p>
          <a:p>
            <a:r>
              <a:rPr lang="ru-RU" sz="1000" dirty="0"/>
              <a:t>Дистрибьютор</a:t>
            </a:r>
          </a:p>
          <a:p>
            <a:r>
              <a:rPr lang="ru-RU" sz="1000" dirty="0"/>
              <a:t>Регион</a:t>
            </a:r>
          </a:p>
          <a:p>
            <a:r>
              <a:rPr lang="ru-RU" sz="1000" dirty="0" err="1"/>
              <a:t>Фед</a:t>
            </a:r>
            <a:r>
              <a:rPr lang="ru-RU" sz="1000" dirty="0"/>
              <a:t>. округ</a:t>
            </a:r>
          </a:p>
          <a:p>
            <a:r>
              <a:rPr lang="ru-RU" sz="1000" dirty="0" err="1"/>
              <a:t>Фед</a:t>
            </a:r>
            <a:r>
              <a:rPr lang="ru-RU" sz="1000" dirty="0"/>
              <a:t>. округ (</a:t>
            </a:r>
            <a:r>
              <a:rPr lang="ru-RU" sz="1000" dirty="0" err="1"/>
              <a:t>сокр</a:t>
            </a:r>
            <a:r>
              <a:rPr lang="ru-RU" sz="1000" dirty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0152" y="177281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/>
              <a:t>SupervisorID</a:t>
            </a:r>
            <a:endParaRPr lang="ru-RU" sz="1000" b="1" i="1" dirty="0"/>
          </a:p>
          <a:p>
            <a:r>
              <a:rPr lang="ru-RU" sz="1000" dirty="0"/>
              <a:t>Супервайзер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267744" y="4797152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/>
              <a:t>DateID</a:t>
            </a:r>
            <a:endParaRPr lang="en-US" sz="1000" b="1" i="1" dirty="0"/>
          </a:p>
          <a:p>
            <a:r>
              <a:rPr lang="en-US" sz="1000" b="1" i="1" dirty="0" err="1"/>
              <a:t>NomeclatureID</a:t>
            </a:r>
            <a:endParaRPr lang="en-US" sz="1000" b="1" i="1" dirty="0"/>
          </a:p>
          <a:p>
            <a:r>
              <a:rPr lang="en-US" sz="1000" b="1" i="1" dirty="0" err="1"/>
              <a:t>AgentID</a:t>
            </a:r>
            <a:endParaRPr lang="en-US" sz="1000" b="1" i="1" dirty="0"/>
          </a:p>
          <a:p>
            <a:r>
              <a:rPr lang="ru-RU" sz="1000" dirty="0"/>
              <a:t>Количество</a:t>
            </a:r>
          </a:p>
          <a:p>
            <a:r>
              <a:rPr lang="ru-RU" sz="1000" dirty="0"/>
              <a:t>Сумма</a:t>
            </a:r>
          </a:p>
          <a:p>
            <a:r>
              <a:rPr lang="ru-RU" sz="1000" dirty="0"/>
              <a:t>Объем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79658" y="4789238"/>
            <a:ext cx="1224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/>
              <a:t>DateID</a:t>
            </a:r>
            <a:endParaRPr lang="en-US" sz="1000" b="1" i="1" dirty="0"/>
          </a:p>
          <a:p>
            <a:r>
              <a:rPr lang="en-US" sz="1000" b="1" i="1" dirty="0" err="1"/>
              <a:t>NomeclatureID</a:t>
            </a:r>
            <a:endParaRPr lang="en-US" sz="1000" b="1" i="1" dirty="0"/>
          </a:p>
          <a:p>
            <a:r>
              <a:rPr lang="en-US" sz="1000" b="1" i="1" dirty="0" err="1"/>
              <a:t>AgentID</a:t>
            </a:r>
            <a:endParaRPr lang="ru-RU" sz="1000" b="1" i="1" dirty="0"/>
          </a:p>
          <a:p>
            <a:r>
              <a:rPr lang="en-US" sz="1000" b="1" i="1" dirty="0" err="1"/>
              <a:t>TradePointID</a:t>
            </a:r>
            <a:endParaRPr lang="en-US" sz="1000" b="1" i="1" dirty="0"/>
          </a:p>
          <a:p>
            <a:r>
              <a:rPr lang="en-US" sz="1000" b="1" i="1" dirty="0" err="1"/>
              <a:t>SupervisorID</a:t>
            </a:r>
            <a:endParaRPr lang="ru-RU" sz="1000" b="1" i="1" dirty="0"/>
          </a:p>
          <a:p>
            <a:r>
              <a:rPr lang="en-US" sz="1000" b="1" i="1" dirty="0" err="1"/>
              <a:t>SalesRepresentID</a:t>
            </a:r>
            <a:endParaRPr lang="en-US" sz="1000" b="1" i="1" dirty="0"/>
          </a:p>
          <a:p>
            <a:r>
              <a:rPr lang="ru-RU" sz="1000" dirty="0"/>
              <a:t>Количество</a:t>
            </a:r>
          </a:p>
          <a:p>
            <a:r>
              <a:rPr lang="ru-RU" sz="1000" dirty="0"/>
              <a:t>Сумма</a:t>
            </a:r>
          </a:p>
          <a:p>
            <a:r>
              <a:rPr lang="ru-RU" sz="1000" dirty="0"/>
              <a:t>Сумма без скидки</a:t>
            </a:r>
          </a:p>
          <a:p>
            <a:r>
              <a:rPr lang="ru-RU" sz="1000" dirty="0"/>
              <a:t>Объем</a:t>
            </a: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2411760" y="3140968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13" idx="2"/>
          </p:cNvCxnSpPr>
          <p:nvPr/>
        </p:nvCxnSpPr>
        <p:spPr>
          <a:xfrm>
            <a:off x="2735796" y="3140968"/>
            <a:ext cx="154817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3059832" y="3140968"/>
            <a:ext cx="316835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10" idx="2"/>
          </p:cNvCxnSpPr>
          <p:nvPr/>
        </p:nvCxnSpPr>
        <p:spPr>
          <a:xfrm>
            <a:off x="3959932" y="3140968"/>
            <a:ext cx="46805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0" idx="2"/>
          </p:cNvCxnSpPr>
          <p:nvPr/>
        </p:nvCxnSpPr>
        <p:spPr>
          <a:xfrm>
            <a:off x="3959932" y="3140968"/>
            <a:ext cx="262829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endCxn id="15" idx="0"/>
          </p:cNvCxnSpPr>
          <p:nvPr/>
        </p:nvCxnSpPr>
        <p:spPr>
          <a:xfrm flipH="1">
            <a:off x="4644008" y="3140968"/>
            <a:ext cx="432048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endCxn id="14" idx="0"/>
          </p:cNvCxnSpPr>
          <p:nvPr/>
        </p:nvCxnSpPr>
        <p:spPr>
          <a:xfrm flipH="1">
            <a:off x="2843808" y="3140968"/>
            <a:ext cx="2016224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5076056" y="3140968"/>
            <a:ext cx="1764196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H="1">
            <a:off x="4932040" y="3140968"/>
            <a:ext cx="172819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6732240" y="3140968"/>
            <a:ext cx="144016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195736" y="314096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47764" y="4283987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9792" y="314096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059832" y="3140968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23928" y="314096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83968" y="3140968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16016" y="314096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004048" y="314096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292080" y="3140968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444208" y="314096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660232" y="321297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15816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95936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283968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644008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04048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868144" y="4293096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228184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88224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04248" y="429309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41202" y="6084004"/>
            <a:ext cx="176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Таблицы фактов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0007" y="3391541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Измерения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EBBB941-5B6A-3855-7AE4-72949A089CE6}"/>
              </a:ext>
            </a:extLst>
          </p:cNvPr>
          <p:cNvSpPr/>
          <p:nvPr/>
        </p:nvSpPr>
        <p:spPr>
          <a:xfrm>
            <a:off x="7164152" y="1549827"/>
            <a:ext cx="108012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2D69F-7C43-7C2A-DD13-4A5608DFB5A9}"/>
              </a:ext>
            </a:extLst>
          </p:cNvPr>
          <p:cNvSpPr txBox="1"/>
          <p:nvPr/>
        </p:nvSpPr>
        <p:spPr>
          <a:xfrm>
            <a:off x="7164288" y="1556792"/>
            <a:ext cx="1144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/>
              <a:t>Торговые представители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AB72E-D48A-7C0F-C205-C88F3C80A869}"/>
              </a:ext>
            </a:extLst>
          </p:cNvPr>
          <p:cNvSpPr txBox="1"/>
          <p:nvPr/>
        </p:nvSpPr>
        <p:spPr>
          <a:xfrm>
            <a:off x="7164288" y="1944558"/>
            <a:ext cx="1144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/>
              <a:t>SalesRepresentID</a:t>
            </a:r>
            <a:endParaRPr lang="en-US" sz="1000" b="1" i="1" dirty="0"/>
          </a:p>
          <a:p>
            <a:r>
              <a:rPr lang="ru-RU" sz="1000" dirty="0"/>
              <a:t>Торговый представитель</a:t>
            </a:r>
          </a:p>
          <a:p>
            <a:r>
              <a:rPr lang="ru-RU" sz="1000" dirty="0"/>
              <a:t>ОП/ЭТК</a:t>
            </a:r>
            <a:endParaRPr lang="en-US" sz="1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C08C763-B3EC-1E64-A580-E21036DD5931}"/>
              </a:ext>
            </a:extLst>
          </p:cNvPr>
          <p:cNvSpPr/>
          <p:nvPr/>
        </p:nvSpPr>
        <p:spPr>
          <a:xfrm>
            <a:off x="968268" y="1549827"/>
            <a:ext cx="108012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14900A-B4E8-2519-F7C3-C74A7C7160AC}"/>
              </a:ext>
            </a:extLst>
          </p:cNvPr>
          <p:cNvSpPr txBox="1"/>
          <p:nvPr/>
        </p:nvSpPr>
        <p:spPr>
          <a:xfrm>
            <a:off x="968404" y="1556792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/>
              <a:t>Календарь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0B99BC-B2B8-1FB9-30AB-6A096E721DD6}"/>
              </a:ext>
            </a:extLst>
          </p:cNvPr>
          <p:cNvSpPr txBox="1"/>
          <p:nvPr/>
        </p:nvSpPr>
        <p:spPr>
          <a:xfrm>
            <a:off x="972156" y="1825367"/>
            <a:ext cx="1080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/>
              <a:t>DateID</a:t>
            </a:r>
            <a:endParaRPr lang="en-US" sz="1000" b="1" i="1" dirty="0"/>
          </a:p>
          <a:p>
            <a:r>
              <a:rPr lang="ru-RU" sz="1000" dirty="0"/>
              <a:t>Год</a:t>
            </a:r>
          </a:p>
          <a:p>
            <a:r>
              <a:rPr lang="ru-RU" sz="1000" dirty="0"/>
              <a:t>Месяц</a:t>
            </a:r>
          </a:p>
          <a:p>
            <a:r>
              <a:rPr lang="ru-RU" sz="1000" dirty="0"/>
              <a:t>Неделя</a:t>
            </a:r>
          </a:p>
          <a:p>
            <a:r>
              <a:rPr lang="ru-RU" sz="1000" dirty="0"/>
              <a:t>День</a:t>
            </a:r>
            <a:endParaRPr lang="en-US" sz="1000" dirty="0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24E2A2B0-B488-DEB3-0C9D-55D0C3BD948A}"/>
              </a:ext>
            </a:extLst>
          </p:cNvPr>
          <p:cNvCxnSpPr>
            <a:stCxn id="11" idx="2"/>
          </p:cNvCxnSpPr>
          <p:nvPr/>
        </p:nvCxnSpPr>
        <p:spPr>
          <a:xfrm>
            <a:off x="1508328" y="3134003"/>
            <a:ext cx="1191464" cy="137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BE31833-429C-FB8F-1137-8F89849954DB}"/>
              </a:ext>
            </a:extLst>
          </p:cNvPr>
          <p:cNvCxnSpPr/>
          <p:nvPr/>
        </p:nvCxnSpPr>
        <p:spPr>
          <a:xfrm>
            <a:off x="1691381" y="3140968"/>
            <a:ext cx="3168651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7F7FBDA1-E57D-B4A6-CEC5-98E933AE70EA}"/>
              </a:ext>
            </a:extLst>
          </p:cNvPr>
          <p:cNvCxnSpPr>
            <a:endCxn id="11" idx="2"/>
          </p:cNvCxnSpPr>
          <p:nvPr/>
        </p:nvCxnSpPr>
        <p:spPr>
          <a:xfrm flipV="1">
            <a:off x="1259632" y="3134003"/>
            <a:ext cx="248696" cy="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BD4C101-DC46-847C-5DA1-2D6134593781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1907704" y="3147353"/>
            <a:ext cx="4032448" cy="142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1E1EB4C-A464-D71C-ABA6-90A045E77B13}"/>
              </a:ext>
            </a:extLst>
          </p:cNvPr>
          <p:cNvCxnSpPr>
            <a:stCxn id="3" idx="2"/>
            <a:endCxn id="15" idx="3"/>
          </p:cNvCxnSpPr>
          <p:nvPr/>
        </p:nvCxnSpPr>
        <p:spPr>
          <a:xfrm flipH="1">
            <a:off x="5220072" y="3134003"/>
            <a:ext cx="2484140" cy="155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BCAC54D5-2A77-ACC1-CC0E-BBDE936DCCE7}"/>
              </a:ext>
            </a:extLst>
          </p:cNvPr>
          <p:cNvCxnSpPr/>
          <p:nvPr/>
        </p:nvCxnSpPr>
        <p:spPr>
          <a:xfrm flipH="1">
            <a:off x="7092280" y="3147353"/>
            <a:ext cx="936104" cy="142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763B1FE-C603-0C34-A45F-FF191FB6EF4C}"/>
              </a:ext>
            </a:extLst>
          </p:cNvPr>
          <p:cNvSpPr txBox="1"/>
          <p:nvPr/>
        </p:nvSpPr>
        <p:spPr>
          <a:xfrm>
            <a:off x="1422690" y="3103632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6606BF-8DB8-98D1-7509-8B26EC7F792E}"/>
              </a:ext>
            </a:extLst>
          </p:cNvPr>
          <p:cNvSpPr txBox="1"/>
          <p:nvPr/>
        </p:nvSpPr>
        <p:spPr>
          <a:xfrm>
            <a:off x="1728907" y="3123093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0A2D01-C9F8-ECB1-25F8-AD4F87A157B7}"/>
              </a:ext>
            </a:extLst>
          </p:cNvPr>
          <p:cNvSpPr txBox="1"/>
          <p:nvPr/>
        </p:nvSpPr>
        <p:spPr>
          <a:xfrm>
            <a:off x="1932223" y="314096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2062AB-9832-4DB7-93D2-87244C629B72}"/>
              </a:ext>
            </a:extLst>
          </p:cNvPr>
          <p:cNvSpPr txBox="1"/>
          <p:nvPr/>
        </p:nvSpPr>
        <p:spPr>
          <a:xfrm>
            <a:off x="7238440" y="3206582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E3B3DC-67DA-7A0E-478D-21096F0830C6}"/>
              </a:ext>
            </a:extLst>
          </p:cNvPr>
          <p:cNvSpPr txBox="1"/>
          <p:nvPr/>
        </p:nvSpPr>
        <p:spPr>
          <a:xfrm>
            <a:off x="7747973" y="324391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6C42AA-4D73-41F4-EE46-6A7FD3FDDC2C}"/>
              </a:ext>
            </a:extLst>
          </p:cNvPr>
          <p:cNvSpPr txBox="1"/>
          <p:nvPr/>
        </p:nvSpPr>
        <p:spPr>
          <a:xfrm>
            <a:off x="7182222" y="4368809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3F9B16-616E-97CB-B0C9-12302AE83008}"/>
              </a:ext>
            </a:extLst>
          </p:cNvPr>
          <p:cNvSpPr txBox="1"/>
          <p:nvPr/>
        </p:nvSpPr>
        <p:spPr>
          <a:xfrm>
            <a:off x="5688124" y="4563755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96185A-9F84-5D5C-0E92-700CB77D47B5}"/>
              </a:ext>
            </a:extLst>
          </p:cNvPr>
          <p:cNvSpPr txBox="1"/>
          <p:nvPr/>
        </p:nvSpPr>
        <p:spPr>
          <a:xfrm>
            <a:off x="5254853" y="4507308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D04781-8698-79B5-9113-E4666F1E1223}"/>
              </a:ext>
            </a:extLst>
          </p:cNvPr>
          <p:cNvSpPr txBox="1"/>
          <p:nvPr/>
        </p:nvSpPr>
        <p:spPr>
          <a:xfrm>
            <a:off x="4517926" y="423850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A104538-EB7A-6690-2A50-2D4EA6C11084}"/>
              </a:ext>
            </a:extLst>
          </p:cNvPr>
          <p:cNvSpPr txBox="1"/>
          <p:nvPr/>
        </p:nvSpPr>
        <p:spPr>
          <a:xfrm>
            <a:off x="5994057" y="4800634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/>
              <a:t>DateID</a:t>
            </a:r>
            <a:endParaRPr lang="en-US" sz="1000" b="1" i="1" dirty="0"/>
          </a:p>
          <a:p>
            <a:r>
              <a:rPr lang="en-US" sz="1000" b="1" i="1" dirty="0" err="1"/>
              <a:t>NomeclatureID</a:t>
            </a:r>
            <a:endParaRPr lang="en-US" sz="1000" b="1" i="1" dirty="0"/>
          </a:p>
          <a:p>
            <a:r>
              <a:rPr lang="en-US" sz="1000" b="1" i="1" dirty="0" err="1"/>
              <a:t>AgentID</a:t>
            </a:r>
            <a:endParaRPr lang="ru-RU" sz="1000" b="1" i="1" dirty="0"/>
          </a:p>
          <a:p>
            <a:r>
              <a:rPr lang="en-US" sz="1000" b="1" i="1" dirty="0" err="1"/>
              <a:t>TradePointID</a:t>
            </a:r>
            <a:endParaRPr lang="en-US" sz="1000" b="1" i="1" dirty="0"/>
          </a:p>
          <a:p>
            <a:r>
              <a:rPr lang="en-US" sz="1000" b="1" i="1" dirty="0" err="1"/>
              <a:t>SupervisorID</a:t>
            </a:r>
            <a:endParaRPr lang="ru-RU" sz="1000" b="1" i="1" dirty="0"/>
          </a:p>
          <a:p>
            <a:r>
              <a:rPr lang="en-US" sz="1000" b="1" i="1" dirty="0" err="1"/>
              <a:t>SalesRepresentID</a:t>
            </a:r>
            <a:endParaRPr lang="en-US" sz="1000" b="1" i="1" dirty="0"/>
          </a:p>
          <a:p>
            <a:r>
              <a:rPr lang="ru-RU" sz="1000" dirty="0"/>
              <a:t>Количество</a:t>
            </a:r>
          </a:p>
          <a:p>
            <a:r>
              <a:rPr lang="ru-RU" sz="1000" dirty="0"/>
              <a:t>Сумма</a:t>
            </a:r>
          </a:p>
          <a:p>
            <a:r>
              <a:rPr lang="ru-RU" sz="1000" dirty="0"/>
              <a:t>Объем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85190-5C9D-C957-4C36-49FEF04B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Схема для импортированных данных  от сторонней  организации в </a:t>
            </a:r>
            <a:r>
              <a:rPr lang="en-US" sz="3600" dirty="0"/>
              <a:t>SSMS</a:t>
            </a:r>
            <a:endParaRPr lang="ru-RU" sz="3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FF0248-C80B-3555-1911-BA0EAEFA8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22" y="1556792"/>
            <a:ext cx="6214755" cy="5174035"/>
          </a:xfrm>
        </p:spPr>
      </p:pic>
    </p:spTree>
    <p:extLst>
      <p:ext uri="{BB962C8B-B14F-4D97-AF65-F5344CB8AC3E}">
        <p14:creationId xmlns:p14="http://schemas.microsoft.com/office/powerpoint/2010/main" val="25435343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</TotalTime>
  <Words>334</Words>
  <Application>Microsoft Office PowerPoint</Application>
  <PresentationFormat>Экран (4:3)</PresentationFormat>
  <Paragraphs>112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Аналитическая система производственного предприятия</vt:lpstr>
      <vt:lpstr>Описание деятельности</vt:lpstr>
      <vt:lpstr>Задача проекта</vt:lpstr>
      <vt:lpstr>Цель проекта:</vt:lpstr>
      <vt:lpstr>Реализация проекта</vt:lpstr>
      <vt:lpstr>Схема данных для SSAS </vt:lpstr>
      <vt:lpstr>Схема для импортированных данных  от сторонней  организации в SSMS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«Производственное предприятие, продажи»</dc:title>
  <dc:creator>Хозяин</dc:creator>
  <cp:lastModifiedBy>Денисова Татьяна</cp:lastModifiedBy>
  <cp:revision>17</cp:revision>
  <dcterms:created xsi:type="dcterms:W3CDTF">2023-07-06T12:10:05Z</dcterms:created>
  <dcterms:modified xsi:type="dcterms:W3CDTF">2023-07-13T12:42:00Z</dcterms:modified>
</cp:coreProperties>
</file>