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ib8mCXiwPC10UQ8e9hxBam8XmN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F40B507-B37A-4452-AC00-6961876E9AAF}">
  <a:tblStyle styleId="{7F40B507-B37A-4452-AC00-6961876E9AA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12"/>
          <p:cNvGrpSpPr/>
          <p:nvPr/>
        </p:nvGrpSpPr>
        <p:grpSpPr>
          <a:xfrm>
            <a:off x="0" y="6735543"/>
            <a:ext cx="12199125" cy="136800"/>
            <a:chOff x="0" y="6735543"/>
            <a:chExt cx="12199125" cy="136800"/>
          </a:xfrm>
        </p:grpSpPr>
        <p:sp>
          <p:nvSpPr>
            <p:cNvPr id="13" name="Google Shape;13;p12"/>
            <p:cNvSpPr/>
            <p:nvPr/>
          </p:nvSpPr>
          <p:spPr>
            <a:xfrm>
              <a:off x="0" y="6735543"/>
              <a:ext cx="4068000" cy="136526"/>
            </a:xfrm>
            <a:prstGeom prst="rect">
              <a:avLst/>
            </a:prstGeom>
            <a:solidFill>
              <a:srgbClr val="00B2B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8131125" y="6735543"/>
              <a:ext cx="4068000" cy="136800"/>
            </a:xfrm>
            <a:prstGeom prst="rect">
              <a:avLst/>
            </a:prstGeom>
            <a:solidFill>
              <a:srgbClr val="2B3E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2"/>
            <p:cNvSpPr/>
            <p:nvPr/>
          </p:nvSpPr>
          <p:spPr>
            <a:xfrm flipH="1">
              <a:off x="4065563" y="6735543"/>
              <a:ext cx="4068000" cy="122457"/>
            </a:xfrm>
            <a:prstGeom prst="rect">
              <a:avLst/>
            </a:prstGeom>
            <a:solidFill>
              <a:srgbClr val="D7DF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6;p12"/>
          <p:cNvSpPr/>
          <p:nvPr/>
        </p:nvSpPr>
        <p:spPr>
          <a:xfrm>
            <a:off x="0" y="1"/>
            <a:ext cx="12192000" cy="1448972"/>
          </a:xfrm>
          <a:prstGeom prst="rect">
            <a:avLst/>
          </a:prstGeom>
          <a:solidFill>
            <a:srgbClr val="00B2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 txBox="1"/>
          <p:nvPr>
            <p:ph type="title"/>
          </p:nvPr>
        </p:nvSpPr>
        <p:spPr>
          <a:xfrm>
            <a:off x="177019" y="617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394A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6394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A9C9E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9A9C9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A9C9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9A9C9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A9C9E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9A9C9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A9C9E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9A9C9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22" name="Google Shape;22;p12"/>
          <p:cNvPicPr preferRelativeResize="0"/>
          <p:nvPr/>
        </p:nvPicPr>
        <p:blipFill rotWithShape="1">
          <a:blip r:embed="rId2">
            <a:alphaModFix/>
          </a:blip>
          <a:srcRect b="22325" l="50021" r="0" t="33915"/>
          <a:stretch/>
        </p:blipFill>
        <p:spPr>
          <a:xfrm>
            <a:off x="11038450" y="175846"/>
            <a:ext cx="914550" cy="99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and Content">
  <p:cSld name="2_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13"/>
          <p:cNvGrpSpPr/>
          <p:nvPr/>
        </p:nvGrpSpPr>
        <p:grpSpPr>
          <a:xfrm>
            <a:off x="0" y="6735543"/>
            <a:ext cx="12199125" cy="136800"/>
            <a:chOff x="0" y="6735543"/>
            <a:chExt cx="12199125" cy="136800"/>
          </a:xfrm>
        </p:grpSpPr>
        <p:sp>
          <p:nvSpPr>
            <p:cNvPr id="25" name="Google Shape;25;p13"/>
            <p:cNvSpPr/>
            <p:nvPr/>
          </p:nvSpPr>
          <p:spPr>
            <a:xfrm>
              <a:off x="0" y="6735543"/>
              <a:ext cx="4068000" cy="136526"/>
            </a:xfrm>
            <a:prstGeom prst="rect">
              <a:avLst/>
            </a:prstGeom>
            <a:solidFill>
              <a:srgbClr val="00B2B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3"/>
            <p:cNvSpPr/>
            <p:nvPr/>
          </p:nvSpPr>
          <p:spPr>
            <a:xfrm>
              <a:off x="8131125" y="6735543"/>
              <a:ext cx="4068000" cy="136800"/>
            </a:xfrm>
            <a:prstGeom prst="rect">
              <a:avLst/>
            </a:prstGeom>
            <a:solidFill>
              <a:srgbClr val="2B3E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3"/>
            <p:cNvSpPr/>
            <p:nvPr/>
          </p:nvSpPr>
          <p:spPr>
            <a:xfrm flipH="1">
              <a:off x="4065563" y="6735543"/>
              <a:ext cx="4068000" cy="122457"/>
            </a:xfrm>
            <a:prstGeom prst="rect">
              <a:avLst/>
            </a:prstGeom>
            <a:solidFill>
              <a:srgbClr val="D7DF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13"/>
          <p:cNvSpPr/>
          <p:nvPr/>
        </p:nvSpPr>
        <p:spPr>
          <a:xfrm>
            <a:off x="0" y="1"/>
            <a:ext cx="12192000" cy="1448972"/>
          </a:xfrm>
          <a:prstGeom prst="rect">
            <a:avLst/>
          </a:prstGeom>
          <a:solidFill>
            <a:srgbClr val="2B3E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3"/>
          <p:cNvSpPr txBox="1"/>
          <p:nvPr>
            <p:ph type="title"/>
          </p:nvPr>
        </p:nvSpPr>
        <p:spPr>
          <a:xfrm>
            <a:off x="177019" y="617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394A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6394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A9C9E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9A9C9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A9C9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9A9C9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A9C9E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9A9C9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A9C9E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9A9C9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34" name="Google Shape;34;p13"/>
          <p:cNvPicPr preferRelativeResize="0"/>
          <p:nvPr/>
        </p:nvPicPr>
        <p:blipFill rotWithShape="1">
          <a:blip r:embed="rId2">
            <a:alphaModFix/>
          </a:blip>
          <a:srcRect b="22325" l="50021" r="0" t="33915"/>
          <a:stretch/>
        </p:blipFill>
        <p:spPr>
          <a:xfrm>
            <a:off x="11038450" y="175846"/>
            <a:ext cx="914550" cy="99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14"/>
          <p:cNvGrpSpPr/>
          <p:nvPr/>
        </p:nvGrpSpPr>
        <p:grpSpPr>
          <a:xfrm>
            <a:off x="0" y="6735543"/>
            <a:ext cx="12199125" cy="136800"/>
            <a:chOff x="0" y="6735543"/>
            <a:chExt cx="12199125" cy="136800"/>
          </a:xfrm>
        </p:grpSpPr>
        <p:sp>
          <p:nvSpPr>
            <p:cNvPr id="37" name="Google Shape;37;p14"/>
            <p:cNvSpPr/>
            <p:nvPr/>
          </p:nvSpPr>
          <p:spPr>
            <a:xfrm>
              <a:off x="0" y="6735543"/>
              <a:ext cx="4068000" cy="136526"/>
            </a:xfrm>
            <a:prstGeom prst="rect">
              <a:avLst/>
            </a:prstGeom>
            <a:solidFill>
              <a:srgbClr val="00B2B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4"/>
            <p:cNvSpPr/>
            <p:nvPr/>
          </p:nvSpPr>
          <p:spPr>
            <a:xfrm>
              <a:off x="8131125" y="6735543"/>
              <a:ext cx="4068000" cy="136800"/>
            </a:xfrm>
            <a:prstGeom prst="rect">
              <a:avLst/>
            </a:prstGeom>
            <a:solidFill>
              <a:srgbClr val="2B3E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4"/>
            <p:cNvSpPr/>
            <p:nvPr/>
          </p:nvSpPr>
          <p:spPr>
            <a:xfrm flipH="1">
              <a:off x="4065563" y="6735543"/>
              <a:ext cx="4068000" cy="122457"/>
            </a:xfrm>
            <a:prstGeom prst="rect">
              <a:avLst/>
            </a:prstGeom>
            <a:solidFill>
              <a:srgbClr val="D7DF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" name="Google Shape;40;p14"/>
          <p:cNvSpPr/>
          <p:nvPr/>
        </p:nvSpPr>
        <p:spPr>
          <a:xfrm>
            <a:off x="0" y="1"/>
            <a:ext cx="12192000" cy="1448972"/>
          </a:xfrm>
          <a:prstGeom prst="rect">
            <a:avLst/>
          </a:prstGeom>
          <a:solidFill>
            <a:srgbClr val="D7DF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4"/>
          <p:cNvSpPr txBox="1"/>
          <p:nvPr>
            <p:ph type="title"/>
          </p:nvPr>
        </p:nvSpPr>
        <p:spPr>
          <a:xfrm>
            <a:off x="177019" y="617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394A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6394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A9C9E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9A9C9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A9C9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9A9C9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A9C9E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9A9C9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A9C9E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9A9C9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46" name="Google Shape;46;p14"/>
          <p:cNvPicPr preferRelativeResize="0"/>
          <p:nvPr/>
        </p:nvPicPr>
        <p:blipFill rotWithShape="1">
          <a:blip r:embed="rId2">
            <a:alphaModFix/>
          </a:blip>
          <a:srcRect b="22325" l="50021" r="0" t="33915"/>
          <a:stretch/>
        </p:blipFill>
        <p:spPr>
          <a:xfrm>
            <a:off x="11038450" y="175846"/>
            <a:ext cx="914550" cy="99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2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5"/>
          <p:cNvSpPr/>
          <p:nvPr/>
        </p:nvSpPr>
        <p:spPr>
          <a:xfrm>
            <a:off x="0" y="3509963"/>
            <a:ext cx="12192000" cy="3348037"/>
          </a:xfrm>
          <a:prstGeom prst="rtTriangle">
            <a:avLst/>
          </a:prstGeom>
          <a:solidFill>
            <a:srgbClr val="2B3E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5"/>
          <p:cNvSpPr/>
          <p:nvPr/>
        </p:nvSpPr>
        <p:spPr>
          <a:xfrm flipH="1">
            <a:off x="0" y="0"/>
            <a:ext cx="12192000" cy="6857999"/>
          </a:xfrm>
          <a:prstGeom prst="rtTriangle">
            <a:avLst/>
          </a:prstGeom>
          <a:solidFill>
            <a:srgbClr val="D7DF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b="1" i="0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5"/>
          <p:cNvSpPr txBox="1"/>
          <p:nvPr>
            <p:ph idx="1" type="subTitle"/>
          </p:nvPr>
        </p:nvSpPr>
        <p:spPr>
          <a:xfrm>
            <a:off x="1524000" y="3602038"/>
            <a:ext cx="9144000" cy="716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5"/>
          <p:cNvSpPr txBox="1"/>
          <p:nvPr>
            <p:ph idx="2" type="body"/>
          </p:nvPr>
        </p:nvSpPr>
        <p:spPr>
          <a:xfrm>
            <a:off x="5092700" y="4543425"/>
            <a:ext cx="5575300" cy="59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 b="24215" l="0" r="0" t="22462"/>
          <a:stretch/>
        </p:blipFill>
        <p:spPr>
          <a:xfrm flipH="1">
            <a:off x="0" y="1140416"/>
            <a:ext cx="12192000" cy="432581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"/>
          <p:cNvSpPr/>
          <p:nvPr/>
        </p:nvSpPr>
        <p:spPr>
          <a:xfrm>
            <a:off x="0" y="0"/>
            <a:ext cx="12192000" cy="1442974"/>
          </a:xfrm>
          <a:prstGeom prst="rect">
            <a:avLst/>
          </a:prstGeom>
          <a:solidFill>
            <a:srgbClr val="2B3E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0" y="5025995"/>
            <a:ext cx="12192000" cy="1743291"/>
          </a:xfrm>
          <a:prstGeom prst="rect">
            <a:avLst/>
          </a:prstGeom>
          <a:solidFill>
            <a:srgbClr val="2B3E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247" y="331999"/>
            <a:ext cx="2924494" cy="77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65099" y="-252476"/>
            <a:ext cx="1847850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"/>
          <p:cNvSpPr txBox="1"/>
          <p:nvPr/>
        </p:nvSpPr>
        <p:spPr>
          <a:xfrm>
            <a:off x="2036730" y="5173842"/>
            <a:ext cx="770516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MX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Semestre i SPARC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989600" y="5758617"/>
            <a:ext cx="97994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MX" sz="3200" u="none" cap="none" strike="noStrike">
                <a:solidFill>
                  <a:srgbClr val="BAD535"/>
                </a:solidFill>
                <a:latin typeface="Calibri"/>
                <a:ea typeface="Calibri"/>
                <a:cs typeface="Calibri"/>
                <a:sym typeface="Calibri"/>
              </a:rPr>
              <a:t>TEMPERANCE</a:t>
            </a:r>
            <a:endParaRPr b="0" i="0" sz="3200" u="none" cap="none" strike="noStrike">
              <a:solidFill>
                <a:srgbClr val="BAD53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BAD5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9687880" y="6329051"/>
            <a:ext cx="2202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MX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Diciembre, 2019.</a:t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>
            <p:ph type="title"/>
          </p:nvPr>
        </p:nvSpPr>
        <p:spPr>
          <a:xfrm>
            <a:off x="177019" y="6170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i="0" lang="es-MX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Reflexión final personal</a:t>
            </a:r>
            <a:endParaRPr b="1" i="0" sz="4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10"/>
          <p:cNvSpPr txBox="1"/>
          <p:nvPr>
            <p:ph idx="1" type="body"/>
          </p:nvPr>
        </p:nvSpPr>
        <p:spPr>
          <a:xfrm>
            <a:off x="838200" y="1606500"/>
            <a:ext cx="10515600" cy="49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-MX" sz="3600">
                <a:latin typeface="Century Gothic"/>
                <a:ea typeface="Century Gothic"/>
                <a:cs typeface="Century Gothic"/>
                <a:sym typeface="Century Gothic"/>
              </a:rPr>
              <a:t>Mejoras posteriores del Dispositivo </a:t>
            </a:r>
            <a:endParaRPr b="1" sz="3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entury Gothic"/>
              <a:buChar char="•"/>
            </a:pPr>
            <a:r>
              <a:rPr lang="es-MX" sz="2400">
                <a:latin typeface="Century Gothic"/>
                <a:ea typeface="Century Gothic"/>
                <a:cs typeface="Century Gothic"/>
                <a:sym typeface="Century Gothic"/>
              </a:rPr>
              <a:t>Placa impresa soldada</a:t>
            </a:r>
            <a:endParaRPr b="1" sz="3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entury Gothic"/>
              <a:buChar char="•"/>
            </a:pPr>
            <a:r>
              <a:rPr lang="es-MX" sz="2400">
                <a:latin typeface="Century Gothic"/>
                <a:ea typeface="Century Gothic"/>
                <a:cs typeface="Century Gothic"/>
                <a:sym typeface="Century Gothic"/>
              </a:rPr>
              <a:t>Solución a una sola fuente de poder (etapa de potencia y micro)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entury Gothic"/>
              <a:buChar char="•"/>
            </a:pPr>
            <a:r>
              <a:rPr lang="es-MX" sz="2400">
                <a:latin typeface="Century Gothic"/>
                <a:ea typeface="Century Gothic"/>
                <a:cs typeface="Century Gothic"/>
                <a:sym typeface="Century Gothic"/>
              </a:rPr>
              <a:t>Carcasa a medida que cubra la fuente y todos los componentes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Char char="•"/>
            </a:pPr>
            <a:r>
              <a:rPr lang="es-MX" sz="2400">
                <a:latin typeface="Century Gothic"/>
                <a:ea typeface="Century Gothic"/>
                <a:cs typeface="Century Gothic"/>
                <a:sym typeface="Century Gothic"/>
              </a:rPr>
              <a:t>Solución de interrupciones 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-MX" sz="360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sz="3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177019" y="617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i="0" lang="es-MX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Generales del Semestre i</a:t>
            </a:r>
            <a:endParaRPr b="1" i="0" sz="4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2"/>
          <p:cNvSpPr txBox="1"/>
          <p:nvPr>
            <p:ph idx="1" type="body"/>
          </p:nvPr>
        </p:nvSpPr>
        <p:spPr>
          <a:xfrm>
            <a:off x="838200" y="1606500"/>
            <a:ext cx="10515600" cy="49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-MX" sz="2600">
                <a:solidFill>
                  <a:srgbClr val="00B2BA"/>
                </a:solidFill>
              </a:rPr>
              <a:t>EQUIPO: </a:t>
            </a:r>
            <a:endParaRPr b="1" sz="2600">
              <a:solidFill>
                <a:srgbClr val="00B2BA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-MX" sz="2600"/>
              <a:t>Iván Leonardo Chacón Terrazas </a:t>
            </a:r>
            <a:endParaRPr b="1" sz="26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-MX" sz="2600"/>
              <a:t>Denisse María Ramírez Colmenero </a:t>
            </a:r>
            <a:endParaRPr b="1" sz="26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-MX" sz="2600"/>
              <a:t>Jorge Sáenz Castillo </a:t>
            </a:r>
            <a:endParaRPr b="1" sz="26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4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4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6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600"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DF23"/>
              </a:buClr>
              <a:buSzPts val="3000"/>
              <a:buChar char="•"/>
            </a:pPr>
            <a:r>
              <a:rPr b="1" lang="es-MX" sz="3000"/>
              <a:t>Control sobre eje Z </a:t>
            </a:r>
            <a:endParaRPr b="1" sz="3000"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DF23"/>
              </a:buClr>
              <a:buSzPts val="3000"/>
              <a:buChar char="•"/>
            </a:pPr>
            <a:r>
              <a:rPr b="1" lang="es-MX" sz="3000"/>
              <a:t>Uso de módulos ADC y PWM  </a:t>
            </a:r>
            <a:endParaRPr b="1" sz="3000"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DF23"/>
              </a:buClr>
              <a:buSzPts val="3000"/>
              <a:buChar char="•"/>
            </a:pPr>
            <a:r>
              <a:rPr b="1" lang="es-MX" sz="3000"/>
              <a:t>Memoria EEPROM para Set Points </a:t>
            </a:r>
            <a:endParaRPr b="1" sz="3000"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DF23"/>
              </a:buClr>
              <a:buSzPts val="3000"/>
              <a:buChar char="•"/>
            </a:pPr>
            <a:r>
              <a:rPr b="1" lang="es-MX" sz="3000"/>
              <a:t>Movimiento en diagonal </a:t>
            </a:r>
            <a:endParaRPr b="1" sz="30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0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type="title"/>
          </p:nvPr>
        </p:nvSpPr>
        <p:spPr>
          <a:xfrm>
            <a:off x="137690" y="327176"/>
            <a:ext cx="10515600" cy="7838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MX" sz="2800"/>
              <a:t>D1.1 Satisface las necesidades del cliente con base en el análisis de los requerimientos y restricciones de la problemática. 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3"/>
          <p:cNvSpPr/>
          <p:nvPr/>
        </p:nvSpPr>
        <p:spPr>
          <a:xfrm>
            <a:off x="481780" y="1731881"/>
            <a:ext cx="51619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MX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EVIDENCIAS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6322141" y="1731881"/>
            <a:ext cx="471456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MX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MÓDULOS /SOCIO FORMADOR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6970550" y="3107200"/>
            <a:ext cx="3911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s-MX" sz="1800" u="none" cap="none" strike="noStrike">
                <a:solidFill>
                  <a:srgbClr val="00B2B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Módulo 2 </a:t>
            </a:r>
            <a:r>
              <a:rPr b="1" i="0" lang="es-MX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Entendiendo requerimientos del cliente.</a:t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s-MX" sz="1800" u="none" cap="none" strike="noStrike">
                <a:solidFill>
                  <a:srgbClr val="00B2B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Módulo 3 </a:t>
            </a:r>
            <a:r>
              <a:rPr b="1" i="0" lang="es-MX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Arquitecturas de Hardware para la industria.</a:t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334400" y="2561600"/>
            <a:ext cx="6089100" cy="1905600"/>
          </a:xfrm>
          <a:prstGeom prst="rect">
            <a:avLst/>
          </a:prstGeom>
          <a:solidFill>
            <a:srgbClr val="D7DF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D7DF23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3"/>
          <p:cNvPicPr preferRelativeResize="0"/>
          <p:nvPr/>
        </p:nvPicPr>
        <p:blipFill rotWithShape="1">
          <a:blip r:embed="rId3">
            <a:alphaModFix/>
          </a:blip>
          <a:srcRect b="78937" l="0" r="0" t="0"/>
          <a:stretch/>
        </p:blipFill>
        <p:spPr>
          <a:xfrm>
            <a:off x="395987" y="2771263"/>
            <a:ext cx="5965925" cy="14809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"/>
          <p:cNvSpPr/>
          <p:nvPr/>
        </p:nvSpPr>
        <p:spPr>
          <a:xfrm>
            <a:off x="3294925" y="4612125"/>
            <a:ext cx="3490800" cy="2009400"/>
          </a:xfrm>
          <a:prstGeom prst="rect">
            <a:avLst/>
          </a:prstGeom>
          <a:solidFill>
            <a:srgbClr val="00B2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D7DF23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1950" y="4768341"/>
            <a:ext cx="3316224" cy="169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137690" y="327176"/>
            <a:ext cx="10515600" cy="7838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MX" sz="2800"/>
              <a:t>D1.2 Genera alternativas de solución que mejoran la productividad, con base en los parámetros definidos en los proyectos.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481780" y="1731881"/>
            <a:ext cx="51619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MX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EVIDENCIAS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6710798" y="1731881"/>
            <a:ext cx="51618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MX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MÓDULOS /SOCIO FORMADOR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900" y="4636562"/>
            <a:ext cx="1591125" cy="89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4"/>
          <p:cNvPicPr preferRelativeResize="0"/>
          <p:nvPr/>
        </p:nvPicPr>
        <p:blipFill rotWithShape="1">
          <a:blip r:embed="rId4">
            <a:alphaModFix/>
          </a:blip>
          <a:srcRect b="43622" l="0" r="0" t="0"/>
          <a:stretch/>
        </p:blipFill>
        <p:spPr>
          <a:xfrm>
            <a:off x="137688" y="2439412"/>
            <a:ext cx="5946976" cy="175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74925" y="3883650"/>
            <a:ext cx="1897675" cy="2519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57225" y="3306702"/>
            <a:ext cx="4142875" cy="31929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4"/>
          <p:cNvSpPr txBox="1"/>
          <p:nvPr/>
        </p:nvSpPr>
        <p:spPr>
          <a:xfrm>
            <a:off x="7805650" y="2995750"/>
            <a:ext cx="3633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MX" sz="1800" u="none" cap="none" strike="noStrike">
                <a:solidFill>
                  <a:srgbClr val="00B2B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Módulo 2</a:t>
            </a:r>
            <a:r>
              <a:rPr b="1" i="0" lang="es-MX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Entendiendo requerimientos del cliente.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/>
          <p:nvPr>
            <p:ph type="title"/>
          </p:nvPr>
        </p:nvSpPr>
        <p:spPr>
          <a:xfrm>
            <a:off x="137690" y="327176"/>
            <a:ext cx="10515600" cy="7838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MX" sz="2800"/>
              <a:t>D2.1 Selecciona los componentes de diseños mecatrónicos con base en normas técnicas y requerimientos definidos en los proyectos. 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481780" y="1731881"/>
            <a:ext cx="51619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MX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EVIDENCIAS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5874773" y="1731881"/>
            <a:ext cx="516193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MX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MÓDULOS /SOCIO FORMADOR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7653300" y="2800675"/>
            <a:ext cx="3688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s-MX" sz="1800" u="none" cap="none" strike="noStrike">
                <a:solidFill>
                  <a:srgbClr val="00B2B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Módulo 7 </a:t>
            </a:r>
            <a:r>
              <a:rPr b="1" i="0" lang="es-MX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Elementos de Máquinas II: Cojinetes de rodamiento y bandas.</a:t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s-MX" sz="1800" u="none" cap="none" strike="noStrike">
                <a:solidFill>
                  <a:srgbClr val="00B2B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Módulo 9 </a:t>
            </a:r>
            <a:r>
              <a:rPr b="1" i="0" lang="es-MX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Análisis de falla mecánica.</a:t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MX" sz="1800" u="none" cap="none" strike="noStrike">
                <a:solidFill>
                  <a:srgbClr val="00B2B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Módulo 14</a:t>
            </a:r>
            <a:r>
              <a:rPr b="1" i="0" lang="es-MX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Circuitos de acondicionamiento. </a:t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75" y="3062224"/>
            <a:ext cx="6072376" cy="23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/>
          <p:nvPr>
            <p:ph type="title"/>
          </p:nvPr>
        </p:nvSpPr>
        <p:spPr>
          <a:xfrm>
            <a:off x="137690" y="327176"/>
            <a:ext cx="10515600" cy="7838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MX" sz="2800"/>
              <a:t>D2.2 Diseña un sistema mecatrónico (que satisface un protocolo de pruebas), integrando componentes de software y hardware. 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6"/>
          <p:cNvSpPr/>
          <p:nvPr/>
        </p:nvSpPr>
        <p:spPr>
          <a:xfrm>
            <a:off x="481780" y="1731881"/>
            <a:ext cx="51619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MX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EVIDENCIAS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/>
          <p:nvPr/>
        </p:nvSpPr>
        <p:spPr>
          <a:xfrm>
            <a:off x="5874773" y="1731881"/>
            <a:ext cx="516193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MX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MÓDULOS /SOCIO FORMADOR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625" y="2337850"/>
            <a:ext cx="3767199" cy="421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4575" y="2899550"/>
            <a:ext cx="1591126" cy="211211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6"/>
          <p:cNvSpPr txBox="1"/>
          <p:nvPr/>
        </p:nvSpPr>
        <p:spPr>
          <a:xfrm>
            <a:off x="6089025" y="3079325"/>
            <a:ext cx="3767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MX" sz="1800" u="none" cap="none" strike="noStrike">
                <a:solidFill>
                  <a:srgbClr val="00B2B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Módulo 4</a:t>
            </a:r>
            <a:r>
              <a:rPr b="1" i="0" lang="es-MX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Protocolos y tipologías industriales.</a:t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MX" sz="1800" u="none" cap="none" strike="noStrike">
                <a:solidFill>
                  <a:srgbClr val="00B2B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Módulo 8 </a:t>
            </a:r>
            <a:r>
              <a:rPr b="1" i="0" lang="es-MX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Introducción al desarrollo de Software en Resideo. </a:t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MX" sz="1800" u="none" cap="none" strike="noStrike">
                <a:solidFill>
                  <a:srgbClr val="00B2B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Módulo 18</a:t>
            </a:r>
            <a:r>
              <a:rPr b="1" i="0" lang="es-MX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Integración hardware y software.</a:t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137690" y="327176"/>
            <a:ext cx="10515600" cy="7838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MX" sz="2800"/>
              <a:t>T1.1 Comunica de forma oral y escrita mensajes relevantes, suficientes, coherentes, adecuados y precisos al público al que se dirige.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467830" y="1731881"/>
            <a:ext cx="5161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MX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EVIDENCIAS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5874773" y="1731881"/>
            <a:ext cx="516193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MX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MÓDULOS /SOCIO FORMADOR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333525" y="2424500"/>
            <a:ext cx="3846600" cy="406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9CB9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825" y="2588650"/>
            <a:ext cx="3540024" cy="374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3475" y="3756427"/>
            <a:ext cx="3846600" cy="286207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7"/>
          <p:cNvSpPr txBox="1"/>
          <p:nvPr/>
        </p:nvSpPr>
        <p:spPr>
          <a:xfrm>
            <a:off x="7292354" y="3306825"/>
            <a:ext cx="3436500" cy="25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MX" sz="1800" u="none" cap="none" strike="noStrike">
                <a:solidFill>
                  <a:srgbClr val="00B2B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Módulo 19 </a:t>
            </a:r>
            <a:r>
              <a:rPr b="1" i="0" lang="es-MX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Plan de pruebas</a:t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MX" sz="1800" u="none" cap="none" strike="noStrike">
                <a:solidFill>
                  <a:srgbClr val="00B2BA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s-M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Sesiones con la Psicóloga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MX" sz="1800" u="none" cap="none" strike="noStrike">
                <a:solidFill>
                  <a:srgbClr val="00B2BA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s-M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Reuniones y trabajo de equipo</a:t>
            </a:r>
            <a:r>
              <a:rPr b="1" i="0" lang="es-MX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177019" y="617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1" i="0" lang="es-MX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Principales aprendizajes</a:t>
            </a:r>
            <a:endParaRPr b="1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1" name="Google Shape;131;p8"/>
          <p:cNvGraphicFramePr/>
          <p:nvPr/>
        </p:nvGraphicFramePr>
        <p:xfrm>
          <a:off x="714439" y="19192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{7F40B507-B37A-4452-AC00-6961876E9AAF}</a:tableStyleId>
              </a:tblPr>
              <a:tblGrid>
                <a:gridCol w="1802625"/>
                <a:gridCol w="8712975"/>
              </a:tblGrid>
              <a:tr h="33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/>
                        <a:t>Tipo de contenido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/>
                        <a:t>Descripción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132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/>
                        <a:t>Conceptuales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s-MX" sz="1600" u="none" cap="none" strike="noStrike"/>
                        <a:t>Arquitectura PIC18F4550 </a:t>
                      </a:r>
                      <a:endParaRPr sz="1600" u="none" cap="none" strike="noStrike"/>
                    </a:p>
                    <a:p>
                      <a:pPr indent="-285750" lvl="0" marL="2857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s-MX" sz="1600" u="none" cap="none" strike="noStrike"/>
                        <a:t>Sistema de Control </a:t>
                      </a:r>
                      <a:endParaRPr sz="1600" u="none" cap="none" strike="noStrike"/>
                    </a:p>
                    <a:p>
                      <a:pPr indent="-285750" lvl="0" marL="2857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s-MX" sz="1600" u="none" cap="none" strike="noStrike"/>
                        <a:t>Creación de software 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1568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/>
                        <a:t>Procedimentales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s-MX" sz="1600" u="none" cap="none" strike="noStrike"/>
                        <a:t>Construcción de prototipos </a:t>
                      </a:r>
                      <a:endParaRPr sz="1600" u="none" cap="none" strike="noStrike"/>
                    </a:p>
                    <a:p>
                      <a:pPr indent="-285750" lvl="0" marL="2857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s-MX" sz="1600" u="none" cap="none" strike="noStrike"/>
                        <a:t>Solución de problemas </a:t>
                      </a:r>
                      <a:endParaRPr sz="1600" u="none" cap="none" strike="noStrike"/>
                    </a:p>
                    <a:p>
                      <a:pPr indent="-285750" lvl="0" marL="2857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s-MX" sz="1600" u="none" cap="none" strike="noStrike"/>
                        <a:t>Administración de proyecto para el cliente </a:t>
                      </a:r>
                      <a:endParaRPr sz="1600" u="none" cap="none" strike="noStrike"/>
                    </a:p>
                    <a:p>
                      <a:pPr indent="-285750" lvl="0" marL="2857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s-MX" sz="1600" u="none" cap="none" strike="noStrike"/>
                        <a:t>Documentación de resultados y pruebas 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825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/>
                        <a:t>Actitudinales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s-MX" sz="1600" u="none" cap="none" strike="noStrike"/>
                        <a:t>Trabajo en equipo </a:t>
                      </a:r>
                      <a:endParaRPr sz="1400" u="none" cap="none" strike="noStrike"/>
                    </a:p>
                    <a:p>
                      <a:pPr indent="-285750" lvl="0" marL="2857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s-MX" sz="1600" u="none" cap="none" strike="noStrike"/>
                        <a:t>Perseverancia </a:t>
                      </a:r>
                      <a:endParaRPr sz="1600" u="none" cap="none" strike="noStrike"/>
                    </a:p>
                    <a:p>
                      <a:pPr indent="-285750" lvl="0" marL="2857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s-MX" sz="1600" u="none" cap="none" strike="noStrike"/>
                        <a:t>División de trabajo 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177019" y="617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i="0" lang="es-MX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Reflexión final personal</a:t>
            </a:r>
            <a:endParaRPr b="1" i="0" sz="4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Google Shape;137;p9"/>
          <p:cNvSpPr txBox="1"/>
          <p:nvPr>
            <p:ph idx="1" type="body"/>
          </p:nvPr>
        </p:nvSpPr>
        <p:spPr>
          <a:xfrm>
            <a:off x="6125901" y="2957950"/>
            <a:ext cx="5383200" cy="3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400" u="none" cap="none" strike="noStrike">
              <a:solidFill>
                <a:srgbClr val="2639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MX" sz="2400"/>
              <a:t>Llegada de material tardío </a:t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MX" sz="2400"/>
              <a:t> Llegada de materiales equivocados o diferentes </a:t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MX" sz="2400"/>
              <a:t>Desarrollo de pruebas electrónicas y mecánicas tardías </a:t>
            </a:r>
            <a:endParaRPr sz="24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/>
          </a:p>
        </p:txBody>
      </p:sp>
      <p:pic>
        <p:nvPicPr>
          <p:cNvPr id="138" name="Google Shape;13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5899" y="1483899"/>
            <a:ext cx="1544750" cy="147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7950" y="1632375"/>
            <a:ext cx="1325575" cy="132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9"/>
          <p:cNvSpPr txBox="1"/>
          <p:nvPr/>
        </p:nvSpPr>
        <p:spPr>
          <a:xfrm>
            <a:off x="766350" y="3608825"/>
            <a:ext cx="4263600" cy="23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s-MX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Comunicación -Equipo de 3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s-MX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Trabajo en equipo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s-MX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Roles para testear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s-MX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División de trabajo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Jesús Esteban Cienfuegos Zurita</dc:creator>
</cp:coreProperties>
</file>