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21" d="100"/>
          <a:sy n="121" d="100"/>
        </p:scale>
        <p:origin x="485" y="-9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78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3.png"/><Relationship Id="rId18" Type="http://schemas.openxmlformats.org/officeDocument/2006/relationships/image" Target="../media/image138.png"/><Relationship Id="rId3" Type="http://schemas.openxmlformats.org/officeDocument/2006/relationships/image" Target="../media/image16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17" Type="http://schemas.openxmlformats.org/officeDocument/2006/relationships/image" Target="../media/image137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8.png"/><Relationship Id="rId15" Type="http://schemas.openxmlformats.org/officeDocument/2006/relationships/image" Target="../media/image135.png"/><Relationship Id="rId10" Type="http://schemas.openxmlformats.org/officeDocument/2006/relationships/image" Target="../media/image130.png"/><Relationship Id="rId19" Type="http://schemas.openxmlformats.org/officeDocument/2006/relationships/image" Target="../media/image139.png"/><Relationship Id="rId4" Type="http://schemas.openxmlformats.org/officeDocument/2006/relationships/image" Target="../media/image17.png"/><Relationship Id="rId9" Type="http://schemas.openxmlformats.org/officeDocument/2006/relationships/image" Target="../media/image129.png"/><Relationship Id="rId14" Type="http://schemas.openxmlformats.org/officeDocument/2006/relationships/image" Target="../media/image1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6.png"/><Relationship Id="rId18" Type="http://schemas.openxmlformats.org/officeDocument/2006/relationships/image" Target="../media/image151.png"/><Relationship Id="rId26" Type="http://schemas.openxmlformats.org/officeDocument/2006/relationships/image" Target="../media/image159.png"/><Relationship Id="rId3" Type="http://schemas.openxmlformats.org/officeDocument/2006/relationships/image" Target="../media/image16.png"/><Relationship Id="rId21" Type="http://schemas.openxmlformats.org/officeDocument/2006/relationships/image" Target="../media/image154.png"/><Relationship Id="rId7" Type="http://schemas.openxmlformats.org/officeDocument/2006/relationships/image" Target="../media/image141.png"/><Relationship Id="rId12" Type="http://schemas.openxmlformats.org/officeDocument/2006/relationships/image" Target="../media/image145.png"/><Relationship Id="rId17" Type="http://schemas.openxmlformats.org/officeDocument/2006/relationships/image" Target="../media/image150.png"/><Relationship Id="rId25" Type="http://schemas.openxmlformats.org/officeDocument/2006/relationships/image" Target="../media/image15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49.png"/><Relationship Id="rId20" Type="http://schemas.openxmlformats.org/officeDocument/2006/relationships/image" Target="../media/image1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11" Type="http://schemas.openxmlformats.org/officeDocument/2006/relationships/image" Target="../media/image144.png"/><Relationship Id="rId24" Type="http://schemas.openxmlformats.org/officeDocument/2006/relationships/image" Target="../media/image157.png"/><Relationship Id="rId5" Type="http://schemas.openxmlformats.org/officeDocument/2006/relationships/image" Target="../media/image18.png"/><Relationship Id="rId15" Type="http://schemas.openxmlformats.org/officeDocument/2006/relationships/image" Target="../media/image148.png"/><Relationship Id="rId23" Type="http://schemas.openxmlformats.org/officeDocument/2006/relationships/image" Target="../media/image156.png"/><Relationship Id="rId28" Type="http://schemas.openxmlformats.org/officeDocument/2006/relationships/image" Target="../media/image161.png"/><Relationship Id="rId10" Type="http://schemas.openxmlformats.org/officeDocument/2006/relationships/image" Target="../media/image143.png"/><Relationship Id="rId19" Type="http://schemas.openxmlformats.org/officeDocument/2006/relationships/image" Target="../media/image152.png"/><Relationship Id="rId4" Type="http://schemas.openxmlformats.org/officeDocument/2006/relationships/image" Target="../media/image17.png"/><Relationship Id="rId9" Type="http://schemas.openxmlformats.org/officeDocument/2006/relationships/image" Target="../media/image121.png"/><Relationship Id="rId14" Type="http://schemas.openxmlformats.org/officeDocument/2006/relationships/image" Target="../media/image147.png"/><Relationship Id="rId22" Type="http://schemas.openxmlformats.org/officeDocument/2006/relationships/image" Target="../media/image155.png"/><Relationship Id="rId27" Type="http://schemas.openxmlformats.org/officeDocument/2006/relationships/image" Target="../media/image1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7.png"/><Relationship Id="rId3" Type="http://schemas.openxmlformats.org/officeDocument/2006/relationships/image" Target="../media/image16.png"/><Relationship Id="rId7" Type="http://schemas.openxmlformats.org/officeDocument/2006/relationships/image" Target="../media/image162.png"/><Relationship Id="rId12" Type="http://schemas.openxmlformats.org/officeDocument/2006/relationships/image" Target="../media/image166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6.png"/><Relationship Id="rId11" Type="http://schemas.openxmlformats.org/officeDocument/2006/relationships/image" Target="../media/image27.png"/><Relationship Id="rId5" Type="http://schemas.openxmlformats.org/officeDocument/2006/relationships/image" Target="../media/image18.png"/><Relationship Id="rId15" Type="http://schemas.openxmlformats.org/officeDocument/2006/relationships/image" Target="../media/image169.png"/><Relationship Id="rId10" Type="http://schemas.openxmlformats.org/officeDocument/2006/relationships/image" Target="../media/image165.png"/><Relationship Id="rId4" Type="http://schemas.openxmlformats.org/officeDocument/2006/relationships/image" Target="../media/image17.png"/><Relationship Id="rId9" Type="http://schemas.openxmlformats.org/officeDocument/2006/relationships/image" Target="../media/image164.png"/><Relationship Id="rId14" Type="http://schemas.openxmlformats.org/officeDocument/2006/relationships/image" Target="../media/image16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16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33" Type="http://schemas.openxmlformats.org/officeDocument/2006/relationships/image" Target="../media/image6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29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32" Type="http://schemas.openxmlformats.org/officeDocument/2006/relationships/image" Target="../media/image60.png"/><Relationship Id="rId5" Type="http://schemas.openxmlformats.org/officeDocument/2006/relationships/image" Target="../media/image18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31" Type="http://schemas.openxmlformats.org/officeDocument/2006/relationships/image" Target="../media/image59.png"/><Relationship Id="rId4" Type="http://schemas.openxmlformats.org/officeDocument/2006/relationships/image" Target="../media/image17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Relationship Id="rId30" Type="http://schemas.openxmlformats.org/officeDocument/2006/relationships/image" Target="../media/image58.png"/><Relationship Id="rId8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16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18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17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18.png"/><Relationship Id="rId10" Type="http://schemas.openxmlformats.org/officeDocument/2006/relationships/image" Target="../media/image76.png"/><Relationship Id="rId4" Type="http://schemas.openxmlformats.org/officeDocument/2006/relationships/image" Target="../media/image17.png"/><Relationship Id="rId9" Type="http://schemas.openxmlformats.org/officeDocument/2006/relationships/image" Target="../media/image7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3" Type="http://schemas.openxmlformats.org/officeDocument/2006/relationships/image" Target="../media/image1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18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1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0.png"/><Relationship Id="rId18" Type="http://schemas.openxmlformats.org/officeDocument/2006/relationships/image" Target="../media/image104.png"/><Relationship Id="rId3" Type="http://schemas.openxmlformats.org/officeDocument/2006/relationships/image" Target="../media/image16.png"/><Relationship Id="rId21" Type="http://schemas.openxmlformats.org/officeDocument/2006/relationships/image" Target="../media/image107.png"/><Relationship Id="rId7" Type="http://schemas.openxmlformats.org/officeDocument/2006/relationships/image" Target="../media/image95.png"/><Relationship Id="rId12" Type="http://schemas.openxmlformats.org/officeDocument/2006/relationships/image" Target="../media/image99.png"/><Relationship Id="rId17" Type="http://schemas.openxmlformats.org/officeDocument/2006/relationships/image" Target="../media/image10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89.png"/><Relationship Id="rId20" Type="http://schemas.openxmlformats.org/officeDocument/2006/relationships/image" Target="../media/image10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11" Type="http://schemas.openxmlformats.org/officeDocument/2006/relationships/image" Target="../media/image98.png"/><Relationship Id="rId24" Type="http://schemas.openxmlformats.org/officeDocument/2006/relationships/image" Target="../media/image110.png"/><Relationship Id="rId5" Type="http://schemas.openxmlformats.org/officeDocument/2006/relationships/image" Target="../media/image18.png"/><Relationship Id="rId15" Type="http://schemas.openxmlformats.org/officeDocument/2006/relationships/image" Target="../media/image102.png"/><Relationship Id="rId23" Type="http://schemas.openxmlformats.org/officeDocument/2006/relationships/image" Target="../media/image109.png"/><Relationship Id="rId10" Type="http://schemas.openxmlformats.org/officeDocument/2006/relationships/image" Target="../media/image87.png"/><Relationship Id="rId19" Type="http://schemas.openxmlformats.org/officeDocument/2006/relationships/image" Target="../media/image105.png"/><Relationship Id="rId4" Type="http://schemas.openxmlformats.org/officeDocument/2006/relationships/image" Target="../media/image17.png"/><Relationship Id="rId9" Type="http://schemas.openxmlformats.org/officeDocument/2006/relationships/image" Target="../media/image97.png"/><Relationship Id="rId14" Type="http://schemas.openxmlformats.org/officeDocument/2006/relationships/image" Target="../media/image101.png"/><Relationship Id="rId22" Type="http://schemas.openxmlformats.org/officeDocument/2006/relationships/image" Target="../media/image10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6.png"/><Relationship Id="rId3" Type="http://schemas.openxmlformats.org/officeDocument/2006/relationships/image" Target="../media/image16.png"/><Relationship Id="rId7" Type="http://schemas.openxmlformats.org/officeDocument/2006/relationships/image" Target="../media/image65.png"/><Relationship Id="rId12" Type="http://schemas.openxmlformats.org/officeDocument/2006/relationships/image" Target="../media/image1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1.png"/><Relationship Id="rId11" Type="http://schemas.openxmlformats.org/officeDocument/2006/relationships/image" Target="../media/image114.png"/><Relationship Id="rId5" Type="http://schemas.openxmlformats.org/officeDocument/2006/relationships/image" Target="../media/image18.png"/><Relationship Id="rId10" Type="http://schemas.openxmlformats.org/officeDocument/2006/relationships/image" Target="../media/image113.png"/><Relationship Id="rId4" Type="http://schemas.openxmlformats.org/officeDocument/2006/relationships/image" Target="../media/image17.png"/><Relationship Id="rId9" Type="http://schemas.openxmlformats.org/officeDocument/2006/relationships/image" Target="../media/image7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3" Type="http://schemas.openxmlformats.org/officeDocument/2006/relationships/image" Target="../media/image16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8.png"/><Relationship Id="rId10" Type="http://schemas.openxmlformats.org/officeDocument/2006/relationships/image" Target="../media/image121.png"/><Relationship Id="rId4" Type="http://schemas.openxmlformats.org/officeDocument/2006/relationships/image" Target="../media/image17.png"/><Relationship Id="rId9" Type="http://schemas.openxmlformats.org/officeDocument/2006/relationships/image" Target="../media/image120.png"/><Relationship Id="rId14" Type="http://schemas.openxmlformats.org/officeDocument/2006/relationships/image" Target="../media/image1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096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248400"/>
            <a:ext cx="12192000" cy="6096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4850" y="2533650"/>
            <a:ext cx="6502301" cy="381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" y="2952750"/>
            <a:ext cx="4724400" cy="9144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9700" y="3162300"/>
            <a:ext cx="419100" cy="4953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000" y="3276600"/>
            <a:ext cx="190500" cy="2667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8400" y="2952750"/>
            <a:ext cx="4724400" cy="9144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38900" y="3162300"/>
            <a:ext cx="419100" cy="4953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3200" y="3276600"/>
            <a:ext cx="190500" cy="2667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" y="4171950"/>
            <a:ext cx="4724400" cy="9144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09700" y="4381500"/>
            <a:ext cx="419100" cy="4953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24000" y="4495800"/>
            <a:ext cx="190500" cy="2667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8400" y="4171950"/>
            <a:ext cx="4724400" cy="9144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38900" y="4381500"/>
            <a:ext cx="466725" cy="4953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53200" y="4495800"/>
            <a:ext cx="238125" cy="2667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591800" y="381000"/>
            <a:ext cx="1219200" cy="121920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1000" y="5257800"/>
            <a:ext cx="1371600" cy="1219200"/>
          </a:xfrm>
          <a:prstGeom prst="rect">
            <a:avLst/>
          </a:prstGeom>
        </p:spPr>
      </p:pic>
      <p:sp>
        <p:nvSpPr>
          <p:cNvPr id="20" name="Text 0"/>
          <p:cNvSpPr/>
          <p:nvPr/>
        </p:nvSpPr>
        <p:spPr>
          <a:xfrm>
            <a:off x="1219200" y="895350"/>
            <a:ext cx="9753600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3158" b="1" dirty="0">
                <a:solidFill>
                  <a:srgbClr val="1F293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Análisis de Retrasos y Cancelaciones de Vuelos en EE.UU.</a:t>
            </a:r>
            <a:endParaRPr lang="en-US" sz="3158" dirty="0"/>
          </a:p>
        </p:txBody>
      </p:sp>
      <p:sp>
        <p:nvSpPr>
          <p:cNvPr id="21" name="Text 1"/>
          <p:cNvSpPr/>
          <p:nvPr/>
        </p:nvSpPr>
        <p:spPr>
          <a:xfrm>
            <a:off x="5193134" y="1962150"/>
            <a:ext cx="1805732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04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Enero 2023</a:t>
            </a:r>
            <a:endParaRPr lang="en-US" sz="2040" dirty="0"/>
          </a:p>
        </p:txBody>
      </p:sp>
      <p:sp>
        <p:nvSpPr>
          <p:cNvPr id="22" name="Text 2"/>
          <p:cNvSpPr/>
          <p:nvPr/>
        </p:nvSpPr>
        <p:spPr>
          <a:xfrm>
            <a:off x="1981200" y="3143250"/>
            <a:ext cx="3771900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26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¿Hay rutas que experimentan retrasos frecuentes?</a:t>
            </a:r>
            <a:endParaRPr lang="en-US" sz="1260" dirty="0"/>
          </a:p>
        </p:txBody>
      </p:sp>
      <p:sp>
        <p:nvSpPr>
          <p:cNvPr id="23" name="Text 3"/>
          <p:cNvSpPr/>
          <p:nvPr/>
        </p:nvSpPr>
        <p:spPr>
          <a:xfrm>
            <a:off x="7010400" y="3143250"/>
            <a:ext cx="3771900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26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¿Cuál es el tiempo promedio de retraso por ruta?</a:t>
            </a:r>
            <a:endParaRPr lang="en-US" sz="1260" dirty="0"/>
          </a:p>
        </p:txBody>
      </p:sp>
      <p:sp>
        <p:nvSpPr>
          <p:cNvPr id="24" name="Text 4"/>
          <p:cNvSpPr/>
          <p:nvPr/>
        </p:nvSpPr>
        <p:spPr>
          <a:xfrm>
            <a:off x="1981200" y="4362450"/>
            <a:ext cx="3771900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26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¿Es posible identificar las principales causas del retraso?</a:t>
            </a:r>
            <a:endParaRPr lang="en-US" sz="1260" dirty="0"/>
          </a:p>
        </p:txBody>
      </p:sp>
      <p:sp>
        <p:nvSpPr>
          <p:cNvPr id="25" name="Text 5"/>
          <p:cNvSpPr/>
          <p:nvPr/>
        </p:nvSpPr>
        <p:spPr>
          <a:xfrm>
            <a:off x="7058025" y="4362450"/>
            <a:ext cx="3724275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26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¿Existe algún origen o destino con más retrasos?</a:t>
            </a:r>
            <a:endParaRPr lang="en-US" sz="1260" dirty="0"/>
          </a:p>
        </p:txBody>
      </p:sp>
      <p:sp>
        <p:nvSpPr>
          <p:cNvPr id="26" name="Text 6"/>
          <p:cNvSpPr/>
          <p:nvPr/>
        </p:nvSpPr>
        <p:spPr>
          <a:xfrm>
            <a:off x="4512469" y="5772150"/>
            <a:ext cx="3483769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6B7280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Informe generado el 22 de septiembre de 2025</a:t>
            </a:r>
            <a:endParaRPr lang="en-US" sz="98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7239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914400"/>
            <a:ext cx="11430000" cy="8382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" y="1104900"/>
            <a:ext cx="171450" cy="17145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905000"/>
            <a:ext cx="2163961" cy="2308622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2057400"/>
            <a:ext cx="381000" cy="3810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8650" y="2171700"/>
            <a:ext cx="190500" cy="1524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3400" y="2581275"/>
            <a:ext cx="104775" cy="13335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97361" y="1905000"/>
            <a:ext cx="2164110" cy="2308622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49761" y="2057400"/>
            <a:ext cx="381000" cy="3810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45011" y="2171700"/>
            <a:ext cx="190500" cy="1524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49761" y="2581275"/>
            <a:ext cx="104775" cy="13335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13871" y="1905000"/>
            <a:ext cx="2164110" cy="2308622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66271" y="2057400"/>
            <a:ext cx="381000" cy="3810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61521" y="2171700"/>
            <a:ext cx="190500" cy="1524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66271" y="2581275"/>
            <a:ext cx="104775" cy="13335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30380" y="1905000"/>
            <a:ext cx="2164110" cy="2308622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82780" y="2057400"/>
            <a:ext cx="381000" cy="38100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78030" y="2171700"/>
            <a:ext cx="190500" cy="15240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82780" y="2581275"/>
            <a:ext cx="104775" cy="133350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646890" y="1905000"/>
            <a:ext cx="2163961" cy="2308622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799290" y="2057400"/>
            <a:ext cx="381000" cy="381000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94540" y="2171700"/>
            <a:ext cx="190500" cy="152400"/>
          </a:xfrm>
          <a:prstGeom prst="rect">
            <a:avLst/>
          </a:prstGeom>
        </p:spPr>
      </p:pic>
      <p:pic>
        <p:nvPicPr>
          <p:cNvPr id="26" name="Image 24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99290" y="2581275"/>
            <a:ext cx="104775" cy="133350"/>
          </a:xfrm>
          <a:prstGeom prst="rect">
            <a:avLst/>
          </a:prstGeom>
        </p:spPr>
      </p:pic>
      <p:pic>
        <p:nvPicPr>
          <p:cNvPr id="27" name="Image 25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81000" y="4366022"/>
            <a:ext cx="11430000" cy="762000"/>
          </a:xfrm>
          <a:prstGeom prst="rect">
            <a:avLst/>
          </a:prstGeom>
        </p:spPr>
      </p:pic>
      <p:pic>
        <p:nvPicPr>
          <p:cNvPr id="28" name="Image 26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3400" y="4537472"/>
            <a:ext cx="114300" cy="152400"/>
          </a:xfrm>
          <a:prstGeom prst="rect">
            <a:avLst/>
          </a:prstGeom>
        </p:spPr>
      </p:pic>
      <p:sp>
        <p:nvSpPr>
          <p:cNvPr id="29" name="Text 0"/>
          <p:cNvSpPr/>
          <p:nvPr/>
        </p:nvSpPr>
        <p:spPr>
          <a:xfrm>
            <a:off x="381000" y="190500"/>
            <a:ext cx="403514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700"/>
              </a:lnSpc>
              <a:buNone/>
            </a:pPr>
            <a:r>
              <a:rPr lang="en-US" sz="204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Retrasos en Grandes Hubs</a:t>
            </a:r>
            <a:endParaRPr lang="en-US" sz="2040" dirty="0"/>
          </a:p>
        </p:txBody>
      </p:sp>
      <p:sp>
        <p:nvSpPr>
          <p:cNvPr id="30" name="Text 1"/>
          <p:cNvSpPr/>
          <p:nvPr/>
        </p:nvSpPr>
        <p:spPr>
          <a:xfrm>
            <a:off x="781050" y="1066800"/>
            <a:ext cx="11125200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2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Los grandes hubs aéreos, aunque no siempre tienen el mayor porcentaje de retrasos, afectan a un mayor número de pasajeros debido a su enorme volumen de vuelos. Cada hub presenta patrones específicos de retrasos:</a:t>
            </a:r>
            <a:endParaRPr lang="en-US" sz="1260" dirty="0"/>
          </a:p>
        </p:txBody>
      </p:sp>
      <p:sp>
        <p:nvSpPr>
          <p:cNvPr id="31" name="Text 2"/>
          <p:cNvSpPr/>
          <p:nvPr/>
        </p:nvSpPr>
        <p:spPr>
          <a:xfrm>
            <a:off x="990600" y="2114550"/>
            <a:ext cx="352633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26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ATL</a:t>
            </a:r>
            <a:endParaRPr lang="en-US" sz="1260" dirty="0"/>
          </a:p>
        </p:txBody>
      </p:sp>
      <p:sp>
        <p:nvSpPr>
          <p:cNvPr id="32" name="Text 3"/>
          <p:cNvSpPr/>
          <p:nvPr/>
        </p:nvSpPr>
        <p:spPr>
          <a:xfrm>
            <a:off x="676275" y="2552700"/>
            <a:ext cx="2045077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Atlanta</a:t>
            </a:r>
            <a:endParaRPr lang="en-US" sz="980" dirty="0"/>
          </a:p>
        </p:txBody>
      </p:sp>
      <p:sp>
        <p:nvSpPr>
          <p:cNvPr id="33" name="Text 4"/>
          <p:cNvSpPr/>
          <p:nvPr/>
        </p:nvSpPr>
        <p:spPr>
          <a:xfrm>
            <a:off x="533400" y="2819400"/>
            <a:ext cx="2045077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Causas dominantes:</a:t>
            </a:r>
            <a:endParaRPr lang="en-US" sz="980" dirty="0"/>
          </a:p>
        </p:txBody>
      </p:sp>
      <p:sp>
        <p:nvSpPr>
          <p:cNvPr id="34" name="Text 5"/>
          <p:cNvSpPr/>
          <p:nvPr/>
        </p:nvSpPr>
        <p:spPr>
          <a:xfrm>
            <a:off x="609600" y="3048000"/>
            <a:ext cx="577408" cy="258961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40"/>
              </a:lnSpc>
              <a:buNone/>
            </a:pPr>
            <a:r>
              <a:rPr lang="en-US" sz="896" dirty="0">
                <a:solidFill>
                  <a:srgbClr val="333333"/>
                </a:solidFill>
                <a:highlight>
                  <a:srgbClr val="98FF98"/>
                </a:highlight>
                <a:latin typeface="Arial" pitchFamily="34" charset="0"/>
                <a:ea typeface="Arial" pitchFamily="34" charset="-122"/>
                <a:cs typeface="Arial" pitchFamily="34" charset="-120"/>
              </a:rPr>
              <a:t>Carrier</a:t>
            </a:r>
            <a:endParaRPr lang="en-US" sz="896" dirty="0"/>
          </a:p>
        </p:txBody>
      </p:sp>
      <p:sp>
        <p:nvSpPr>
          <p:cNvPr id="35" name="Text 6"/>
          <p:cNvSpPr/>
          <p:nvPr/>
        </p:nvSpPr>
        <p:spPr>
          <a:xfrm>
            <a:off x="1234083" y="3048000"/>
            <a:ext cx="443329" cy="258961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40"/>
              </a:lnSpc>
              <a:buNone/>
            </a:pPr>
            <a:r>
              <a:rPr lang="en-US" sz="896" dirty="0">
                <a:solidFill>
                  <a:srgbClr val="333333"/>
                </a:solidFill>
                <a:highlight>
                  <a:srgbClr val="FFFFE0"/>
                </a:highlight>
                <a:latin typeface="Arial" pitchFamily="34" charset="0"/>
                <a:ea typeface="Arial" pitchFamily="34" charset="-122"/>
                <a:cs typeface="Arial" pitchFamily="34" charset="-120"/>
              </a:rPr>
              <a:t>NAS</a:t>
            </a:r>
            <a:endParaRPr lang="en-US" sz="896" dirty="0"/>
          </a:p>
        </p:txBody>
      </p:sp>
      <p:sp>
        <p:nvSpPr>
          <p:cNvPr id="36" name="Text 7"/>
          <p:cNvSpPr/>
          <p:nvPr/>
        </p:nvSpPr>
        <p:spPr>
          <a:xfrm>
            <a:off x="533400" y="3440311"/>
            <a:ext cx="1859161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200"/>
              </a:lnSpc>
              <a:buNone/>
            </a:pPr>
            <a:r>
              <a:rPr lang="en-US" sz="840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Retrasos principalmente causados por problemas de aerolínea y el sistema nacional de espacio aéreo.</a:t>
            </a:r>
            <a:endParaRPr lang="en-US" sz="840" dirty="0"/>
          </a:p>
        </p:txBody>
      </p:sp>
      <p:sp>
        <p:nvSpPr>
          <p:cNvPr id="37" name="Text 8"/>
          <p:cNvSpPr/>
          <p:nvPr/>
        </p:nvSpPr>
        <p:spPr>
          <a:xfrm>
            <a:off x="3306961" y="2114550"/>
            <a:ext cx="398309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26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DEN</a:t>
            </a:r>
            <a:endParaRPr lang="en-US" sz="1260" dirty="0"/>
          </a:p>
        </p:txBody>
      </p:sp>
      <p:sp>
        <p:nvSpPr>
          <p:cNvPr id="38" name="Text 9"/>
          <p:cNvSpPr/>
          <p:nvPr/>
        </p:nvSpPr>
        <p:spPr>
          <a:xfrm>
            <a:off x="2992636" y="2552700"/>
            <a:ext cx="2045241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Denver</a:t>
            </a:r>
            <a:endParaRPr lang="en-US" sz="980" dirty="0"/>
          </a:p>
        </p:txBody>
      </p:sp>
      <p:sp>
        <p:nvSpPr>
          <p:cNvPr id="39" name="Text 10"/>
          <p:cNvSpPr/>
          <p:nvPr/>
        </p:nvSpPr>
        <p:spPr>
          <a:xfrm>
            <a:off x="2849761" y="2819400"/>
            <a:ext cx="2045241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Causas dominantes:</a:t>
            </a:r>
            <a:endParaRPr lang="en-US" sz="980" dirty="0"/>
          </a:p>
        </p:txBody>
      </p:sp>
      <p:sp>
        <p:nvSpPr>
          <p:cNvPr id="40" name="Text 11"/>
          <p:cNvSpPr/>
          <p:nvPr/>
        </p:nvSpPr>
        <p:spPr>
          <a:xfrm>
            <a:off x="2925961" y="3048000"/>
            <a:ext cx="577408" cy="258961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40"/>
              </a:lnSpc>
              <a:buNone/>
            </a:pPr>
            <a:r>
              <a:rPr lang="en-US" sz="896" dirty="0">
                <a:solidFill>
                  <a:srgbClr val="333333"/>
                </a:solidFill>
                <a:highlight>
                  <a:srgbClr val="98FF98"/>
                </a:highlight>
                <a:latin typeface="Arial" pitchFamily="34" charset="0"/>
                <a:ea typeface="Arial" pitchFamily="34" charset="-122"/>
                <a:cs typeface="Arial" pitchFamily="34" charset="-120"/>
              </a:rPr>
              <a:t>Carrier</a:t>
            </a:r>
            <a:endParaRPr lang="en-US" sz="896" dirty="0"/>
          </a:p>
        </p:txBody>
      </p:sp>
      <p:sp>
        <p:nvSpPr>
          <p:cNvPr id="41" name="Text 12"/>
          <p:cNvSpPr/>
          <p:nvPr/>
        </p:nvSpPr>
        <p:spPr>
          <a:xfrm>
            <a:off x="3550444" y="3048000"/>
            <a:ext cx="443329" cy="258961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40"/>
              </a:lnSpc>
              <a:buNone/>
            </a:pPr>
            <a:r>
              <a:rPr lang="en-US" sz="896" dirty="0">
                <a:solidFill>
                  <a:srgbClr val="333333"/>
                </a:solidFill>
                <a:highlight>
                  <a:srgbClr val="FFFFE0"/>
                </a:highlight>
                <a:latin typeface="Arial" pitchFamily="34" charset="0"/>
                <a:ea typeface="Arial" pitchFamily="34" charset="-122"/>
                <a:cs typeface="Arial" pitchFamily="34" charset="-120"/>
              </a:rPr>
              <a:t>NAS</a:t>
            </a:r>
            <a:endParaRPr lang="en-US" sz="896" dirty="0"/>
          </a:p>
        </p:txBody>
      </p:sp>
      <p:sp>
        <p:nvSpPr>
          <p:cNvPr id="42" name="Text 13"/>
          <p:cNvSpPr/>
          <p:nvPr/>
        </p:nvSpPr>
        <p:spPr>
          <a:xfrm>
            <a:off x="4053036" y="3048000"/>
            <a:ext cx="672033" cy="258961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40"/>
              </a:lnSpc>
              <a:buNone/>
            </a:pPr>
            <a:r>
              <a:rPr lang="en-US" sz="896" dirty="0">
                <a:solidFill>
                  <a:srgbClr val="FFFFFF"/>
                </a:solidFill>
                <a:highlight>
                  <a:srgbClr val="FF7F50"/>
                </a:highlight>
                <a:latin typeface="Arial" pitchFamily="34" charset="0"/>
                <a:ea typeface="Arial" pitchFamily="34" charset="-122"/>
                <a:cs typeface="Arial" pitchFamily="34" charset="-120"/>
              </a:rPr>
              <a:t>Weather</a:t>
            </a:r>
            <a:endParaRPr lang="en-US" sz="896" dirty="0"/>
          </a:p>
        </p:txBody>
      </p:sp>
      <p:sp>
        <p:nvSpPr>
          <p:cNvPr id="43" name="Text 14"/>
          <p:cNvSpPr/>
          <p:nvPr/>
        </p:nvSpPr>
        <p:spPr>
          <a:xfrm>
            <a:off x="2849761" y="3440311"/>
            <a:ext cx="185931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200"/>
              </a:lnSpc>
              <a:buNone/>
            </a:pPr>
            <a:r>
              <a:rPr lang="en-US" sz="840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Similar a ATL, pero con mayor impacto del clima en los retrasos.</a:t>
            </a:r>
            <a:endParaRPr lang="en-US" sz="840" dirty="0"/>
          </a:p>
        </p:txBody>
      </p:sp>
      <p:sp>
        <p:nvSpPr>
          <p:cNvPr id="44" name="Text 15"/>
          <p:cNvSpPr/>
          <p:nvPr/>
        </p:nvSpPr>
        <p:spPr>
          <a:xfrm>
            <a:off x="5623471" y="2114550"/>
            <a:ext cx="429414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26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DFW</a:t>
            </a:r>
            <a:endParaRPr lang="en-US" sz="1260" dirty="0"/>
          </a:p>
        </p:txBody>
      </p:sp>
      <p:sp>
        <p:nvSpPr>
          <p:cNvPr id="45" name="Text 16"/>
          <p:cNvSpPr/>
          <p:nvPr/>
        </p:nvSpPr>
        <p:spPr>
          <a:xfrm>
            <a:off x="5309146" y="2552700"/>
            <a:ext cx="2045241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Dallas/Fort Worth</a:t>
            </a:r>
            <a:endParaRPr lang="en-US" sz="980" dirty="0"/>
          </a:p>
        </p:txBody>
      </p:sp>
      <p:sp>
        <p:nvSpPr>
          <p:cNvPr id="46" name="Text 17"/>
          <p:cNvSpPr/>
          <p:nvPr/>
        </p:nvSpPr>
        <p:spPr>
          <a:xfrm>
            <a:off x="5166271" y="2819400"/>
            <a:ext cx="2045241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Causas dominantes:</a:t>
            </a:r>
            <a:endParaRPr lang="en-US" sz="980" dirty="0"/>
          </a:p>
        </p:txBody>
      </p:sp>
      <p:sp>
        <p:nvSpPr>
          <p:cNvPr id="47" name="Text 18"/>
          <p:cNvSpPr/>
          <p:nvPr/>
        </p:nvSpPr>
        <p:spPr>
          <a:xfrm>
            <a:off x="5242471" y="3048000"/>
            <a:ext cx="577408" cy="258961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40"/>
              </a:lnSpc>
              <a:buNone/>
            </a:pPr>
            <a:r>
              <a:rPr lang="en-US" sz="896" dirty="0">
                <a:solidFill>
                  <a:srgbClr val="333333"/>
                </a:solidFill>
                <a:highlight>
                  <a:srgbClr val="98FF98"/>
                </a:highlight>
                <a:latin typeface="Arial" pitchFamily="34" charset="0"/>
                <a:ea typeface="Arial" pitchFamily="34" charset="-122"/>
                <a:cs typeface="Arial" pitchFamily="34" charset="-120"/>
              </a:rPr>
              <a:t>Carrier</a:t>
            </a:r>
            <a:endParaRPr lang="en-US" sz="896" dirty="0"/>
          </a:p>
        </p:txBody>
      </p:sp>
      <p:sp>
        <p:nvSpPr>
          <p:cNvPr id="48" name="Text 19"/>
          <p:cNvSpPr/>
          <p:nvPr/>
        </p:nvSpPr>
        <p:spPr>
          <a:xfrm>
            <a:off x="5866954" y="3048000"/>
            <a:ext cx="443329" cy="258961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40"/>
              </a:lnSpc>
              <a:buNone/>
            </a:pPr>
            <a:r>
              <a:rPr lang="en-US" sz="896" dirty="0">
                <a:solidFill>
                  <a:srgbClr val="333333"/>
                </a:solidFill>
                <a:highlight>
                  <a:srgbClr val="FFFFE0"/>
                </a:highlight>
                <a:latin typeface="Arial" pitchFamily="34" charset="0"/>
                <a:ea typeface="Arial" pitchFamily="34" charset="-122"/>
                <a:cs typeface="Arial" pitchFamily="34" charset="-120"/>
              </a:rPr>
              <a:t>NAS</a:t>
            </a:r>
            <a:endParaRPr lang="en-US" sz="896" dirty="0"/>
          </a:p>
        </p:txBody>
      </p:sp>
      <p:sp>
        <p:nvSpPr>
          <p:cNvPr id="49" name="Text 20"/>
          <p:cNvSpPr/>
          <p:nvPr/>
        </p:nvSpPr>
        <p:spPr>
          <a:xfrm>
            <a:off x="5242471" y="3364111"/>
            <a:ext cx="883221" cy="258961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40"/>
              </a:lnSpc>
              <a:buNone/>
            </a:pPr>
            <a:r>
              <a:rPr lang="en-US" sz="896" dirty="0">
                <a:solidFill>
                  <a:srgbClr val="FFFFFF"/>
                </a:solidFill>
                <a:highlight>
                  <a:srgbClr val="FF6B6B"/>
                </a:highlight>
                <a:latin typeface="Arial" pitchFamily="34" charset="0"/>
                <a:ea typeface="Arial" pitchFamily="34" charset="-122"/>
                <a:cs typeface="Arial" pitchFamily="34" charset="-120"/>
              </a:rPr>
              <a:t>Late Aircraft</a:t>
            </a:r>
            <a:endParaRPr lang="en-US" sz="896" dirty="0"/>
          </a:p>
        </p:txBody>
      </p:sp>
      <p:sp>
        <p:nvSpPr>
          <p:cNvPr id="50" name="Text 21"/>
          <p:cNvSpPr/>
          <p:nvPr/>
        </p:nvSpPr>
        <p:spPr>
          <a:xfrm>
            <a:off x="5166271" y="3756422"/>
            <a:ext cx="185931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200"/>
              </a:lnSpc>
              <a:buNone/>
            </a:pPr>
            <a:r>
              <a:rPr lang="en-US" sz="840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Balance entre aerolínea, NAS y aeronaves tardías.</a:t>
            </a:r>
            <a:endParaRPr lang="en-US" sz="840" dirty="0"/>
          </a:p>
        </p:txBody>
      </p:sp>
      <p:sp>
        <p:nvSpPr>
          <p:cNvPr id="51" name="Text 22"/>
          <p:cNvSpPr/>
          <p:nvPr/>
        </p:nvSpPr>
        <p:spPr>
          <a:xfrm>
            <a:off x="7939980" y="2114550"/>
            <a:ext cx="4191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26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ORD</a:t>
            </a:r>
            <a:endParaRPr lang="en-US" sz="1260" dirty="0"/>
          </a:p>
        </p:txBody>
      </p:sp>
      <p:sp>
        <p:nvSpPr>
          <p:cNvPr id="52" name="Text 23"/>
          <p:cNvSpPr/>
          <p:nvPr/>
        </p:nvSpPr>
        <p:spPr>
          <a:xfrm>
            <a:off x="7625655" y="2552700"/>
            <a:ext cx="2045241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Chicago</a:t>
            </a:r>
            <a:endParaRPr lang="en-US" sz="980" dirty="0"/>
          </a:p>
        </p:txBody>
      </p:sp>
      <p:sp>
        <p:nvSpPr>
          <p:cNvPr id="53" name="Text 24"/>
          <p:cNvSpPr/>
          <p:nvPr/>
        </p:nvSpPr>
        <p:spPr>
          <a:xfrm>
            <a:off x="7482780" y="2819400"/>
            <a:ext cx="2045241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Causas dominantes:</a:t>
            </a:r>
            <a:endParaRPr lang="en-US" sz="980" dirty="0"/>
          </a:p>
        </p:txBody>
      </p:sp>
      <p:sp>
        <p:nvSpPr>
          <p:cNvPr id="54" name="Text 25"/>
          <p:cNvSpPr/>
          <p:nvPr/>
        </p:nvSpPr>
        <p:spPr>
          <a:xfrm>
            <a:off x="7558980" y="3048000"/>
            <a:ext cx="577408" cy="258961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40"/>
              </a:lnSpc>
              <a:buNone/>
            </a:pPr>
            <a:r>
              <a:rPr lang="en-US" sz="896" dirty="0">
                <a:solidFill>
                  <a:srgbClr val="333333"/>
                </a:solidFill>
                <a:highlight>
                  <a:srgbClr val="98FF98"/>
                </a:highlight>
                <a:latin typeface="Arial" pitchFamily="34" charset="0"/>
                <a:ea typeface="Arial" pitchFamily="34" charset="-122"/>
                <a:cs typeface="Arial" pitchFamily="34" charset="-120"/>
              </a:rPr>
              <a:t>Carrier</a:t>
            </a:r>
            <a:endParaRPr lang="en-US" sz="896" dirty="0"/>
          </a:p>
        </p:txBody>
      </p:sp>
      <p:sp>
        <p:nvSpPr>
          <p:cNvPr id="55" name="Text 26"/>
          <p:cNvSpPr/>
          <p:nvPr/>
        </p:nvSpPr>
        <p:spPr>
          <a:xfrm>
            <a:off x="8183463" y="3048000"/>
            <a:ext cx="443329" cy="258961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40"/>
              </a:lnSpc>
              <a:buNone/>
            </a:pPr>
            <a:r>
              <a:rPr lang="en-US" sz="896" dirty="0">
                <a:solidFill>
                  <a:srgbClr val="333333"/>
                </a:solidFill>
                <a:highlight>
                  <a:srgbClr val="FFFFE0"/>
                </a:highlight>
                <a:latin typeface="Arial" pitchFamily="34" charset="0"/>
                <a:ea typeface="Arial" pitchFamily="34" charset="-122"/>
                <a:cs typeface="Arial" pitchFamily="34" charset="-120"/>
              </a:rPr>
              <a:t>NAS</a:t>
            </a:r>
            <a:endParaRPr lang="en-US" sz="896" dirty="0"/>
          </a:p>
        </p:txBody>
      </p:sp>
      <p:sp>
        <p:nvSpPr>
          <p:cNvPr id="56" name="Text 27"/>
          <p:cNvSpPr/>
          <p:nvPr/>
        </p:nvSpPr>
        <p:spPr>
          <a:xfrm>
            <a:off x="7558980" y="3364111"/>
            <a:ext cx="883221" cy="258961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40"/>
              </a:lnSpc>
              <a:buNone/>
            </a:pPr>
            <a:r>
              <a:rPr lang="en-US" sz="896" dirty="0">
                <a:solidFill>
                  <a:srgbClr val="FFFFFF"/>
                </a:solidFill>
                <a:highlight>
                  <a:srgbClr val="FF6B6B"/>
                </a:highlight>
                <a:latin typeface="Arial" pitchFamily="34" charset="0"/>
                <a:ea typeface="Arial" pitchFamily="34" charset="-122"/>
                <a:cs typeface="Arial" pitchFamily="34" charset="-120"/>
              </a:rPr>
              <a:t>Late Aircraft</a:t>
            </a:r>
            <a:endParaRPr lang="en-US" sz="896" dirty="0"/>
          </a:p>
        </p:txBody>
      </p:sp>
      <p:sp>
        <p:nvSpPr>
          <p:cNvPr id="57" name="Text 28"/>
          <p:cNvSpPr/>
          <p:nvPr/>
        </p:nvSpPr>
        <p:spPr>
          <a:xfrm>
            <a:off x="8461474" y="3364111"/>
            <a:ext cx="672033" cy="258961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40"/>
              </a:lnSpc>
              <a:buNone/>
            </a:pPr>
            <a:r>
              <a:rPr lang="en-US" sz="896" dirty="0">
                <a:solidFill>
                  <a:srgbClr val="FFFFFF"/>
                </a:solidFill>
                <a:highlight>
                  <a:srgbClr val="FF7F50"/>
                </a:highlight>
                <a:latin typeface="Arial" pitchFamily="34" charset="0"/>
                <a:ea typeface="Arial" pitchFamily="34" charset="-122"/>
                <a:cs typeface="Arial" pitchFamily="34" charset="-120"/>
              </a:rPr>
              <a:t>Weather</a:t>
            </a:r>
            <a:endParaRPr lang="en-US" sz="896" dirty="0"/>
          </a:p>
        </p:txBody>
      </p:sp>
      <p:sp>
        <p:nvSpPr>
          <p:cNvPr id="58" name="Text 29"/>
          <p:cNvSpPr/>
          <p:nvPr/>
        </p:nvSpPr>
        <p:spPr>
          <a:xfrm>
            <a:off x="7482780" y="3756422"/>
            <a:ext cx="185931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200"/>
              </a:lnSpc>
              <a:buNone/>
            </a:pPr>
            <a:r>
              <a:rPr lang="en-US" sz="840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Similar a DFW, pero con más impacto del clima invernal.</a:t>
            </a:r>
            <a:endParaRPr lang="en-US" sz="840" dirty="0"/>
          </a:p>
        </p:txBody>
      </p:sp>
      <p:sp>
        <p:nvSpPr>
          <p:cNvPr id="59" name="Text 30"/>
          <p:cNvSpPr/>
          <p:nvPr/>
        </p:nvSpPr>
        <p:spPr>
          <a:xfrm>
            <a:off x="10256490" y="2114550"/>
            <a:ext cx="3771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26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LAX</a:t>
            </a:r>
            <a:endParaRPr lang="en-US" sz="1260" dirty="0"/>
          </a:p>
        </p:txBody>
      </p:sp>
      <p:sp>
        <p:nvSpPr>
          <p:cNvPr id="60" name="Text 31"/>
          <p:cNvSpPr/>
          <p:nvPr/>
        </p:nvSpPr>
        <p:spPr>
          <a:xfrm>
            <a:off x="9942165" y="2552700"/>
            <a:ext cx="2045077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Los Ángeles</a:t>
            </a:r>
            <a:endParaRPr lang="en-US" sz="980" dirty="0"/>
          </a:p>
        </p:txBody>
      </p:sp>
      <p:sp>
        <p:nvSpPr>
          <p:cNvPr id="61" name="Text 32"/>
          <p:cNvSpPr/>
          <p:nvPr/>
        </p:nvSpPr>
        <p:spPr>
          <a:xfrm>
            <a:off x="9799290" y="2819400"/>
            <a:ext cx="2045077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Causas dominantes:</a:t>
            </a:r>
            <a:endParaRPr lang="en-US" sz="980" dirty="0"/>
          </a:p>
        </p:txBody>
      </p:sp>
      <p:sp>
        <p:nvSpPr>
          <p:cNvPr id="62" name="Text 33"/>
          <p:cNvSpPr/>
          <p:nvPr/>
        </p:nvSpPr>
        <p:spPr>
          <a:xfrm>
            <a:off x="9875490" y="3048000"/>
            <a:ext cx="883221" cy="258961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40"/>
              </a:lnSpc>
              <a:buNone/>
            </a:pPr>
            <a:r>
              <a:rPr lang="en-US" sz="896" dirty="0">
                <a:solidFill>
                  <a:srgbClr val="FFFFFF"/>
                </a:solidFill>
                <a:highlight>
                  <a:srgbClr val="FF6B6B"/>
                </a:highlight>
                <a:latin typeface="Arial" pitchFamily="34" charset="0"/>
                <a:ea typeface="Arial" pitchFamily="34" charset="-122"/>
                <a:cs typeface="Arial" pitchFamily="34" charset="-120"/>
              </a:rPr>
              <a:t>Late Aircraft</a:t>
            </a:r>
            <a:endParaRPr lang="en-US" sz="896" dirty="0"/>
          </a:p>
        </p:txBody>
      </p:sp>
      <p:sp>
        <p:nvSpPr>
          <p:cNvPr id="63" name="Text 34"/>
          <p:cNvSpPr/>
          <p:nvPr/>
        </p:nvSpPr>
        <p:spPr>
          <a:xfrm>
            <a:off x="10777984" y="3048000"/>
            <a:ext cx="577408" cy="258961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40"/>
              </a:lnSpc>
              <a:buNone/>
            </a:pPr>
            <a:r>
              <a:rPr lang="en-US" sz="896" dirty="0">
                <a:solidFill>
                  <a:srgbClr val="333333"/>
                </a:solidFill>
                <a:highlight>
                  <a:srgbClr val="98FF98"/>
                </a:highlight>
                <a:latin typeface="Arial" pitchFamily="34" charset="0"/>
                <a:ea typeface="Arial" pitchFamily="34" charset="-122"/>
                <a:cs typeface="Arial" pitchFamily="34" charset="-120"/>
              </a:rPr>
              <a:t>Carrier</a:t>
            </a:r>
            <a:endParaRPr lang="en-US" sz="896" dirty="0"/>
          </a:p>
        </p:txBody>
      </p:sp>
      <p:sp>
        <p:nvSpPr>
          <p:cNvPr id="64" name="Text 35"/>
          <p:cNvSpPr/>
          <p:nvPr/>
        </p:nvSpPr>
        <p:spPr>
          <a:xfrm>
            <a:off x="9799290" y="3440311"/>
            <a:ext cx="1859161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200"/>
              </a:lnSpc>
              <a:buNone/>
            </a:pPr>
            <a:r>
              <a:rPr lang="en-US" sz="840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Predominan los retrasos por aeronaves que llegan tarde y problemas de aerolínea.</a:t>
            </a:r>
            <a:endParaRPr lang="en-US" sz="840" dirty="0"/>
          </a:p>
        </p:txBody>
      </p:sp>
      <p:sp>
        <p:nvSpPr>
          <p:cNvPr id="65" name="Text 36"/>
          <p:cNvSpPr/>
          <p:nvPr/>
        </p:nvSpPr>
        <p:spPr>
          <a:xfrm>
            <a:off x="766316" y="4518422"/>
            <a:ext cx="11125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E40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Insight:</a:t>
            </a:r>
            <a:r>
              <a:rPr lang="en-US" sz="1120" dirty="0">
                <a:solidFill>
                  <a:srgbClr val="1E40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Aunque LAX y ORD tienen entre los mayores porcentajes de retrasos, el impacto global es menor que en otros hubs debido a factores operativos y climáticos específicos.</a:t>
            </a:r>
            <a:endParaRPr lang="en-US" sz="112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7239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914400"/>
            <a:ext cx="5600700" cy="19050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" y="1104900"/>
            <a:ext cx="571500" cy="5715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950" y="1238250"/>
            <a:ext cx="228600" cy="3048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3900" y="1809750"/>
            <a:ext cx="152400" cy="1524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900" y="2114550"/>
            <a:ext cx="190500" cy="1524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3900" y="2419350"/>
            <a:ext cx="152400" cy="1524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0300" y="914400"/>
            <a:ext cx="5600700" cy="19050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00800" y="1104900"/>
            <a:ext cx="571500" cy="5715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72250" y="1238250"/>
            <a:ext cx="228600" cy="3048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53200" y="1809750"/>
            <a:ext cx="114300" cy="1524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53200" y="2114550"/>
            <a:ext cx="114300" cy="1524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53200" y="2419350"/>
            <a:ext cx="152400" cy="1524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3048000"/>
            <a:ext cx="5600700" cy="19050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71500" y="3238500"/>
            <a:ext cx="571500" cy="57150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2950" y="3371850"/>
            <a:ext cx="228600" cy="30480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23900" y="3943350"/>
            <a:ext cx="190500" cy="15240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3900" y="4248150"/>
            <a:ext cx="171450" cy="15240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23900" y="4552950"/>
            <a:ext cx="190500" cy="152400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0300" y="3048000"/>
            <a:ext cx="5600700" cy="1905000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400800" y="3238500"/>
            <a:ext cx="571500" cy="571500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600825" y="3371850"/>
            <a:ext cx="171450" cy="304800"/>
          </a:xfrm>
          <a:prstGeom prst="rect">
            <a:avLst/>
          </a:prstGeom>
        </p:spPr>
      </p:pic>
      <p:pic>
        <p:nvPicPr>
          <p:cNvPr id="26" name="Image 24" descr="preencoded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553200" y="3943350"/>
            <a:ext cx="190500" cy="152400"/>
          </a:xfrm>
          <a:prstGeom prst="rect">
            <a:avLst/>
          </a:prstGeom>
        </p:spPr>
      </p:pic>
      <p:pic>
        <p:nvPicPr>
          <p:cNvPr id="27" name="Image 25" descr="preencoded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553200" y="4248150"/>
            <a:ext cx="190500" cy="152400"/>
          </a:xfrm>
          <a:prstGeom prst="rect">
            <a:avLst/>
          </a:prstGeom>
        </p:spPr>
      </p:pic>
      <p:pic>
        <p:nvPicPr>
          <p:cNvPr id="28" name="Image 26" descr="preencoded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553200" y="4552950"/>
            <a:ext cx="152400" cy="152400"/>
          </a:xfrm>
          <a:prstGeom prst="rect">
            <a:avLst/>
          </a:prstGeom>
        </p:spPr>
      </p:pic>
      <p:pic>
        <p:nvPicPr>
          <p:cNvPr id="29" name="Image 27" descr="preencoded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81000" y="5143500"/>
            <a:ext cx="11430000" cy="838200"/>
          </a:xfrm>
          <a:prstGeom prst="rect">
            <a:avLst/>
          </a:prstGeom>
        </p:spPr>
      </p:pic>
      <p:pic>
        <p:nvPicPr>
          <p:cNvPr id="30" name="Image 28" descr="preencoded.pn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33400" y="5334000"/>
            <a:ext cx="133350" cy="171450"/>
          </a:xfrm>
          <a:prstGeom prst="rect">
            <a:avLst/>
          </a:prstGeom>
        </p:spPr>
      </p:pic>
      <p:sp>
        <p:nvSpPr>
          <p:cNvPr id="31" name="Text 0"/>
          <p:cNvSpPr/>
          <p:nvPr/>
        </p:nvSpPr>
        <p:spPr>
          <a:xfrm>
            <a:off x="381000" y="190500"/>
            <a:ext cx="382559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700"/>
              </a:lnSpc>
              <a:buNone/>
            </a:pPr>
            <a:r>
              <a:rPr lang="en-US" sz="204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Conclusiones Principales</a:t>
            </a:r>
            <a:endParaRPr lang="en-US" sz="2040" dirty="0"/>
          </a:p>
        </p:txBody>
      </p:sp>
      <p:sp>
        <p:nvSpPr>
          <p:cNvPr id="32" name="Text 1"/>
          <p:cNvSpPr/>
          <p:nvPr/>
        </p:nvSpPr>
        <p:spPr>
          <a:xfrm>
            <a:off x="1295400" y="1257300"/>
            <a:ext cx="1409224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Rutas Críticas</a:t>
            </a:r>
            <a:endParaRPr lang="en-US" sz="1380" dirty="0"/>
          </a:p>
        </p:txBody>
      </p:sp>
      <p:sp>
        <p:nvSpPr>
          <p:cNvPr id="33" name="Text 2"/>
          <p:cNvSpPr/>
          <p:nvPr/>
        </p:nvSpPr>
        <p:spPr>
          <a:xfrm>
            <a:off x="762000" y="1790700"/>
            <a:ext cx="57835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BQN → MCO:</a:t>
            </a:r>
            <a:r>
              <a:rPr lang="en-US" sz="1120" b="1" dirty="0">
                <a:solidFill>
                  <a:srgbClr val="000000"/>
                </a:solidFill>
                <a:highlight>
                  <a:srgbClr val="FF7F50"/>
                </a:highlight>
                <a:latin typeface="Arial" pitchFamily="34" charset="0"/>
                <a:ea typeface="Arial" pitchFamily="34" charset="-122"/>
                <a:cs typeface="Arial" pitchFamily="34" charset="-120"/>
              </a:rPr>
              <a:t>50.83%</a:t>
            </a: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 vuelos retrasados</a:t>
            </a:r>
            <a:endParaRPr lang="en-US" sz="1120" dirty="0"/>
          </a:p>
        </p:txBody>
      </p:sp>
      <p:sp>
        <p:nvSpPr>
          <p:cNvPr id="34" name="Text 3"/>
          <p:cNvSpPr/>
          <p:nvPr/>
        </p:nvSpPr>
        <p:spPr>
          <a:xfrm>
            <a:off x="800100" y="2095500"/>
            <a:ext cx="57835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SFO → HNL y LAS → HNL: &gt;40% de retrasos</a:t>
            </a:r>
            <a:endParaRPr lang="en-US" sz="1120" dirty="0"/>
          </a:p>
        </p:txBody>
      </p:sp>
      <p:sp>
        <p:nvSpPr>
          <p:cNvPr id="35" name="Text 4"/>
          <p:cNvSpPr/>
          <p:nvPr/>
        </p:nvSpPr>
        <p:spPr>
          <a:xfrm>
            <a:off x="762000" y="2400300"/>
            <a:ext cx="57835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DEN → ASE:</a:t>
            </a:r>
            <a:r>
              <a:rPr lang="en-US" sz="1120" b="1" dirty="0">
                <a:solidFill>
                  <a:srgbClr val="000000"/>
                </a:solidFill>
                <a:highlight>
                  <a:srgbClr val="FF7F50"/>
                </a:highlight>
                <a:latin typeface="Arial" pitchFamily="34" charset="0"/>
                <a:ea typeface="Arial" pitchFamily="34" charset="-122"/>
                <a:cs typeface="Arial" pitchFamily="34" charset="-120"/>
              </a:rPr>
              <a:t>42.92%</a:t>
            </a: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 retrasos</a:t>
            </a:r>
            <a:endParaRPr lang="en-US" sz="1120" dirty="0"/>
          </a:p>
        </p:txBody>
      </p:sp>
      <p:sp>
        <p:nvSpPr>
          <p:cNvPr id="36" name="Text 5"/>
          <p:cNvSpPr/>
          <p:nvPr/>
        </p:nvSpPr>
        <p:spPr>
          <a:xfrm>
            <a:off x="7124700" y="1257300"/>
            <a:ext cx="199923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Tiempos de Retraso</a:t>
            </a:r>
            <a:endParaRPr lang="en-US" sz="1380" dirty="0"/>
          </a:p>
        </p:txBody>
      </p:sp>
      <p:sp>
        <p:nvSpPr>
          <p:cNvPr id="37" name="Text 6"/>
          <p:cNvSpPr/>
          <p:nvPr/>
        </p:nvSpPr>
        <p:spPr>
          <a:xfrm>
            <a:off x="6553200" y="1790700"/>
            <a:ext cx="57835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BOS → VPS:</a:t>
            </a:r>
            <a:r>
              <a:rPr lang="en-US" sz="1120" b="1" dirty="0">
                <a:solidFill>
                  <a:srgbClr val="000000"/>
                </a:solidFill>
                <a:highlight>
                  <a:srgbClr val="FF7F50"/>
                </a:highlight>
                <a:latin typeface="Arial" pitchFamily="34" charset="0"/>
                <a:ea typeface="Arial" pitchFamily="34" charset="-122"/>
                <a:cs typeface="Arial" pitchFamily="34" charset="-120"/>
              </a:rPr>
              <a:t>1503 min</a:t>
            </a: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promedio</a:t>
            </a:r>
            <a:endParaRPr lang="en-US" sz="1120" dirty="0"/>
          </a:p>
        </p:txBody>
      </p:sp>
      <p:sp>
        <p:nvSpPr>
          <p:cNvPr id="38" name="Text 7"/>
          <p:cNvSpPr/>
          <p:nvPr/>
        </p:nvSpPr>
        <p:spPr>
          <a:xfrm>
            <a:off x="6553200" y="2095500"/>
            <a:ext cx="57835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VPS → BOS:</a:t>
            </a:r>
            <a:r>
              <a:rPr lang="en-US" sz="1120" b="1" dirty="0">
                <a:solidFill>
                  <a:srgbClr val="000000"/>
                </a:solidFill>
                <a:highlight>
                  <a:srgbClr val="FF7F50"/>
                </a:highlight>
                <a:latin typeface="Arial" pitchFamily="34" charset="0"/>
                <a:ea typeface="Arial" pitchFamily="34" charset="-122"/>
                <a:cs typeface="Arial" pitchFamily="34" charset="-120"/>
              </a:rPr>
              <a:t>1525 min</a:t>
            </a: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promedio</a:t>
            </a:r>
            <a:endParaRPr lang="en-US" sz="1120" dirty="0"/>
          </a:p>
        </p:txBody>
      </p:sp>
      <p:sp>
        <p:nvSpPr>
          <p:cNvPr id="39" name="Text 8"/>
          <p:cNvSpPr/>
          <p:nvPr/>
        </p:nvSpPr>
        <p:spPr>
          <a:xfrm>
            <a:off x="6591300" y="2400300"/>
            <a:ext cx="57835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 la mayoría de rutas:</a:t>
            </a:r>
            <a:r>
              <a:rPr lang="en-US" sz="1120" b="1" dirty="0">
                <a:solidFill>
                  <a:srgbClr val="000000"/>
                </a:solidFill>
                <a:highlight>
                  <a:srgbClr val="FF7F50"/>
                </a:highlight>
                <a:latin typeface="Arial" pitchFamily="34" charset="0"/>
                <a:ea typeface="Arial" pitchFamily="34" charset="-122"/>
                <a:cs typeface="Arial" pitchFamily="34" charset="-120"/>
              </a:rPr>
              <a:t>ARR_DELAY ≈ DEP_DELAY</a:t>
            </a:r>
            <a:endParaRPr lang="en-US" sz="1120" dirty="0"/>
          </a:p>
        </p:txBody>
      </p:sp>
      <p:sp>
        <p:nvSpPr>
          <p:cNvPr id="40" name="Text 9"/>
          <p:cNvSpPr/>
          <p:nvPr/>
        </p:nvSpPr>
        <p:spPr>
          <a:xfrm>
            <a:off x="1295400" y="3390900"/>
            <a:ext cx="2003003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Causas Dominantes</a:t>
            </a:r>
            <a:endParaRPr lang="en-US" sz="1380" dirty="0"/>
          </a:p>
        </p:txBody>
      </p:sp>
      <p:sp>
        <p:nvSpPr>
          <p:cNvPr id="41" name="Text 10"/>
          <p:cNvSpPr/>
          <p:nvPr/>
        </p:nvSpPr>
        <p:spPr>
          <a:xfrm>
            <a:off x="800100" y="3924300"/>
            <a:ext cx="57835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Late Aircraft:</a:t>
            </a:r>
            <a:r>
              <a:rPr lang="en-US" sz="1120" b="1" dirty="0">
                <a:solidFill>
                  <a:srgbClr val="000000"/>
                </a:solidFill>
                <a:highlight>
                  <a:srgbClr val="FF7F50"/>
                </a:highlight>
                <a:latin typeface="Arial" pitchFamily="34" charset="0"/>
                <a:ea typeface="Arial" pitchFamily="34" charset="-122"/>
                <a:cs typeface="Arial" pitchFamily="34" charset="-120"/>
              </a:rPr>
              <a:t>37.09%</a:t>
            </a: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 minutos totales</a:t>
            </a:r>
            <a:endParaRPr lang="en-US" sz="1120" dirty="0"/>
          </a:p>
        </p:txBody>
      </p:sp>
      <p:sp>
        <p:nvSpPr>
          <p:cNvPr id="42" name="Text 11"/>
          <p:cNvSpPr/>
          <p:nvPr/>
        </p:nvSpPr>
        <p:spPr>
          <a:xfrm>
            <a:off x="781050" y="4229100"/>
            <a:ext cx="57835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Carrier:</a:t>
            </a:r>
            <a:r>
              <a:rPr lang="en-US" sz="1120" b="1" dirty="0">
                <a:solidFill>
                  <a:srgbClr val="000000"/>
                </a:solidFill>
                <a:highlight>
                  <a:srgbClr val="FF7F50"/>
                </a:highlight>
                <a:latin typeface="Arial" pitchFamily="34" charset="0"/>
                <a:ea typeface="Arial" pitchFamily="34" charset="-122"/>
                <a:cs typeface="Arial" pitchFamily="34" charset="-120"/>
              </a:rPr>
              <a:t>35.29%</a:t>
            </a: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 minutos</a:t>
            </a:r>
            <a:endParaRPr lang="en-US" sz="1120" dirty="0"/>
          </a:p>
        </p:txBody>
      </p:sp>
      <p:sp>
        <p:nvSpPr>
          <p:cNvPr id="43" name="Text 12"/>
          <p:cNvSpPr/>
          <p:nvPr/>
        </p:nvSpPr>
        <p:spPr>
          <a:xfrm>
            <a:off x="800100" y="4533900"/>
            <a:ext cx="57835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Weather: Solo</a:t>
            </a:r>
            <a:r>
              <a:rPr lang="en-US" sz="1120" b="1" dirty="0">
                <a:solidFill>
                  <a:srgbClr val="000000"/>
                </a:solidFill>
                <a:highlight>
                  <a:srgbClr val="FF7F50"/>
                </a:highlight>
                <a:latin typeface="Arial" pitchFamily="34" charset="0"/>
                <a:ea typeface="Arial" pitchFamily="34" charset="-122"/>
                <a:cs typeface="Arial" pitchFamily="34" charset="-120"/>
              </a:rPr>
              <a:t>6.31%</a:t>
            </a: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 minutos</a:t>
            </a:r>
            <a:endParaRPr lang="en-US" sz="1120" dirty="0"/>
          </a:p>
        </p:txBody>
      </p:sp>
      <p:sp>
        <p:nvSpPr>
          <p:cNvPr id="44" name="Text 13"/>
          <p:cNvSpPr/>
          <p:nvPr/>
        </p:nvSpPr>
        <p:spPr>
          <a:xfrm>
            <a:off x="7124700" y="3390900"/>
            <a:ext cx="274821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Aeropuertos Problemáticos</a:t>
            </a:r>
            <a:endParaRPr lang="en-US" sz="1380" dirty="0"/>
          </a:p>
        </p:txBody>
      </p:sp>
      <p:sp>
        <p:nvSpPr>
          <p:cNvPr id="45" name="Text 14"/>
          <p:cNvSpPr/>
          <p:nvPr/>
        </p:nvSpPr>
        <p:spPr>
          <a:xfrm>
            <a:off x="6629400" y="3924300"/>
            <a:ext cx="57835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Orígenes: JAC (Jackson Hole)</a:t>
            </a:r>
            <a:r>
              <a:rPr lang="en-US" sz="1120" b="1" dirty="0">
                <a:solidFill>
                  <a:srgbClr val="000000"/>
                </a:solidFill>
                <a:highlight>
                  <a:srgbClr val="FF7F50"/>
                </a:highlight>
                <a:latin typeface="Arial" pitchFamily="34" charset="0"/>
                <a:ea typeface="Arial" pitchFamily="34" charset="-122"/>
                <a:cs typeface="Arial" pitchFamily="34" charset="-120"/>
              </a:rPr>
              <a:t>40.78%</a:t>
            </a: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retrasos</a:t>
            </a:r>
            <a:endParaRPr lang="en-US" sz="1120" dirty="0"/>
          </a:p>
        </p:txBody>
      </p:sp>
      <p:sp>
        <p:nvSpPr>
          <p:cNvPr id="46" name="Text 15"/>
          <p:cNvSpPr/>
          <p:nvPr/>
        </p:nvSpPr>
        <p:spPr>
          <a:xfrm>
            <a:off x="6629400" y="4229100"/>
            <a:ext cx="57835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Destinos: PGD (Punta Gorda)</a:t>
            </a:r>
            <a:r>
              <a:rPr lang="en-US" sz="1120" b="1" dirty="0">
                <a:solidFill>
                  <a:srgbClr val="000000"/>
                </a:solidFill>
                <a:highlight>
                  <a:srgbClr val="FF7F50"/>
                </a:highlight>
                <a:latin typeface="Arial" pitchFamily="34" charset="0"/>
                <a:ea typeface="Arial" pitchFamily="34" charset="-122"/>
                <a:cs typeface="Arial" pitchFamily="34" charset="-120"/>
              </a:rPr>
              <a:t>37.68%</a:t>
            </a: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retrasos</a:t>
            </a:r>
            <a:endParaRPr lang="en-US" sz="1120" dirty="0"/>
          </a:p>
        </p:txBody>
      </p:sp>
      <p:sp>
        <p:nvSpPr>
          <p:cNvPr id="47" name="Text 16"/>
          <p:cNvSpPr/>
          <p:nvPr/>
        </p:nvSpPr>
        <p:spPr>
          <a:xfrm>
            <a:off x="6591300" y="4533900"/>
            <a:ext cx="57835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Grandes hubs: ATL, DEN, DFW, ORD, LAX</a:t>
            </a:r>
            <a:endParaRPr lang="en-US" sz="1120" dirty="0"/>
          </a:p>
        </p:txBody>
      </p:sp>
      <p:sp>
        <p:nvSpPr>
          <p:cNvPr id="48" name="Text 17"/>
          <p:cNvSpPr/>
          <p:nvPr/>
        </p:nvSpPr>
        <p:spPr>
          <a:xfrm>
            <a:off x="790724" y="5295900"/>
            <a:ext cx="11125200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26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Conclusión general:</a:t>
            </a:r>
            <a:r>
              <a:rPr lang="en-US" sz="126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Existen patrones estructurales de retrasos que sugieren problemas sistémicos en la operación aérea de EE.UU., con determinadas rutas y aeropuertos identificados como críticos.</a:t>
            </a:r>
            <a:endParaRPr lang="en-US" sz="126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82677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82677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7239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914400"/>
            <a:ext cx="11430000" cy="8382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943100"/>
            <a:ext cx="5619750" cy="264795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400" y="2095500"/>
            <a:ext cx="476250" cy="47625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988" y="2200275"/>
            <a:ext cx="219075" cy="2667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1250" y="1943100"/>
            <a:ext cx="5619750" cy="264795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43650" y="2095500"/>
            <a:ext cx="476250" cy="47625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86525" y="2200275"/>
            <a:ext cx="190500" cy="2667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1000" y="4781550"/>
            <a:ext cx="5619750" cy="241935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3400" y="4933950"/>
            <a:ext cx="476250" cy="47625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2463" y="5038725"/>
            <a:ext cx="238125" cy="2667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91250" y="4781550"/>
            <a:ext cx="5619750" cy="241935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43650" y="4933950"/>
            <a:ext cx="476250" cy="47625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62713" y="5038725"/>
            <a:ext cx="238125" cy="266700"/>
          </a:xfrm>
          <a:prstGeom prst="rect">
            <a:avLst/>
          </a:prstGeom>
        </p:spPr>
      </p:pic>
      <p:sp>
        <p:nvSpPr>
          <p:cNvPr id="18" name="Text 0"/>
          <p:cNvSpPr/>
          <p:nvPr/>
        </p:nvSpPr>
        <p:spPr>
          <a:xfrm>
            <a:off x="381000" y="190500"/>
            <a:ext cx="4489772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700"/>
              </a:lnSpc>
              <a:buNone/>
            </a:pPr>
            <a:r>
              <a:rPr lang="en-US" sz="204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Recomendaciones Operativas</a:t>
            </a:r>
            <a:endParaRPr lang="en-US" sz="2040" dirty="0"/>
          </a:p>
        </p:txBody>
      </p:sp>
      <p:sp>
        <p:nvSpPr>
          <p:cNvPr id="19" name="Text 1"/>
          <p:cNvSpPr/>
          <p:nvPr/>
        </p:nvSpPr>
        <p:spPr>
          <a:xfrm>
            <a:off x="533400" y="1066800"/>
            <a:ext cx="11125200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2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Basándonos en los hallazgos del análisis de retrasos y cancelaciones de vuelos en EE.UU. en enero de 2023, proponemos las siguientes recomendaciones operativas para mejorar la puntualidad y reducir los retrasos más frecuentes.</a:t>
            </a:r>
            <a:endParaRPr lang="en-US" sz="1260" dirty="0"/>
          </a:p>
        </p:txBody>
      </p:sp>
      <p:sp>
        <p:nvSpPr>
          <p:cNvPr id="20" name="Text 2"/>
          <p:cNvSpPr/>
          <p:nvPr/>
        </p:nvSpPr>
        <p:spPr>
          <a:xfrm>
            <a:off x="1123950" y="2200275"/>
            <a:ext cx="388158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1E40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Optimización de Gestión de Aeronaves</a:t>
            </a:r>
            <a:endParaRPr lang="en-US" sz="1380" dirty="0"/>
          </a:p>
        </p:txBody>
      </p:sp>
      <p:sp>
        <p:nvSpPr>
          <p:cNvPr id="21" name="Text 3"/>
          <p:cNvSpPr/>
          <p:nvPr/>
        </p:nvSpPr>
        <p:spPr>
          <a:xfrm>
            <a:off x="571500" y="2686050"/>
            <a:ext cx="52768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Implementar un sistema de seguimiento de aeronaves tardías (Late Aircraft) para reducir su impacto del 37.09% en los retrasos.</a:t>
            </a:r>
            <a:endParaRPr lang="en-US" sz="1120" dirty="0"/>
          </a:p>
        </p:txBody>
      </p:sp>
      <p:sp>
        <p:nvSpPr>
          <p:cNvPr id="22" name="Text 4"/>
          <p:cNvSpPr/>
          <p:nvPr/>
        </p:nvSpPr>
        <p:spPr>
          <a:xfrm>
            <a:off x="571500" y="3219450"/>
            <a:ext cx="52768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Mejorar la coordinación entre aerolíneas y control de tráfico aéreo para disminuir los retrasos por NAS del 21.09%.</a:t>
            </a:r>
            <a:endParaRPr lang="en-US" sz="1120" dirty="0"/>
          </a:p>
        </p:txBody>
      </p:sp>
      <p:sp>
        <p:nvSpPr>
          <p:cNvPr id="23" name="Text 5"/>
          <p:cNvSpPr/>
          <p:nvPr/>
        </p:nvSpPr>
        <p:spPr>
          <a:xfrm>
            <a:off x="571500" y="3752850"/>
            <a:ext cx="52768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Optimizar tiempos de taxi-out/in, que representan hasta el 40% de los retrasos en algunas rutas.</a:t>
            </a:r>
            <a:endParaRPr lang="en-US" sz="1120" dirty="0"/>
          </a:p>
        </p:txBody>
      </p:sp>
      <p:sp>
        <p:nvSpPr>
          <p:cNvPr id="24" name="Text 6"/>
          <p:cNvSpPr/>
          <p:nvPr/>
        </p:nvSpPr>
        <p:spPr>
          <a:xfrm>
            <a:off x="6934200" y="2200275"/>
            <a:ext cx="2923059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16653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Mejoras Específicas por Ruta</a:t>
            </a:r>
            <a:endParaRPr lang="en-US" sz="1380" dirty="0"/>
          </a:p>
        </p:txBody>
      </p:sp>
      <p:sp>
        <p:nvSpPr>
          <p:cNvPr id="25" name="Text 7"/>
          <p:cNvSpPr/>
          <p:nvPr/>
        </p:nvSpPr>
        <p:spPr>
          <a:xfrm>
            <a:off x="6381750" y="2686050"/>
            <a:ext cx="527685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Para rutas críticas como BQN → MCO (50.83% de retrasos): Implementar procedimientos de prioridad para este tramo con alto porcentaje de retrasos.</a:t>
            </a:r>
            <a:endParaRPr lang="en-US" sz="1120" dirty="0"/>
          </a:p>
        </p:txBody>
      </p:sp>
      <p:sp>
        <p:nvSpPr>
          <p:cNvPr id="26" name="Text 8"/>
          <p:cNvSpPr/>
          <p:nvPr/>
        </p:nvSpPr>
        <p:spPr>
          <a:xfrm>
            <a:off x="6381750" y="3448050"/>
            <a:ext cx="52768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Para SFO → HNL (44.71%) y LAS → HNL (43.90%): Desarrollar planes de contingencia específicos para estos destinos turísticos.</a:t>
            </a:r>
            <a:endParaRPr lang="en-US" sz="1120" dirty="0"/>
          </a:p>
        </p:txBody>
      </p:sp>
      <p:sp>
        <p:nvSpPr>
          <p:cNvPr id="27" name="Text 9"/>
          <p:cNvSpPr/>
          <p:nvPr/>
        </p:nvSpPr>
        <p:spPr>
          <a:xfrm>
            <a:off x="6381750" y="3981450"/>
            <a:ext cx="52768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Para DEN → ASE (42.92%): Optimizar vuelos en esta ruta con altos retrasos promedio (29.84 min en salida y 28.80 min en llegada).</a:t>
            </a:r>
            <a:endParaRPr lang="en-US" sz="1120" dirty="0"/>
          </a:p>
        </p:txBody>
      </p:sp>
      <p:sp>
        <p:nvSpPr>
          <p:cNvPr id="28" name="Text 10"/>
          <p:cNvSpPr/>
          <p:nvPr/>
        </p:nvSpPr>
        <p:spPr>
          <a:xfrm>
            <a:off x="1123950" y="5038725"/>
            <a:ext cx="1921312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854D0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Mejoras por Origen</a:t>
            </a:r>
            <a:endParaRPr lang="en-US" sz="1380" dirty="0"/>
          </a:p>
        </p:txBody>
      </p:sp>
      <p:sp>
        <p:nvSpPr>
          <p:cNvPr id="29" name="Text 11"/>
          <p:cNvSpPr/>
          <p:nvPr/>
        </p:nvSpPr>
        <p:spPr>
          <a:xfrm>
            <a:off x="571500" y="5524500"/>
            <a:ext cx="52768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Para JAC (Jackson Hole, WY): Implementar programas de prevención de retrasos específicos, ya que 40.78% de sus vuelos salen con retraso.</a:t>
            </a:r>
            <a:endParaRPr lang="en-US" sz="1120" dirty="0"/>
          </a:p>
        </p:txBody>
      </p:sp>
      <p:sp>
        <p:nvSpPr>
          <p:cNvPr id="30" name="Text 12"/>
          <p:cNvSpPr/>
          <p:nvPr/>
        </p:nvSpPr>
        <p:spPr>
          <a:xfrm>
            <a:off x="571500" y="6057900"/>
            <a:ext cx="52768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Para BQN (Aguadilla, PR): Desarrollar estrategias para reducir el 38.37% de retrasos en vuelos salientes.</a:t>
            </a:r>
            <a:endParaRPr lang="en-US" sz="1120" dirty="0"/>
          </a:p>
        </p:txBody>
      </p:sp>
      <p:sp>
        <p:nvSpPr>
          <p:cNvPr id="31" name="Text 13"/>
          <p:cNvSpPr/>
          <p:nvPr/>
        </p:nvSpPr>
        <p:spPr>
          <a:xfrm>
            <a:off x="571500" y="6591300"/>
            <a:ext cx="52768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Para EGE (Eagle, CO): Optimizar operaciones con el 35.23% de retrasos en salidas.</a:t>
            </a:r>
            <a:endParaRPr lang="en-US" sz="1120" dirty="0"/>
          </a:p>
        </p:txBody>
      </p:sp>
      <p:sp>
        <p:nvSpPr>
          <p:cNvPr id="32" name="Text 14"/>
          <p:cNvSpPr/>
          <p:nvPr/>
        </p:nvSpPr>
        <p:spPr>
          <a:xfrm>
            <a:off x="6934200" y="5038725"/>
            <a:ext cx="2014463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991B1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Mejoras por Destino</a:t>
            </a:r>
            <a:endParaRPr lang="en-US" sz="1380" dirty="0"/>
          </a:p>
        </p:txBody>
      </p:sp>
      <p:sp>
        <p:nvSpPr>
          <p:cNvPr id="33" name="Text 15"/>
          <p:cNvSpPr/>
          <p:nvPr/>
        </p:nvSpPr>
        <p:spPr>
          <a:xfrm>
            <a:off x="6381750" y="5524500"/>
            <a:ext cx="52768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Para PGD (Punta Gorda, FL): Implementar protocolos de recepción prioritaria para este destino con el 37.68% de retrasos en llegadas.</a:t>
            </a:r>
            <a:endParaRPr lang="en-US" sz="1120" dirty="0"/>
          </a:p>
        </p:txBody>
      </p:sp>
      <p:sp>
        <p:nvSpPr>
          <p:cNvPr id="34" name="Text 16"/>
          <p:cNvSpPr/>
          <p:nvPr/>
        </p:nvSpPr>
        <p:spPr>
          <a:xfrm>
            <a:off x="6381750" y="6057900"/>
            <a:ext cx="52768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Para ASE (Aspen, CO): Desarrollar estrategias para reducir el 36.79% de retrasos en llegadas.</a:t>
            </a:r>
            <a:endParaRPr lang="en-US" sz="1120" dirty="0"/>
          </a:p>
        </p:txBody>
      </p:sp>
      <p:sp>
        <p:nvSpPr>
          <p:cNvPr id="35" name="Text 17"/>
          <p:cNvSpPr/>
          <p:nvPr/>
        </p:nvSpPr>
        <p:spPr>
          <a:xfrm>
            <a:off x="6381750" y="6591300"/>
            <a:ext cx="52768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Para BQN (Aguadilla, PR): Optimizar operaciones con el 34.38% de retrasos en llegadas.</a:t>
            </a:r>
            <a:endParaRPr lang="en-US" sz="1120" dirty="0"/>
          </a:p>
        </p:txBody>
      </p:sp>
      <p:sp>
        <p:nvSpPr>
          <p:cNvPr id="36" name="Text 18"/>
          <p:cNvSpPr/>
          <p:nvPr/>
        </p:nvSpPr>
        <p:spPr>
          <a:xfrm>
            <a:off x="685800" y="7505700"/>
            <a:ext cx="112014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Nota final:</a:t>
            </a:r>
            <a:r>
              <a:rPr lang="en-US" sz="112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 implementación de estas recomendaciones requiere una colaboración estrecha entre aerolíneas, aeropuertos y el sistema nacional de espacio aéreo.</a:t>
            </a:r>
            <a:endParaRPr lang="en-US" sz="112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7239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250" y="1009650"/>
            <a:ext cx="11239500" cy="9906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750" y="1238250"/>
            <a:ext cx="190500" cy="17145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750" y="1581150"/>
            <a:ext cx="171450" cy="17145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6250" y="2228850"/>
            <a:ext cx="11239500" cy="12954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6750" y="2438400"/>
            <a:ext cx="228600" cy="2286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6750" y="3781425"/>
            <a:ext cx="190500" cy="1905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6250" y="4248150"/>
            <a:ext cx="5543550" cy="78105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8650" y="4400550"/>
            <a:ext cx="476250" cy="47625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1525" y="4505325"/>
            <a:ext cx="190500" cy="2667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72200" y="4248150"/>
            <a:ext cx="5543550" cy="78105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24600" y="4400550"/>
            <a:ext cx="476250" cy="47625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67475" y="4505325"/>
            <a:ext cx="190500" cy="2667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6250" y="5181600"/>
            <a:ext cx="5543550" cy="78105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8650" y="5334000"/>
            <a:ext cx="476250" cy="47625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1525" y="5438775"/>
            <a:ext cx="190500" cy="26670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72200" y="5181600"/>
            <a:ext cx="5543550" cy="78105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324600" y="5334000"/>
            <a:ext cx="476250" cy="47625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491288" y="5438775"/>
            <a:ext cx="142875" cy="266700"/>
          </a:xfrm>
          <a:prstGeom prst="rect">
            <a:avLst/>
          </a:prstGeom>
        </p:spPr>
      </p:pic>
      <p:sp>
        <p:nvSpPr>
          <p:cNvPr id="23" name="Text 0"/>
          <p:cNvSpPr/>
          <p:nvPr/>
        </p:nvSpPr>
        <p:spPr>
          <a:xfrm>
            <a:off x="381000" y="190500"/>
            <a:ext cx="368513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700"/>
              </a:lnSpc>
              <a:buNone/>
            </a:pPr>
            <a:r>
              <a:rPr lang="en-US" sz="204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Introducción y Objetivos</a:t>
            </a:r>
            <a:endParaRPr lang="en-US" sz="2040" dirty="0"/>
          </a:p>
        </p:txBody>
      </p:sp>
      <p:sp>
        <p:nvSpPr>
          <p:cNvPr id="24" name="Text 1"/>
          <p:cNvSpPr/>
          <p:nvPr/>
        </p:nvSpPr>
        <p:spPr>
          <a:xfrm>
            <a:off x="981224" y="1200150"/>
            <a:ext cx="1194435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26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Contexto:</a:t>
            </a:r>
            <a:r>
              <a:rPr lang="en-US" sz="12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El transporte aéreo en Estados Unidos es un pilar fundamental para la movilidad de personas y bienes.</a:t>
            </a:r>
            <a:endParaRPr lang="en-US" sz="1260" dirty="0"/>
          </a:p>
        </p:txBody>
      </p:sp>
      <p:sp>
        <p:nvSpPr>
          <p:cNvPr id="25" name="Text 2"/>
          <p:cNvSpPr/>
          <p:nvPr/>
        </p:nvSpPr>
        <p:spPr>
          <a:xfrm>
            <a:off x="914400" y="1543050"/>
            <a:ext cx="1194435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260" dirty="0">
                <a:solidFill>
                  <a:srgbClr val="B91C1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Los retrasos y cancelaciones de vuelos generan costos significativos para aerolíneas, pasajeros y la economía en general.</a:t>
            </a:r>
            <a:endParaRPr lang="en-US" sz="1260" dirty="0"/>
          </a:p>
        </p:txBody>
      </p:sp>
      <p:sp>
        <p:nvSpPr>
          <p:cNvPr id="26" name="Text 3"/>
          <p:cNvSpPr/>
          <p:nvPr/>
        </p:nvSpPr>
        <p:spPr>
          <a:xfrm>
            <a:off x="971550" y="2419350"/>
            <a:ext cx="1194435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Objetivo Principal</a:t>
            </a:r>
            <a:endParaRPr lang="en-US" sz="1646" dirty="0"/>
          </a:p>
        </p:txBody>
      </p:sp>
      <p:sp>
        <p:nvSpPr>
          <p:cNvPr id="27" name="Text 4"/>
          <p:cNvSpPr/>
          <p:nvPr/>
        </p:nvSpPr>
        <p:spPr>
          <a:xfrm>
            <a:off x="666750" y="2800350"/>
            <a:ext cx="10858500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26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Analizar los retrasos y cancelaciones de vuelos en EE.UU. en enero de 2023 para identificar patrones, rutas críticas y causas frecuentes, con el fin de generar insights que ayuden a mejorar la planificación y gestión de aerolíneas.</a:t>
            </a:r>
            <a:endParaRPr lang="en-US" sz="1260" dirty="0"/>
          </a:p>
        </p:txBody>
      </p:sp>
      <p:sp>
        <p:nvSpPr>
          <p:cNvPr id="28" name="Text 5"/>
          <p:cNvSpPr/>
          <p:nvPr/>
        </p:nvSpPr>
        <p:spPr>
          <a:xfrm>
            <a:off x="933450" y="3752850"/>
            <a:ext cx="121539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Preguntas a responder:</a:t>
            </a:r>
            <a:endParaRPr lang="en-US" sz="1380" dirty="0"/>
          </a:p>
        </p:txBody>
      </p:sp>
      <p:sp>
        <p:nvSpPr>
          <p:cNvPr id="29" name="Text 6"/>
          <p:cNvSpPr/>
          <p:nvPr/>
        </p:nvSpPr>
        <p:spPr>
          <a:xfrm>
            <a:off x="1257300" y="4505325"/>
            <a:ext cx="4256157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2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¿Hay rutas que experimentan retrasos frecuentes?</a:t>
            </a:r>
            <a:endParaRPr lang="en-US" sz="1260" dirty="0"/>
          </a:p>
        </p:txBody>
      </p:sp>
      <p:sp>
        <p:nvSpPr>
          <p:cNvPr id="30" name="Text 7"/>
          <p:cNvSpPr/>
          <p:nvPr/>
        </p:nvSpPr>
        <p:spPr>
          <a:xfrm>
            <a:off x="6953250" y="4505325"/>
            <a:ext cx="411978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2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¿Cuál es el tiempo promedio de retraso por ruta?</a:t>
            </a:r>
            <a:endParaRPr lang="en-US" sz="1260" dirty="0"/>
          </a:p>
        </p:txBody>
      </p:sp>
      <p:sp>
        <p:nvSpPr>
          <p:cNvPr id="31" name="Text 8"/>
          <p:cNvSpPr/>
          <p:nvPr/>
        </p:nvSpPr>
        <p:spPr>
          <a:xfrm>
            <a:off x="1257300" y="5438775"/>
            <a:ext cx="4790673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2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¿Es posible identificar las principales causas del retraso?</a:t>
            </a:r>
            <a:endParaRPr lang="en-US" sz="1260" dirty="0"/>
          </a:p>
        </p:txBody>
      </p:sp>
      <p:sp>
        <p:nvSpPr>
          <p:cNvPr id="32" name="Text 9"/>
          <p:cNvSpPr/>
          <p:nvPr/>
        </p:nvSpPr>
        <p:spPr>
          <a:xfrm>
            <a:off x="6953250" y="5438775"/>
            <a:ext cx="4140904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2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¿Existe algún origen o destino con más retrasos?</a:t>
            </a:r>
            <a:endParaRPr lang="en-US" sz="126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7239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914400"/>
            <a:ext cx="3708350" cy="33528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" y="1104900"/>
            <a:ext cx="171450" cy="1905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400" y="1447800"/>
            <a:ext cx="381000" cy="3810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700" y="1543050"/>
            <a:ext cx="152400" cy="1905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400" y="1943100"/>
            <a:ext cx="381000" cy="3810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8175" y="2038350"/>
            <a:ext cx="171450" cy="1905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400" y="2438400"/>
            <a:ext cx="381000" cy="3810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750" y="2533650"/>
            <a:ext cx="114300" cy="1905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3400" y="2933700"/>
            <a:ext cx="381000" cy="3810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7225" y="3028950"/>
            <a:ext cx="133350" cy="1905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41750" y="914400"/>
            <a:ext cx="3708350" cy="33528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94150" y="1104900"/>
            <a:ext cx="190500" cy="1905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394150" y="1447800"/>
            <a:ext cx="3403550" cy="3810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08450" y="1562100"/>
            <a:ext cx="152400" cy="15240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394150" y="1905000"/>
            <a:ext cx="3403550" cy="38100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8450" y="2019300"/>
            <a:ext cx="190500" cy="15240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394150" y="2362200"/>
            <a:ext cx="3403550" cy="38100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508450" y="2476500"/>
            <a:ext cx="152400" cy="152400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394150" y="2819400"/>
            <a:ext cx="3403550" cy="381000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508450" y="2933700"/>
            <a:ext cx="152400" cy="152400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394150" y="3276600"/>
            <a:ext cx="3403550" cy="381000"/>
          </a:xfrm>
          <a:prstGeom prst="rect">
            <a:avLst/>
          </a:prstGeom>
        </p:spPr>
      </p:pic>
      <p:pic>
        <p:nvPicPr>
          <p:cNvPr id="26" name="Image 24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508450" y="3390900"/>
            <a:ext cx="152400" cy="152400"/>
          </a:xfrm>
          <a:prstGeom prst="rect">
            <a:avLst/>
          </a:prstGeom>
        </p:spPr>
      </p:pic>
      <p:pic>
        <p:nvPicPr>
          <p:cNvPr id="27" name="Image 25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394150" y="3733800"/>
            <a:ext cx="3403550" cy="381000"/>
          </a:xfrm>
          <a:prstGeom prst="rect">
            <a:avLst/>
          </a:prstGeom>
        </p:spPr>
      </p:pic>
      <p:pic>
        <p:nvPicPr>
          <p:cNvPr id="28" name="Image 26" descr="preencoded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508450" y="3848100"/>
            <a:ext cx="152400" cy="152400"/>
          </a:xfrm>
          <a:prstGeom prst="rect">
            <a:avLst/>
          </a:prstGeom>
        </p:spPr>
      </p:pic>
      <p:pic>
        <p:nvPicPr>
          <p:cNvPr id="29" name="Image 27" descr="preencoded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102501" y="914400"/>
            <a:ext cx="3708499" cy="3352800"/>
          </a:xfrm>
          <a:prstGeom prst="rect">
            <a:avLst/>
          </a:prstGeom>
        </p:spPr>
      </p:pic>
      <p:pic>
        <p:nvPicPr>
          <p:cNvPr id="30" name="Image 28" descr="preencoded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254901" y="1104900"/>
            <a:ext cx="190500" cy="190500"/>
          </a:xfrm>
          <a:prstGeom prst="rect">
            <a:avLst/>
          </a:prstGeom>
        </p:spPr>
      </p:pic>
      <p:pic>
        <p:nvPicPr>
          <p:cNvPr id="31" name="Image 29" descr="preencoded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254901" y="1485900"/>
            <a:ext cx="381000" cy="381000"/>
          </a:xfrm>
          <a:prstGeom prst="rect">
            <a:avLst/>
          </a:prstGeom>
        </p:spPr>
      </p:pic>
      <p:pic>
        <p:nvPicPr>
          <p:cNvPr id="32" name="Image 30" descr="preencoded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378726" y="1581150"/>
            <a:ext cx="133350" cy="190500"/>
          </a:xfrm>
          <a:prstGeom prst="rect">
            <a:avLst/>
          </a:prstGeom>
        </p:spPr>
      </p:pic>
      <p:pic>
        <p:nvPicPr>
          <p:cNvPr id="33" name="Image 31" descr="preencoded.pn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254901" y="2057400"/>
            <a:ext cx="381000" cy="381000"/>
          </a:xfrm>
          <a:prstGeom prst="rect">
            <a:avLst/>
          </a:prstGeom>
        </p:spPr>
      </p:pic>
      <p:pic>
        <p:nvPicPr>
          <p:cNvPr id="34" name="Image 32" descr="preencoded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378726" y="2152650"/>
            <a:ext cx="133350" cy="190500"/>
          </a:xfrm>
          <a:prstGeom prst="rect">
            <a:avLst/>
          </a:prstGeom>
        </p:spPr>
      </p:pic>
      <p:pic>
        <p:nvPicPr>
          <p:cNvPr id="35" name="Image 33" descr="preencoded.png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254901" y="2590800"/>
            <a:ext cx="381000" cy="381000"/>
          </a:xfrm>
          <a:prstGeom prst="rect">
            <a:avLst/>
          </a:prstGeom>
        </p:spPr>
      </p:pic>
      <p:pic>
        <p:nvPicPr>
          <p:cNvPr id="36" name="Image 34" descr="preencoded.png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369201" y="2686050"/>
            <a:ext cx="152400" cy="190500"/>
          </a:xfrm>
          <a:prstGeom prst="rect">
            <a:avLst/>
          </a:prstGeom>
        </p:spPr>
      </p:pic>
      <p:pic>
        <p:nvPicPr>
          <p:cNvPr id="37" name="Image 35" descr="preencoded.png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254901" y="3086100"/>
            <a:ext cx="381000" cy="381000"/>
          </a:xfrm>
          <a:prstGeom prst="rect">
            <a:avLst/>
          </a:prstGeom>
        </p:spPr>
      </p:pic>
      <p:pic>
        <p:nvPicPr>
          <p:cNvPr id="38" name="Image 36" descr="preencoded.png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8359676" y="3181350"/>
            <a:ext cx="171450" cy="190500"/>
          </a:xfrm>
          <a:prstGeom prst="rect">
            <a:avLst/>
          </a:prstGeom>
        </p:spPr>
      </p:pic>
      <p:sp>
        <p:nvSpPr>
          <p:cNvPr id="39" name="Text 0"/>
          <p:cNvSpPr/>
          <p:nvPr/>
        </p:nvSpPr>
        <p:spPr>
          <a:xfrm>
            <a:off x="381000" y="190500"/>
            <a:ext cx="367351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700"/>
              </a:lnSpc>
              <a:buNone/>
            </a:pPr>
            <a:r>
              <a:rPr lang="en-US" sz="204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Metodología del Análisis</a:t>
            </a:r>
            <a:endParaRPr lang="en-US" sz="2040" dirty="0"/>
          </a:p>
        </p:txBody>
      </p:sp>
      <p:sp>
        <p:nvSpPr>
          <p:cNvPr id="40" name="Text 1"/>
          <p:cNvSpPr/>
          <p:nvPr/>
        </p:nvSpPr>
        <p:spPr>
          <a:xfrm>
            <a:off x="781050" y="1066800"/>
            <a:ext cx="374390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1E40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Fuentes de Datos</a:t>
            </a:r>
            <a:endParaRPr lang="en-US" sz="1380" dirty="0"/>
          </a:p>
        </p:txBody>
      </p:sp>
      <p:sp>
        <p:nvSpPr>
          <p:cNvPr id="41" name="Text 2"/>
          <p:cNvSpPr/>
          <p:nvPr/>
        </p:nvSpPr>
        <p:spPr>
          <a:xfrm>
            <a:off x="1028700" y="1524000"/>
            <a:ext cx="26301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AIRLINE_CODE_DICTIONARY.csv</a:t>
            </a:r>
            <a:endParaRPr lang="en-US" sz="1120" dirty="0"/>
          </a:p>
        </p:txBody>
      </p:sp>
      <p:sp>
        <p:nvSpPr>
          <p:cNvPr id="42" name="Text 3"/>
          <p:cNvSpPr/>
          <p:nvPr/>
        </p:nvSpPr>
        <p:spPr>
          <a:xfrm>
            <a:off x="1028700" y="2019300"/>
            <a:ext cx="23692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DOT_CODE_DICTIONARY.xlsx</a:t>
            </a:r>
            <a:endParaRPr lang="en-US" sz="1120" dirty="0"/>
          </a:p>
        </p:txBody>
      </p:sp>
      <p:sp>
        <p:nvSpPr>
          <p:cNvPr id="43" name="Text 4"/>
          <p:cNvSpPr/>
          <p:nvPr/>
        </p:nvSpPr>
        <p:spPr>
          <a:xfrm>
            <a:off x="1028700" y="2514600"/>
            <a:ext cx="82919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flights_.csv</a:t>
            </a:r>
            <a:endParaRPr lang="en-US" sz="1120" dirty="0"/>
          </a:p>
        </p:txBody>
      </p:sp>
      <p:sp>
        <p:nvSpPr>
          <p:cNvPr id="44" name="Text 5"/>
          <p:cNvSpPr/>
          <p:nvPr/>
        </p:nvSpPr>
        <p:spPr>
          <a:xfrm>
            <a:off x="1028700" y="3009900"/>
            <a:ext cx="1397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flights_merged.csv</a:t>
            </a:r>
            <a:endParaRPr lang="en-US" sz="1120" dirty="0"/>
          </a:p>
        </p:txBody>
      </p:sp>
      <p:sp>
        <p:nvSpPr>
          <p:cNvPr id="45" name="Text 6"/>
          <p:cNvSpPr/>
          <p:nvPr/>
        </p:nvSpPr>
        <p:spPr>
          <a:xfrm>
            <a:off x="4660850" y="1066800"/>
            <a:ext cx="374390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1E40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Proceso de Tratamiento</a:t>
            </a:r>
            <a:endParaRPr lang="en-US" sz="1380" dirty="0"/>
          </a:p>
        </p:txBody>
      </p:sp>
      <p:sp>
        <p:nvSpPr>
          <p:cNvPr id="46" name="Text 7"/>
          <p:cNvSpPr/>
          <p:nvPr/>
        </p:nvSpPr>
        <p:spPr>
          <a:xfrm>
            <a:off x="4737050" y="1524000"/>
            <a:ext cx="20686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Carga y estructura de datos</a:t>
            </a:r>
            <a:endParaRPr lang="en-US" sz="1120" dirty="0"/>
          </a:p>
        </p:txBody>
      </p:sp>
      <p:sp>
        <p:nvSpPr>
          <p:cNvPr id="47" name="Text 8"/>
          <p:cNvSpPr/>
          <p:nvPr/>
        </p:nvSpPr>
        <p:spPr>
          <a:xfrm>
            <a:off x="4775150" y="1981200"/>
            <a:ext cx="215558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Tratamiento de valores nulos</a:t>
            </a:r>
            <a:endParaRPr lang="en-US" sz="1120" dirty="0"/>
          </a:p>
        </p:txBody>
      </p:sp>
      <p:sp>
        <p:nvSpPr>
          <p:cNvPr id="48" name="Text 9"/>
          <p:cNvSpPr/>
          <p:nvPr/>
        </p:nvSpPr>
        <p:spPr>
          <a:xfrm>
            <a:off x="4737050" y="2438400"/>
            <a:ext cx="284218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Detección y tratamiento de duplicados</a:t>
            </a:r>
            <a:endParaRPr lang="en-US" sz="1120" dirty="0"/>
          </a:p>
        </p:txBody>
      </p:sp>
      <p:sp>
        <p:nvSpPr>
          <p:cNvPr id="49" name="Text 10"/>
          <p:cNvSpPr/>
          <p:nvPr/>
        </p:nvSpPr>
        <p:spPr>
          <a:xfrm>
            <a:off x="4737050" y="2895600"/>
            <a:ext cx="251574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Detección y corrección de outliers</a:t>
            </a:r>
            <a:endParaRPr lang="en-US" sz="1120" dirty="0"/>
          </a:p>
        </p:txBody>
      </p:sp>
      <p:sp>
        <p:nvSpPr>
          <p:cNvPr id="50" name="Text 11"/>
          <p:cNvSpPr/>
          <p:nvPr/>
        </p:nvSpPr>
        <p:spPr>
          <a:xfrm>
            <a:off x="4737050" y="3352800"/>
            <a:ext cx="289817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Verificación y cambio de tipos de datos</a:t>
            </a:r>
            <a:endParaRPr lang="en-US" sz="1120" dirty="0"/>
          </a:p>
        </p:txBody>
      </p:sp>
      <p:sp>
        <p:nvSpPr>
          <p:cNvPr id="51" name="Text 12"/>
          <p:cNvSpPr/>
          <p:nvPr/>
        </p:nvSpPr>
        <p:spPr>
          <a:xfrm>
            <a:off x="4737050" y="3810000"/>
            <a:ext cx="116496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Unión de tablas</a:t>
            </a:r>
            <a:endParaRPr lang="en-US" sz="1120" dirty="0"/>
          </a:p>
        </p:txBody>
      </p:sp>
      <p:sp>
        <p:nvSpPr>
          <p:cNvPr id="52" name="Text 13"/>
          <p:cNvSpPr/>
          <p:nvPr/>
        </p:nvSpPr>
        <p:spPr>
          <a:xfrm>
            <a:off x="8521601" y="1066800"/>
            <a:ext cx="3744069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1E40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Técnicas Analíticas</a:t>
            </a:r>
            <a:endParaRPr lang="en-US" sz="1380" dirty="0"/>
          </a:p>
        </p:txBody>
      </p:sp>
      <p:sp>
        <p:nvSpPr>
          <p:cNvPr id="53" name="Text 14"/>
          <p:cNvSpPr/>
          <p:nvPr/>
        </p:nvSpPr>
        <p:spPr>
          <a:xfrm>
            <a:off x="8750201" y="1447800"/>
            <a:ext cx="2908399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Agrupación y análisis de variables categóricas</a:t>
            </a:r>
            <a:endParaRPr lang="en-US" sz="1120" dirty="0"/>
          </a:p>
        </p:txBody>
      </p:sp>
      <p:sp>
        <p:nvSpPr>
          <p:cNvPr id="54" name="Text 15"/>
          <p:cNvSpPr/>
          <p:nvPr/>
        </p:nvSpPr>
        <p:spPr>
          <a:xfrm>
            <a:off x="8750201" y="2019300"/>
            <a:ext cx="2908399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Análisis de medidas de tendencia central y dispersión</a:t>
            </a:r>
            <a:endParaRPr lang="en-US" sz="1120" dirty="0"/>
          </a:p>
        </p:txBody>
      </p:sp>
      <p:sp>
        <p:nvSpPr>
          <p:cNvPr id="55" name="Text 16"/>
          <p:cNvSpPr/>
          <p:nvPr/>
        </p:nvSpPr>
        <p:spPr>
          <a:xfrm>
            <a:off x="8750201" y="2667000"/>
            <a:ext cx="18543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Análisis de correlaciones</a:t>
            </a:r>
            <a:endParaRPr lang="en-US" sz="1120" dirty="0"/>
          </a:p>
        </p:txBody>
      </p:sp>
      <p:sp>
        <p:nvSpPr>
          <p:cNvPr id="56" name="Text 17"/>
          <p:cNvSpPr/>
          <p:nvPr/>
        </p:nvSpPr>
        <p:spPr>
          <a:xfrm>
            <a:off x="8750201" y="3162300"/>
            <a:ext cx="206881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Segmentación por distancia</a:t>
            </a:r>
            <a:endParaRPr lang="en-US" sz="112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7239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914400"/>
            <a:ext cx="6603950" cy="54102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" y="1409700"/>
            <a:ext cx="5715000" cy="36195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7350" y="914400"/>
            <a:ext cx="4673650" cy="13335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9750" y="1114425"/>
            <a:ext cx="171450" cy="17145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37350" y="2400300"/>
            <a:ext cx="4673650" cy="11049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89750" y="2600325"/>
            <a:ext cx="219075" cy="17145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37350" y="3657600"/>
            <a:ext cx="4673650" cy="12954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89750" y="3857625"/>
            <a:ext cx="133350" cy="17145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37350" y="5105400"/>
            <a:ext cx="4673650" cy="12192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89750" y="5305425"/>
            <a:ext cx="171450" cy="171450"/>
          </a:xfrm>
          <a:prstGeom prst="rect">
            <a:avLst/>
          </a:prstGeom>
        </p:spPr>
      </p:pic>
      <p:sp>
        <p:nvSpPr>
          <p:cNvPr id="15" name="Text 0"/>
          <p:cNvSpPr/>
          <p:nvPr/>
        </p:nvSpPr>
        <p:spPr>
          <a:xfrm>
            <a:off x="381000" y="190500"/>
            <a:ext cx="4716512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700"/>
              </a:lnSpc>
              <a:buNone/>
            </a:pPr>
            <a:r>
              <a:rPr lang="en-US" sz="204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Rutas con Retrasos Frecuentes</a:t>
            </a:r>
            <a:endParaRPr lang="en-US" sz="2040" dirty="0"/>
          </a:p>
        </p:txBody>
      </p:sp>
      <p:sp>
        <p:nvSpPr>
          <p:cNvPr id="16" name="Text 1"/>
          <p:cNvSpPr/>
          <p:nvPr/>
        </p:nvSpPr>
        <p:spPr>
          <a:xfrm>
            <a:off x="533400" y="1066800"/>
            <a:ext cx="692906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Top 10 Rutas con Mayor Porcentaje de Vuelos Retrasados</a:t>
            </a:r>
            <a:endParaRPr lang="en-US" sz="1380" dirty="0"/>
          </a:p>
        </p:txBody>
      </p:sp>
      <p:sp>
        <p:nvSpPr>
          <p:cNvPr id="17" name="Text 2"/>
          <p:cNvSpPr/>
          <p:nvPr/>
        </p:nvSpPr>
        <p:spPr>
          <a:xfrm>
            <a:off x="533400" y="5143500"/>
            <a:ext cx="692906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* Porcentaje de vuelos retrasados con más de 15 minutos de demora</a:t>
            </a:r>
            <a:endParaRPr lang="en-US" sz="980" dirty="0"/>
          </a:p>
        </p:txBody>
      </p:sp>
      <p:sp>
        <p:nvSpPr>
          <p:cNvPr id="18" name="Text 3"/>
          <p:cNvSpPr/>
          <p:nvPr/>
        </p:nvSpPr>
        <p:spPr>
          <a:xfrm>
            <a:off x="7537400" y="1066800"/>
            <a:ext cx="480573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26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Ruta con Mayor Porcentaje de Retrasos</a:t>
            </a:r>
            <a:endParaRPr lang="en-US" sz="1260" dirty="0"/>
          </a:p>
        </p:txBody>
      </p:sp>
      <p:sp>
        <p:nvSpPr>
          <p:cNvPr id="19" name="Text 4"/>
          <p:cNvSpPr/>
          <p:nvPr/>
        </p:nvSpPr>
        <p:spPr>
          <a:xfrm>
            <a:off x="7289750" y="1409700"/>
            <a:ext cx="43688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BQN → MCO</a:t>
            </a: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(Puerto Rico → Orlando):</a:t>
            </a:r>
            <a:r>
              <a:rPr lang="en-US" sz="1120" b="1" dirty="0">
                <a:solidFill>
                  <a:srgbClr val="DC262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50.83%</a:t>
            </a: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 vuelos retrasados</a:t>
            </a:r>
            <a:endParaRPr lang="en-US" sz="1120" dirty="0"/>
          </a:p>
        </p:txBody>
      </p:sp>
      <p:sp>
        <p:nvSpPr>
          <p:cNvPr id="20" name="Text 5"/>
          <p:cNvSpPr/>
          <p:nvPr/>
        </p:nvSpPr>
        <p:spPr>
          <a:xfrm>
            <a:off x="7289750" y="1905000"/>
            <a:ext cx="480573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Retrasos promedios: 33.77 min en salida y 31.63 min en llegada</a:t>
            </a:r>
            <a:endParaRPr lang="en-US" sz="980" dirty="0"/>
          </a:p>
        </p:txBody>
      </p:sp>
      <p:sp>
        <p:nvSpPr>
          <p:cNvPr id="21" name="Text 6"/>
          <p:cNvSpPr/>
          <p:nvPr/>
        </p:nvSpPr>
        <p:spPr>
          <a:xfrm>
            <a:off x="7585025" y="2552700"/>
            <a:ext cx="480573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26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Rutas con Recuperación en Vuelo</a:t>
            </a:r>
            <a:endParaRPr lang="en-US" sz="1260" dirty="0"/>
          </a:p>
        </p:txBody>
      </p:sp>
      <p:sp>
        <p:nvSpPr>
          <p:cNvPr id="22" name="Text 7"/>
          <p:cNvSpPr/>
          <p:nvPr/>
        </p:nvSpPr>
        <p:spPr>
          <a:xfrm>
            <a:off x="7289750" y="2895600"/>
            <a:ext cx="480573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IAH → SFO</a:t>
            </a: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(Houston → San Francisco):</a:t>
            </a:r>
            <a:endParaRPr lang="en-US" sz="1120" dirty="0"/>
          </a:p>
        </p:txBody>
      </p:sp>
      <p:sp>
        <p:nvSpPr>
          <p:cNvPr id="23" name="Text 8"/>
          <p:cNvSpPr/>
          <p:nvPr/>
        </p:nvSpPr>
        <p:spPr>
          <a:xfrm>
            <a:off x="7289750" y="3162300"/>
            <a:ext cx="480573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21.24 min de retraso en salida se reduce a 16.21 min en llegada</a:t>
            </a:r>
            <a:endParaRPr lang="en-US" sz="980" dirty="0"/>
          </a:p>
        </p:txBody>
      </p:sp>
      <p:sp>
        <p:nvSpPr>
          <p:cNvPr id="24" name="Text 9"/>
          <p:cNvSpPr/>
          <p:nvPr/>
        </p:nvSpPr>
        <p:spPr>
          <a:xfrm>
            <a:off x="7499300" y="3810000"/>
            <a:ext cx="480573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26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Rutas con Mayor Severidad de Retrasos</a:t>
            </a:r>
            <a:endParaRPr lang="en-US" sz="1260" dirty="0"/>
          </a:p>
        </p:txBody>
      </p:sp>
      <p:sp>
        <p:nvSpPr>
          <p:cNvPr id="25" name="Text 10"/>
          <p:cNvSpPr/>
          <p:nvPr/>
        </p:nvSpPr>
        <p:spPr>
          <a:xfrm>
            <a:off x="7289750" y="4152900"/>
            <a:ext cx="480573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FAR → DEN</a:t>
            </a: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(Fargo → Denver):</a:t>
            </a:r>
            <a:endParaRPr lang="en-US" sz="1120" dirty="0"/>
          </a:p>
        </p:txBody>
      </p:sp>
      <p:sp>
        <p:nvSpPr>
          <p:cNvPr id="26" name="Text 11"/>
          <p:cNvSpPr/>
          <p:nvPr/>
        </p:nvSpPr>
        <p:spPr>
          <a:xfrm>
            <a:off x="7289750" y="4419600"/>
            <a:ext cx="436885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Retrasos promedios más altos: 49.18 min en salida y 47.02 min en llegada</a:t>
            </a:r>
            <a:endParaRPr lang="en-US" sz="980" dirty="0"/>
          </a:p>
        </p:txBody>
      </p:sp>
      <p:sp>
        <p:nvSpPr>
          <p:cNvPr id="27" name="Text 12"/>
          <p:cNvSpPr/>
          <p:nvPr/>
        </p:nvSpPr>
        <p:spPr>
          <a:xfrm>
            <a:off x="7537400" y="5257800"/>
            <a:ext cx="480573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26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Hallazgo General</a:t>
            </a:r>
            <a:endParaRPr lang="en-US" sz="1260" dirty="0"/>
          </a:p>
        </p:txBody>
      </p:sp>
      <p:sp>
        <p:nvSpPr>
          <p:cNvPr id="28" name="Text 13"/>
          <p:cNvSpPr/>
          <p:nvPr/>
        </p:nvSpPr>
        <p:spPr>
          <a:xfrm>
            <a:off x="7289750" y="5600700"/>
            <a:ext cx="436885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El análisis reveló patrones estructurales en las rutas con retrasos frecuentes, sugiriendo que ciertas conexiones son sistemáticamente más vulnerables a los retrasos.</a:t>
            </a:r>
            <a:endParaRPr lang="en-US" sz="98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2583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92583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7239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914400"/>
            <a:ext cx="11430000" cy="5715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" y="1104900"/>
            <a:ext cx="171450" cy="17145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638300"/>
            <a:ext cx="11430000" cy="33147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1819275"/>
            <a:ext cx="190500" cy="1905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400" y="2133600"/>
            <a:ext cx="9525000" cy="26670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1000" y="5105400"/>
            <a:ext cx="5638800" cy="18669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3400" y="5295900"/>
            <a:ext cx="171450" cy="17145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72200" y="5105400"/>
            <a:ext cx="5638800" cy="18669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24600" y="5295900"/>
            <a:ext cx="190500" cy="171450"/>
          </a:xfrm>
          <a:prstGeom prst="rect">
            <a:avLst/>
          </a:prstGeom>
        </p:spPr>
      </p:pic>
      <p:sp>
        <p:nvSpPr>
          <p:cNvPr id="14" name="Text 0"/>
          <p:cNvSpPr/>
          <p:nvPr/>
        </p:nvSpPr>
        <p:spPr>
          <a:xfrm>
            <a:off x="381000" y="190500"/>
            <a:ext cx="574036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700"/>
              </a:lnSpc>
              <a:buNone/>
            </a:pPr>
            <a:r>
              <a:rPr lang="en-US" sz="204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Tiempo Promedio de Retraso por Ruta</a:t>
            </a:r>
            <a:endParaRPr lang="en-US" sz="2040" dirty="0"/>
          </a:p>
        </p:txBody>
      </p:sp>
      <p:sp>
        <p:nvSpPr>
          <p:cNvPr id="15" name="Text 1"/>
          <p:cNvSpPr/>
          <p:nvPr/>
        </p:nvSpPr>
        <p:spPr>
          <a:xfrm>
            <a:off x="781050" y="1066800"/>
            <a:ext cx="1223772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2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El tiempo promedio de retraso por ruta varía ampliamente, desde unos pocos minutos hasta más de 1500 minutos en casos extremos.</a:t>
            </a:r>
            <a:endParaRPr lang="en-US" sz="1260" dirty="0"/>
          </a:p>
        </p:txBody>
      </p:sp>
      <p:sp>
        <p:nvSpPr>
          <p:cNvPr id="16" name="Text 2"/>
          <p:cNvSpPr/>
          <p:nvPr/>
        </p:nvSpPr>
        <p:spPr>
          <a:xfrm>
            <a:off x="800100" y="1790700"/>
            <a:ext cx="1223772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Top Rutas con Mayor Retraso Promedio (minutos)</a:t>
            </a:r>
            <a:endParaRPr lang="en-US" sz="1380" dirty="0"/>
          </a:p>
        </p:txBody>
      </p:sp>
      <p:sp>
        <p:nvSpPr>
          <p:cNvPr id="17" name="Text 3"/>
          <p:cNvSpPr/>
          <p:nvPr/>
        </p:nvSpPr>
        <p:spPr>
          <a:xfrm>
            <a:off x="781050" y="5257800"/>
            <a:ext cx="58674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260" b="1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Análisis de Retrasos Extremos</a:t>
            </a:r>
            <a:endParaRPr lang="en-US" sz="1260" dirty="0"/>
          </a:p>
        </p:txBody>
      </p:sp>
      <p:sp>
        <p:nvSpPr>
          <p:cNvPr id="18" name="Text 4"/>
          <p:cNvSpPr/>
          <p:nvPr/>
        </p:nvSpPr>
        <p:spPr>
          <a:xfrm>
            <a:off x="533400" y="5600700"/>
            <a:ext cx="58674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Rutas con retrasos superiores a 300 minutos</a:t>
            </a:r>
            <a:endParaRPr lang="en-US" sz="1120" dirty="0"/>
          </a:p>
        </p:txBody>
      </p:sp>
      <p:sp>
        <p:nvSpPr>
          <p:cNvPr id="19" name="Text 5"/>
          <p:cNvSpPr/>
          <p:nvPr/>
        </p:nvSpPr>
        <p:spPr>
          <a:xfrm>
            <a:off x="533400" y="5867400"/>
            <a:ext cx="53340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BOS→VPS y VPS→BOS presentan los retrasos promedio más altos (cerca de 1500 minutos)</a:t>
            </a:r>
            <a:endParaRPr lang="en-US" sz="1120" dirty="0"/>
          </a:p>
        </p:txBody>
      </p:sp>
      <p:sp>
        <p:nvSpPr>
          <p:cNvPr id="20" name="Text 6"/>
          <p:cNvSpPr/>
          <p:nvPr/>
        </p:nvSpPr>
        <p:spPr>
          <a:xfrm>
            <a:off x="533400" y="6362700"/>
            <a:ext cx="53340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Estos valores extremos sugieren la presencia de vuelos muy retrasados que elevan el promedio</a:t>
            </a:r>
            <a:endParaRPr lang="en-US" sz="1120" dirty="0"/>
          </a:p>
        </p:txBody>
      </p:sp>
      <p:sp>
        <p:nvSpPr>
          <p:cNvPr id="21" name="Text 7"/>
          <p:cNvSpPr/>
          <p:nvPr/>
        </p:nvSpPr>
        <p:spPr>
          <a:xfrm>
            <a:off x="6591300" y="5257800"/>
            <a:ext cx="58674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260" b="1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Capacidad de Recuperación en Vuelo</a:t>
            </a:r>
            <a:endParaRPr lang="en-US" sz="1260" dirty="0"/>
          </a:p>
        </p:txBody>
      </p:sp>
      <p:sp>
        <p:nvSpPr>
          <p:cNvPr id="22" name="Text 8"/>
          <p:cNvSpPr/>
          <p:nvPr/>
        </p:nvSpPr>
        <p:spPr>
          <a:xfrm>
            <a:off x="6324600" y="5600700"/>
            <a:ext cx="58674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 la mayoría de las rutas, el retraso en llegada es muy similar al de salida</a:t>
            </a:r>
            <a:endParaRPr lang="en-US" sz="1120" dirty="0"/>
          </a:p>
        </p:txBody>
      </p:sp>
      <p:sp>
        <p:nvSpPr>
          <p:cNvPr id="23" name="Text 9"/>
          <p:cNvSpPr/>
          <p:nvPr/>
        </p:nvSpPr>
        <p:spPr>
          <a:xfrm>
            <a:off x="6324600" y="5867400"/>
            <a:ext cx="53340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Esto implica que los retrasos iniciales no se recuperan significativamente durante el vuelo</a:t>
            </a:r>
            <a:endParaRPr lang="en-US" sz="1120" dirty="0"/>
          </a:p>
        </p:txBody>
      </p:sp>
      <p:sp>
        <p:nvSpPr>
          <p:cNvPr id="24" name="Text 10"/>
          <p:cNvSpPr/>
          <p:nvPr/>
        </p:nvSpPr>
        <p:spPr>
          <a:xfrm>
            <a:off x="6324600" y="6362700"/>
            <a:ext cx="53340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Ejemplo: IAH→BTR (Houston→Baton Rouge) - 340 min vs 358.75 min (aumento de 5.5%)</a:t>
            </a:r>
            <a:endParaRPr lang="en-US" sz="1120" dirty="0"/>
          </a:p>
        </p:txBody>
      </p:sp>
      <p:sp>
        <p:nvSpPr>
          <p:cNvPr id="25" name="Text 11"/>
          <p:cNvSpPr/>
          <p:nvPr/>
        </p:nvSpPr>
        <p:spPr>
          <a:xfrm>
            <a:off x="781050" y="7277100"/>
            <a:ext cx="1223772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260" b="1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Caso Estudiado: IAH→BTR (Houston→Baton Rouge)</a:t>
            </a:r>
            <a:endParaRPr lang="en-US" sz="1260" dirty="0"/>
          </a:p>
        </p:txBody>
      </p:sp>
      <p:sp>
        <p:nvSpPr>
          <p:cNvPr id="26" name="Text 12"/>
          <p:cNvSpPr/>
          <p:nvPr/>
        </p:nvSpPr>
        <p:spPr>
          <a:xfrm>
            <a:off x="478795" y="8039100"/>
            <a:ext cx="371591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Salida</a:t>
            </a:r>
            <a:endParaRPr lang="en-US" sz="1120" dirty="0"/>
          </a:p>
        </p:txBody>
      </p:sp>
      <p:sp>
        <p:nvSpPr>
          <p:cNvPr id="27" name="Text 13"/>
          <p:cNvSpPr/>
          <p:nvPr/>
        </p:nvSpPr>
        <p:spPr>
          <a:xfrm>
            <a:off x="478795" y="8267700"/>
            <a:ext cx="371591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340 min</a:t>
            </a:r>
            <a:endParaRPr lang="en-US" sz="1120" dirty="0"/>
          </a:p>
        </p:txBody>
      </p:sp>
      <p:sp>
        <p:nvSpPr>
          <p:cNvPr id="28" name="Text 14"/>
          <p:cNvSpPr/>
          <p:nvPr/>
        </p:nvSpPr>
        <p:spPr>
          <a:xfrm>
            <a:off x="4237888" y="8039100"/>
            <a:ext cx="371607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Vuelo</a:t>
            </a:r>
            <a:endParaRPr lang="en-US" sz="1120" dirty="0"/>
          </a:p>
        </p:txBody>
      </p:sp>
      <p:sp>
        <p:nvSpPr>
          <p:cNvPr id="29" name="Text 15"/>
          <p:cNvSpPr/>
          <p:nvPr/>
        </p:nvSpPr>
        <p:spPr>
          <a:xfrm>
            <a:off x="4237888" y="8267700"/>
            <a:ext cx="371607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~150 min</a:t>
            </a:r>
            <a:endParaRPr lang="en-US" sz="1120" dirty="0"/>
          </a:p>
        </p:txBody>
      </p:sp>
      <p:sp>
        <p:nvSpPr>
          <p:cNvPr id="30" name="Text 16"/>
          <p:cNvSpPr/>
          <p:nvPr/>
        </p:nvSpPr>
        <p:spPr>
          <a:xfrm>
            <a:off x="7997145" y="8039100"/>
            <a:ext cx="371591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Llegada</a:t>
            </a:r>
            <a:endParaRPr lang="en-US" sz="1120" dirty="0"/>
          </a:p>
        </p:txBody>
      </p:sp>
      <p:sp>
        <p:nvSpPr>
          <p:cNvPr id="31" name="Text 17"/>
          <p:cNvSpPr/>
          <p:nvPr/>
        </p:nvSpPr>
        <p:spPr>
          <a:xfrm>
            <a:off x="7997145" y="8267700"/>
            <a:ext cx="371591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358.75 min</a:t>
            </a:r>
            <a:endParaRPr lang="en-US" sz="1120" dirty="0"/>
          </a:p>
        </p:txBody>
      </p:sp>
      <p:sp>
        <p:nvSpPr>
          <p:cNvPr id="32" name="Text 18"/>
          <p:cNvSpPr/>
          <p:nvPr/>
        </p:nvSpPr>
        <p:spPr>
          <a:xfrm>
            <a:off x="-22860" y="8686800"/>
            <a:ext cx="1223772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120" dirty="0">
                <a:solidFill>
                  <a:srgbClr val="DC262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El retraso empeora ligeramente durante el vuelo</a:t>
            </a:r>
            <a:endParaRPr lang="en-US" sz="112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7239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250" y="1009650"/>
            <a:ext cx="6461075" cy="63246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1581150"/>
            <a:ext cx="5715000" cy="333375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5925" y="1009650"/>
            <a:ext cx="4549825" cy="26289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8325" y="1200150"/>
            <a:ext cx="133350" cy="17145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65925" y="3790950"/>
            <a:ext cx="4549825" cy="6477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80225" y="3924300"/>
            <a:ext cx="342900" cy="3810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6425" y="4019550"/>
            <a:ext cx="190500" cy="1524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65925" y="4514850"/>
            <a:ext cx="4549825" cy="6477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80225" y="4648200"/>
            <a:ext cx="323850" cy="3810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56425" y="4743450"/>
            <a:ext cx="171450" cy="1524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65925" y="5238750"/>
            <a:ext cx="4549825" cy="6477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80225" y="5372100"/>
            <a:ext cx="247650" cy="3810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356425" y="5467350"/>
            <a:ext cx="95250" cy="1524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65925" y="5962650"/>
            <a:ext cx="4549825" cy="64770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80225" y="6096000"/>
            <a:ext cx="304800" cy="38100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356425" y="6191250"/>
            <a:ext cx="152400" cy="15240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165925" y="6686550"/>
            <a:ext cx="4549825" cy="64770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80225" y="6819900"/>
            <a:ext cx="304800" cy="381000"/>
          </a:xfrm>
          <a:prstGeom prst="rect">
            <a:avLst/>
          </a:prstGeom>
        </p:spPr>
      </p:pic>
      <p:sp>
        <p:nvSpPr>
          <p:cNvPr id="23" name="Text 0"/>
          <p:cNvSpPr/>
          <p:nvPr/>
        </p:nvSpPr>
        <p:spPr>
          <a:xfrm>
            <a:off x="381000" y="190500"/>
            <a:ext cx="4594711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700"/>
              </a:lnSpc>
              <a:buNone/>
            </a:pPr>
            <a:r>
              <a:rPr lang="en-US" sz="204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Principales Causas de Retraso</a:t>
            </a:r>
            <a:endParaRPr lang="en-US" sz="2040" dirty="0"/>
          </a:p>
        </p:txBody>
      </p:sp>
      <p:sp>
        <p:nvSpPr>
          <p:cNvPr id="24" name="Text 1"/>
          <p:cNvSpPr/>
          <p:nvPr/>
        </p:nvSpPr>
        <p:spPr>
          <a:xfrm>
            <a:off x="628650" y="1162050"/>
            <a:ext cx="6771903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Distribución de Retrasos por Causa</a:t>
            </a:r>
            <a:endParaRPr lang="en-US" sz="1380" dirty="0"/>
          </a:p>
        </p:txBody>
      </p:sp>
      <p:sp>
        <p:nvSpPr>
          <p:cNvPr id="25" name="Text 2"/>
          <p:cNvSpPr/>
          <p:nvPr/>
        </p:nvSpPr>
        <p:spPr>
          <a:xfrm>
            <a:off x="628650" y="5314950"/>
            <a:ext cx="677190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6B728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* Porcentaje de minutos totales de retraso</a:t>
            </a:r>
            <a:endParaRPr lang="en-US" sz="980" dirty="0"/>
          </a:p>
        </p:txBody>
      </p:sp>
      <p:sp>
        <p:nvSpPr>
          <p:cNvPr id="26" name="Text 3"/>
          <p:cNvSpPr/>
          <p:nvPr/>
        </p:nvSpPr>
        <p:spPr>
          <a:xfrm>
            <a:off x="7527875" y="1162050"/>
            <a:ext cx="4669527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26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Hallazgos Clave</a:t>
            </a:r>
            <a:endParaRPr lang="en-US" sz="1260" dirty="0"/>
          </a:p>
        </p:txBody>
      </p:sp>
      <p:sp>
        <p:nvSpPr>
          <p:cNvPr id="27" name="Text 4"/>
          <p:cNvSpPr/>
          <p:nvPr/>
        </p:nvSpPr>
        <p:spPr>
          <a:xfrm>
            <a:off x="7318325" y="1504950"/>
            <a:ext cx="424502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Las causas operativas (Late Aircraft y Carrier) son, con diferencia, las principales responsables de los retrasos:</a:t>
            </a:r>
            <a:endParaRPr lang="en-US" sz="1120" dirty="0"/>
          </a:p>
        </p:txBody>
      </p:sp>
      <p:sp>
        <p:nvSpPr>
          <p:cNvPr id="28" name="Text 5"/>
          <p:cNvSpPr/>
          <p:nvPr/>
        </p:nvSpPr>
        <p:spPr>
          <a:xfrm>
            <a:off x="7356425" y="2038350"/>
            <a:ext cx="420692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Late Aircraft acumula el 37.09% de los minutos totales de retraso</a:t>
            </a:r>
            <a:endParaRPr lang="en-US" sz="1120" dirty="0"/>
          </a:p>
        </p:txBody>
      </p:sp>
      <p:sp>
        <p:nvSpPr>
          <p:cNvPr id="29" name="Text 6"/>
          <p:cNvSpPr/>
          <p:nvPr/>
        </p:nvSpPr>
        <p:spPr>
          <a:xfrm>
            <a:off x="7356425" y="2533650"/>
            <a:ext cx="420692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Problemas de aerolínea (Carrier) representan el 35.29% de los minutos de retraso</a:t>
            </a:r>
            <a:endParaRPr lang="en-US" sz="1120" dirty="0"/>
          </a:p>
        </p:txBody>
      </p:sp>
      <p:sp>
        <p:nvSpPr>
          <p:cNvPr id="30" name="Text 7"/>
          <p:cNvSpPr/>
          <p:nvPr/>
        </p:nvSpPr>
        <p:spPr>
          <a:xfrm>
            <a:off x="7356425" y="3028950"/>
            <a:ext cx="420692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Juntas, estas dos causas concentran más del 70% de los minutos perdidos</a:t>
            </a:r>
            <a:endParaRPr lang="en-US" sz="1120" dirty="0"/>
          </a:p>
        </p:txBody>
      </p:sp>
      <p:sp>
        <p:nvSpPr>
          <p:cNvPr id="31" name="Text 8"/>
          <p:cNvSpPr/>
          <p:nvPr/>
        </p:nvSpPr>
        <p:spPr>
          <a:xfrm>
            <a:off x="7737425" y="3905250"/>
            <a:ext cx="278063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Late Aircraft (37.09%)</a:t>
            </a:r>
            <a:endParaRPr lang="en-US" sz="1120" dirty="0"/>
          </a:p>
        </p:txBody>
      </p:sp>
      <p:sp>
        <p:nvSpPr>
          <p:cNvPr id="32" name="Text 9"/>
          <p:cNvSpPr/>
          <p:nvPr/>
        </p:nvSpPr>
        <p:spPr>
          <a:xfrm>
            <a:off x="7737425" y="4133850"/>
            <a:ext cx="278063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Afecta al 29.38% de los vuelos con retraso</a:t>
            </a:r>
            <a:endParaRPr lang="en-US" sz="980" dirty="0"/>
          </a:p>
        </p:txBody>
      </p:sp>
      <p:sp>
        <p:nvSpPr>
          <p:cNvPr id="33" name="Text 10"/>
          <p:cNvSpPr/>
          <p:nvPr/>
        </p:nvSpPr>
        <p:spPr>
          <a:xfrm>
            <a:off x="7718375" y="4629150"/>
            <a:ext cx="26305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Problemas de Aerolínea (35.29%)</a:t>
            </a:r>
            <a:endParaRPr lang="en-US" sz="1120" dirty="0"/>
          </a:p>
        </p:txBody>
      </p:sp>
      <p:sp>
        <p:nvSpPr>
          <p:cNvPr id="34" name="Text 11"/>
          <p:cNvSpPr/>
          <p:nvPr/>
        </p:nvSpPr>
        <p:spPr>
          <a:xfrm>
            <a:off x="7718375" y="4857750"/>
            <a:ext cx="2630507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Afecta al 34.31% de los vuelos</a:t>
            </a:r>
            <a:endParaRPr lang="en-US" sz="980" dirty="0"/>
          </a:p>
        </p:txBody>
      </p:sp>
      <p:sp>
        <p:nvSpPr>
          <p:cNvPr id="35" name="Text 12"/>
          <p:cNvSpPr/>
          <p:nvPr/>
        </p:nvSpPr>
        <p:spPr>
          <a:xfrm>
            <a:off x="7642175" y="5353050"/>
            <a:ext cx="200611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NAS (21.09%)</a:t>
            </a:r>
            <a:endParaRPr lang="en-US" sz="1120" dirty="0"/>
          </a:p>
        </p:txBody>
      </p:sp>
      <p:sp>
        <p:nvSpPr>
          <p:cNvPr id="36" name="Text 13"/>
          <p:cNvSpPr/>
          <p:nvPr/>
        </p:nvSpPr>
        <p:spPr>
          <a:xfrm>
            <a:off x="7642175" y="5581650"/>
            <a:ext cx="2006114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Afecta al 32.44% de los vuelos</a:t>
            </a:r>
            <a:endParaRPr lang="en-US" sz="980" dirty="0"/>
          </a:p>
        </p:txBody>
      </p:sp>
      <p:sp>
        <p:nvSpPr>
          <p:cNvPr id="37" name="Text 14"/>
          <p:cNvSpPr/>
          <p:nvPr/>
        </p:nvSpPr>
        <p:spPr>
          <a:xfrm>
            <a:off x="7699325" y="6076950"/>
            <a:ext cx="192442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Clima (6.31%)</a:t>
            </a:r>
            <a:endParaRPr lang="en-US" sz="1120" dirty="0"/>
          </a:p>
        </p:txBody>
      </p:sp>
      <p:sp>
        <p:nvSpPr>
          <p:cNvPr id="38" name="Text 15"/>
          <p:cNvSpPr/>
          <p:nvPr/>
        </p:nvSpPr>
        <p:spPr>
          <a:xfrm>
            <a:off x="7699325" y="6305550"/>
            <a:ext cx="1924422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Afecta al 3.53% de los vuelos</a:t>
            </a:r>
            <a:endParaRPr lang="en-US" sz="980" dirty="0"/>
          </a:p>
        </p:txBody>
      </p:sp>
      <p:sp>
        <p:nvSpPr>
          <p:cNvPr id="39" name="Text 16"/>
          <p:cNvSpPr/>
          <p:nvPr/>
        </p:nvSpPr>
        <p:spPr>
          <a:xfrm>
            <a:off x="7699325" y="6800850"/>
            <a:ext cx="192442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Seguridad (0.21%)</a:t>
            </a:r>
            <a:endParaRPr lang="en-US" sz="1120" dirty="0"/>
          </a:p>
        </p:txBody>
      </p:sp>
      <p:sp>
        <p:nvSpPr>
          <p:cNvPr id="40" name="Text 17"/>
          <p:cNvSpPr/>
          <p:nvPr/>
        </p:nvSpPr>
        <p:spPr>
          <a:xfrm>
            <a:off x="7699325" y="7029450"/>
            <a:ext cx="1924422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Afecta al 0.34% de los vuelos</a:t>
            </a:r>
            <a:endParaRPr lang="en-US" sz="98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7239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914400"/>
            <a:ext cx="11430000" cy="4572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300" y="1047750"/>
            <a:ext cx="152400" cy="1524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600200"/>
            <a:ext cx="2224980" cy="18669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300" y="1714500"/>
            <a:ext cx="342900" cy="3429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1025" y="1809750"/>
            <a:ext cx="171450" cy="1524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82180" y="1600200"/>
            <a:ext cx="2224980" cy="18669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96480" y="1714500"/>
            <a:ext cx="342900" cy="3429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72680" y="1809750"/>
            <a:ext cx="190500" cy="1524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83361" y="1600200"/>
            <a:ext cx="2225129" cy="18669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97661" y="1714500"/>
            <a:ext cx="342900" cy="3429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21486" y="1809750"/>
            <a:ext cx="95250" cy="1524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84690" y="1600200"/>
            <a:ext cx="2224980" cy="18669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398990" y="1714500"/>
            <a:ext cx="342900" cy="3429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494240" y="1809750"/>
            <a:ext cx="152400" cy="15240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585871" y="1600200"/>
            <a:ext cx="2225129" cy="186690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700171" y="1714500"/>
            <a:ext cx="342900" cy="34290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814471" y="1809750"/>
            <a:ext cx="114300" cy="15240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81000" y="3695700"/>
            <a:ext cx="11430000" cy="2400300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5300" y="4152900"/>
            <a:ext cx="9525000" cy="1714500"/>
          </a:xfrm>
          <a:prstGeom prst="rect">
            <a:avLst/>
          </a:prstGeom>
        </p:spPr>
      </p:pic>
      <p:sp>
        <p:nvSpPr>
          <p:cNvPr id="24" name="Text 0"/>
          <p:cNvSpPr/>
          <p:nvPr/>
        </p:nvSpPr>
        <p:spPr>
          <a:xfrm>
            <a:off x="381000" y="190500"/>
            <a:ext cx="4028762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700"/>
              </a:lnSpc>
              <a:buNone/>
            </a:pPr>
            <a:r>
              <a:rPr lang="en-US" sz="204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Impacto por Tipo de Causa</a:t>
            </a:r>
            <a:endParaRPr lang="en-US" sz="2040" dirty="0"/>
          </a:p>
        </p:txBody>
      </p:sp>
      <p:sp>
        <p:nvSpPr>
          <p:cNvPr id="25" name="Text 1"/>
          <p:cNvSpPr/>
          <p:nvPr/>
        </p:nvSpPr>
        <p:spPr>
          <a:xfrm>
            <a:off x="723900" y="1028700"/>
            <a:ext cx="1232154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Análisis de las rutas más afectadas por cada tipo de retraso, mostrando las 3 rutas con mayor acumulación de minutos de retraso por causa.</a:t>
            </a:r>
            <a:endParaRPr lang="en-US" sz="1120" dirty="0"/>
          </a:p>
        </p:txBody>
      </p:sp>
      <p:sp>
        <p:nvSpPr>
          <p:cNvPr id="26" name="Text 2"/>
          <p:cNvSpPr/>
          <p:nvPr/>
        </p:nvSpPr>
        <p:spPr>
          <a:xfrm>
            <a:off x="914400" y="1752600"/>
            <a:ext cx="618664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26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Carrier</a:t>
            </a:r>
            <a:endParaRPr lang="en-US" sz="1260" dirty="0"/>
          </a:p>
        </p:txBody>
      </p:sp>
      <p:sp>
        <p:nvSpPr>
          <p:cNvPr id="27" name="Text 3"/>
          <p:cNvSpPr/>
          <p:nvPr/>
        </p:nvSpPr>
        <p:spPr>
          <a:xfrm>
            <a:off x="304800" y="2133600"/>
            <a:ext cx="218688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LAS → LAX:</a:t>
            </a:r>
            <a:r>
              <a:rPr lang="en-US" sz="98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7,138 min (962 vuelos)</a:t>
            </a:r>
            <a:endParaRPr lang="en-US" sz="980" dirty="0"/>
          </a:p>
        </p:txBody>
      </p:sp>
      <p:sp>
        <p:nvSpPr>
          <p:cNvPr id="28" name="Text 4"/>
          <p:cNvSpPr/>
          <p:nvPr/>
        </p:nvSpPr>
        <p:spPr>
          <a:xfrm>
            <a:off x="304800" y="2552700"/>
            <a:ext cx="218688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ATL → MIA:</a:t>
            </a:r>
            <a:r>
              <a:rPr lang="en-US" sz="98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6,875 min (578 vuelos)</a:t>
            </a:r>
            <a:endParaRPr lang="en-US" sz="980" dirty="0"/>
          </a:p>
        </p:txBody>
      </p:sp>
      <p:sp>
        <p:nvSpPr>
          <p:cNvPr id="29" name="Text 5"/>
          <p:cNvSpPr/>
          <p:nvPr/>
        </p:nvSpPr>
        <p:spPr>
          <a:xfrm>
            <a:off x="304800" y="2971800"/>
            <a:ext cx="218688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LAX → HNL:</a:t>
            </a:r>
            <a:r>
              <a:rPr lang="en-US" sz="98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6,762 min (441 vuelos)</a:t>
            </a:r>
            <a:endParaRPr lang="en-US" sz="980" dirty="0"/>
          </a:p>
        </p:txBody>
      </p:sp>
      <p:sp>
        <p:nvSpPr>
          <p:cNvPr id="30" name="Text 6"/>
          <p:cNvSpPr/>
          <p:nvPr/>
        </p:nvSpPr>
        <p:spPr>
          <a:xfrm>
            <a:off x="3215580" y="1752600"/>
            <a:ext cx="740792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26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Weather</a:t>
            </a:r>
            <a:endParaRPr lang="en-US" sz="1260" dirty="0"/>
          </a:p>
        </p:txBody>
      </p:sp>
      <p:sp>
        <p:nvSpPr>
          <p:cNvPr id="31" name="Text 7"/>
          <p:cNvSpPr/>
          <p:nvPr/>
        </p:nvSpPr>
        <p:spPr>
          <a:xfrm>
            <a:off x="2605980" y="2133600"/>
            <a:ext cx="218688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ATL → PNS:</a:t>
            </a:r>
            <a:r>
              <a:rPr lang="en-US" sz="98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3,679 min (170 vuelos)</a:t>
            </a:r>
            <a:endParaRPr lang="en-US" sz="980" dirty="0"/>
          </a:p>
        </p:txBody>
      </p:sp>
      <p:sp>
        <p:nvSpPr>
          <p:cNvPr id="32" name="Text 8"/>
          <p:cNvSpPr/>
          <p:nvPr/>
        </p:nvSpPr>
        <p:spPr>
          <a:xfrm>
            <a:off x="2605980" y="2552700"/>
            <a:ext cx="218688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VPS → ATL:</a:t>
            </a:r>
            <a:r>
              <a:rPr lang="en-US" sz="98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2,817 min (153 vuelos)</a:t>
            </a:r>
            <a:endParaRPr lang="en-US" sz="980" dirty="0"/>
          </a:p>
        </p:txBody>
      </p:sp>
      <p:sp>
        <p:nvSpPr>
          <p:cNvPr id="33" name="Text 9"/>
          <p:cNvSpPr/>
          <p:nvPr/>
        </p:nvSpPr>
        <p:spPr>
          <a:xfrm>
            <a:off x="2605980" y="2971800"/>
            <a:ext cx="218688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MSP → GFK:</a:t>
            </a:r>
            <a:r>
              <a:rPr lang="en-US" sz="98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2,373 min (93 vuelos)</a:t>
            </a:r>
            <a:endParaRPr lang="en-US" sz="980" dirty="0"/>
          </a:p>
        </p:txBody>
      </p:sp>
      <p:sp>
        <p:nvSpPr>
          <p:cNvPr id="34" name="Text 10"/>
          <p:cNvSpPr/>
          <p:nvPr/>
        </p:nvSpPr>
        <p:spPr>
          <a:xfrm>
            <a:off x="5516761" y="1752600"/>
            <a:ext cx="398309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26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NAS</a:t>
            </a:r>
            <a:endParaRPr lang="en-US" sz="1260" dirty="0"/>
          </a:p>
        </p:txBody>
      </p:sp>
      <p:sp>
        <p:nvSpPr>
          <p:cNvPr id="35" name="Text 11"/>
          <p:cNvSpPr/>
          <p:nvPr/>
        </p:nvSpPr>
        <p:spPr>
          <a:xfrm>
            <a:off x="4907161" y="2133600"/>
            <a:ext cx="2187029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BOS → LGA:</a:t>
            </a:r>
            <a:r>
              <a:rPr lang="en-US" sz="98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8,106 min (752 vuelos)</a:t>
            </a:r>
            <a:endParaRPr lang="en-US" sz="980" dirty="0"/>
          </a:p>
        </p:txBody>
      </p:sp>
      <p:sp>
        <p:nvSpPr>
          <p:cNvPr id="36" name="Text 12"/>
          <p:cNvSpPr/>
          <p:nvPr/>
        </p:nvSpPr>
        <p:spPr>
          <a:xfrm>
            <a:off x="4907161" y="2552700"/>
            <a:ext cx="2187029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ORD → LGA:</a:t>
            </a:r>
            <a:r>
              <a:rPr lang="en-US" sz="98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7,589 min (879 vuelos)</a:t>
            </a:r>
            <a:endParaRPr lang="en-US" sz="980" dirty="0"/>
          </a:p>
        </p:txBody>
      </p:sp>
      <p:sp>
        <p:nvSpPr>
          <p:cNvPr id="37" name="Text 13"/>
          <p:cNvSpPr/>
          <p:nvPr/>
        </p:nvSpPr>
        <p:spPr>
          <a:xfrm>
            <a:off x="4907161" y="2971800"/>
            <a:ext cx="2187029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LAX → SFO:</a:t>
            </a:r>
            <a:r>
              <a:rPr lang="en-US" sz="98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6,187 min (900 vuelos)</a:t>
            </a:r>
            <a:endParaRPr lang="en-US" sz="980" dirty="0"/>
          </a:p>
        </p:txBody>
      </p:sp>
      <p:sp>
        <p:nvSpPr>
          <p:cNvPr id="38" name="Text 14"/>
          <p:cNvSpPr/>
          <p:nvPr/>
        </p:nvSpPr>
        <p:spPr>
          <a:xfrm>
            <a:off x="7818090" y="1752600"/>
            <a:ext cx="744394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26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Security</a:t>
            </a:r>
            <a:endParaRPr lang="en-US" sz="1260" dirty="0"/>
          </a:p>
        </p:txBody>
      </p:sp>
      <p:sp>
        <p:nvSpPr>
          <p:cNvPr id="39" name="Text 15"/>
          <p:cNvSpPr/>
          <p:nvPr/>
        </p:nvSpPr>
        <p:spPr>
          <a:xfrm>
            <a:off x="7208490" y="2133600"/>
            <a:ext cx="2405569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ASE → ATL:</a:t>
            </a:r>
            <a:r>
              <a:rPr lang="en-US" sz="98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296 min (62 vuelos)</a:t>
            </a:r>
            <a:endParaRPr lang="en-US" sz="980" dirty="0"/>
          </a:p>
        </p:txBody>
      </p:sp>
      <p:sp>
        <p:nvSpPr>
          <p:cNvPr id="40" name="Text 16"/>
          <p:cNvSpPr/>
          <p:nvPr/>
        </p:nvSpPr>
        <p:spPr>
          <a:xfrm>
            <a:off x="7208490" y="2362200"/>
            <a:ext cx="218688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PBI → HPN:</a:t>
            </a:r>
            <a:r>
              <a:rPr lang="en-US" sz="98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263 min (186 vuelos)</a:t>
            </a:r>
            <a:endParaRPr lang="en-US" sz="980" dirty="0"/>
          </a:p>
        </p:txBody>
      </p:sp>
      <p:sp>
        <p:nvSpPr>
          <p:cNvPr id="41" name="Text 17"/>
          <p:cNvSpPr/>
          <p:nvPr/>
        </p:nvSpPr>
        <p:spPr>
          <a:xfrm>
            <a:off x="7208490" y="2781300"/>
            <a:ext cx="218688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BWI → PHX:</a:t>
            </a:r>
            <a:r>
              <a:rPr lang="en-US" sz="98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262 min (101 vuelos)</a:t>
            </a:r>
            <a:endParaRPr lang="en-US" sz="980" dirty="0"/>
          </a:p>
        </p:txBody>
      </p:sp>
      <p:sp>
        <p:nvSpPr>
          <p:cNvPr id="42" name="Text 18"/>
          <p:cNvSpPr/>
          <p:nvPr/>
        </p:nvSpPr>
        <p:spPr>
          <a:xfrm>
            <a:off x="10119271" y="1752600"/>
            <a:ext cx="1104067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26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Late Aircraft</a:t>
            </a:r>
            <a:endParaRPr lang="en-US" sz="1260" dirty="0"/>
          </a:p>
        </p:txBody>
      </p:sp>
      <p:sp>
        <p:nvSpPr>
          <p:cNvPr id="43" name="Text 19"/>
          <p:cNvSpPr/>
          <p:nvPr/>
        </p:nvSpPr>
        <p:spPr>
          <a:xfrm>
            <a:off x="9509671" y="2133600"/>
            <a:ext cx="2187029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LAS → LAX:</a:t>
            </a:r>
            <a:r>
              <a:rPr lang="en-US" sz="98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9,822 min (962 vuelos)</a:t>
            </a:r>
            <a:endParaRPr lang="en-US" sz="980" dirty="0"/>
          </a:p>
        </p:txBody>
      </p:sp>
      <p:sp>
        <p:nvSpPr>
          <p:cNvPr id="44" name="Text 20"/>
          <p:cNvSpPr/>
          <p:nvPr/>
        </p:nvSpPr>
        <p:spPr>
          <a:xfrm>
            <a:off x="9509671" y="2552700"/>
            <a:ext cx="2187029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SFO → LAX:</a:t>
            </a:r>
            <a:r>
              <a:rPr lang="en-US" sz="98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8,774 min (886 vuelos)</a:t>
            </a:r>
            <a:endParaRPr lang="en-US" sz="980" dirty="0"/>
          </a:p>
        </p:txBody>
      </p:sp>
      <p:sp>
        <p:nvSpPr>
          <p:cNvPr id="45" name="Text 21"/>
          <p:cNvSpPr/>
          <p:nvPr/>
        </p:nvSpPr>
        <p:spPr>
          <a:xfrm>
            <a:off x="9509671" y="2971800"/>
            <a:ext cx="2187029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LAX → LAS:</a:t>
            </a:r>
            <a:r>
              <a:rPr lang="en-US" sz="98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8,698 min (965 vuelos)</a:t>
            </a:r>
            <a:endParaRPr lang="en-US" sz="980" dirty="0"/>
          </a:p>
        </p:txBody>
      </p:sp>
      <p:sp>
        <p:nvSpPr>
          <p:cNvPr id="46" name="Text 22"/>
          <p:cNvSpPr/>
          <p:nvPr/>
        </p:nvSpPr>
        <p:spPr>
          <a:xfrm>
            <a:off x="495300" y="3810000"/>
            <a:ext cx="1232154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26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Minutos de Retraso por Causa (Top Ruta)</a:t>
            </a:r>
            <a:endParaRPr lang="en-US" sz="126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7239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250" y="1009650"/>
            <a:ext cx="11239500" cy="8382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1200150"/>
            <a:ext cx="171450" cy="17145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250" y="2038350"/>
            <a:ext cx="11239500" cy="36576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650" y="2219325"/>
            <a:ext cx="190500" cy="1905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8650" y="2533650"/>
            <a:ext cx="10934700" cy="30480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6250" y="5886450"/>
            <a:ext cx="5543550" cy="10287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8650" y="6076950"/>
            <a:ext cx="171450" cy="17145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72200" y="5886450"/>
            <a:ext cx="5543550" cy="10287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24600" y="6076950"/>
            <a:ext cx="219075" cy="171450"/>
          </a:xfrm>
          <a:prstGeom prst="rect">
            <a:avLst/>
          </a:prstGeom>
        </p:spPr>
      </p:pic>
      <p:sp>
        <p:nvSpPr>
          <p:cNvPr id="14" name="Text 0"/>
          <p:cNvSpPr/>
          <p:nvPr/>
        </p:nvSpPr>
        <p:spPr>
          <a:xfrm>
            <a:off x="381000" y="190500"/>
            <a:ext cx="6533212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700"/>
              </a:lnSpc>
              <a:buNone/>
            </a:pPr>
            <a:r>
              <a:rPr lang="en-US" sz="204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Orígenes con Mayor Incidencia de Retrasos</a:t>
            </a:r>
            <a:endParaRPr lang="en-US" sz="2040" dirty="0"/>
          </a:p>
        </p:txBody>
      </p:sp>
      <p:sp>
        <p:nvSpPr>
          <p:cNvPr id="15" name="Text 1"/>
          <p:cNvSpPr/>
          <p:nvPr/>
        </p:nvSpPr>
        <p:spPr>
          <a:xfrm>
            <a:off x="876300" y="1162050"/>
            <a:ext cx="10934700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2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Los aeropuertos de origen con mayor porcentaje de vuelos retrasados son, en gran medida, regionales o turísticos, lo que sugiere posibles desafíos operativos y climáticos.</a:t>
            </a:r>
            <a:endParaRPr lang="en-US" sz="1260" dirty="0"/>
          </a:p>
        </p:txBody>
      </p:sp>
      <p:sp>
        <p:nvSpPr>
          <p:cNvPr id="16" name="Text 2"/>
          <p:cNvSpPr/>
          <p:nvPr/>
        </p:nvSpPr>
        <p:spPr>
          <a:xfrm>
            <a:off x="895350" y="2190750"/>
            <a:ext cx="1202817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Top 5 Orígenes con Mayor Porcentaje de Vuelos Retrasados</a:t>
            </a:r>
            <a:endParaRPr lang="en-US" sz="1380" dirty="0"/>
          </a:p>
        </p:txBody>
      </p:sp>
      <p:sp>
        <p:nvSpPr>
          <p:cNvPr id="17" name="Text 3"/>
          <p:cNvSpPr/>
          <p:nvPr/>
        </p:nvSpPr>
        <p:spPr>
          <a:xfrm>
            <a:off x="876300" y="6038850"/>
            <a:ext cx="576262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260" b="1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Factores Geográficos</a:t>
            </a:r>
            <a:endParaRPr lang="en-US" sz="1260" dirty="0"/>
          </a:p>
        </p:txBody>
      </p:sp>
      <p:sp>
        <p:nvSpPr>
          <p:cNvPr id="18" name="Text 4"/>
          <p:cNvSpPr/>
          <p:nvPr/>
        </p:nvSpPr>
        <p:spPr>
          <a:xfrm>
            <a:off x="628650" y="6305550"/>
            <a:ext cx="52387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Los orígenes críticos están ubicados en regiones montañosas (Wyoming, Colorado) o son turísticos, lo que explica la alta frecuencia de retrasos.</a:t>
            </a:r>
            <a:endParaRPr lang="en-US" sz="1120" dirty="0"/>
          </a:p>
        </p:txBody>
      </p:sp>
      <p:sp>
        <p:nvSpPr>
          <p:cNvPr id="19" name="Text 5"/>
          <p:cNvSpPr/>
          <p:nvPr/>
        </p:nvSpPr>
        <p:spPr>
          <a:xfrm>
            <a:off x="6619875" y="6038850"/>
            <a:ext cx="576262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260" b="1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Operaciones Limitadas</a:t>
            </a:r>
            <a:endParaRPr lang="en-US" sz="1260" dirty="0"/>
          </a:p>
        </p:txBody>
      </p:sp>
      <p:sp>
        <p:nvSpPr>
          <p:cNvPr id="20" name="Text 6"/>
          <p:cNvSpPr/>
          <p:nvPr/>
        </p:nvSpPr>
        <p:spPr>
          <a:xfrm>
            <a:off x="6324600" y="6305550"/>
            <a:ext cx="52387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Estos aeropuertos regionales tienen infraestructuras limitadas y dependen de condiciones climáticas favorables para operar normalmente.</a:t>
            </a:r>
            <a:endParaRPr lang="en-US" sz="112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7239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914400"/>
            <a:ext cx="6603950" cy="37338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" y="1447800"/>
            <a:ext cx="5715000" cy="30480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7350" y="914400"/>
            <a:ext cx="4673650" cy="20955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9750" y="1095375"/>
            <a:ext cx="142875" cy="1905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89750" y="1447800"/>
            <a:ext cx="152400" cy="1524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89750" y="2019300"/>
            <a:ext cx="190500" cy="1524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89750" y="2590800"/>
            <a:ext cx="123825" cy="1524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37350" y="3162300"/>
            <a:ext cx="4673650" cy="14859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89750" y="4000500"/>
            <a:ext cx="152400" cy="1524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12201" y="4000500"/>
            <a:ext cx="152400" cy="1524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89750" y="4305300"/>
            <a:ext cx="152400" cy="152400"/>
          </a:xfrm>
          <a:prstGeom prst="rect">
            <a:avLst/>
          </a:prstGeom>
        </p:spPr>
      </p:pic>
      <p:sp>
        <p:nvSpPr>
          <p:cNvPr id="16" name="Text 0"/>
          <p:cNvSpPr/>
          <p:nvPr/>
        </p:nvSpPr>
        <p:spPr>
          <a:xfrm>
            <a:off x="381000" y="190500"/>
            <a:ext cx="649801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700"/>
              </a:lnSpc>
              <a:buNone/>
            </a:pPr>
            <a:r>
              <a:rPr lang="en-US" sz="204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Destinos con Mayor Incidencia de Retrasos</a:t>
            </a:r>
            <a:endParaRPr lang="en-US" sz="2040" dirty="0"/>
          </a:p>
        </p:txBody>
      </p:sp>
      <p:sp>
        <p:nvSpPr>
          <p:cNvPr id="17" name="Text 1"/>
          <p:cNvSpPr/>
          <p:nvPr/>
        </p:nvSpPr>
        <p:spPr>
          <a:xfrm>
            <a:off x="533400" y="1066800"/>
            <a:ext cx="692906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Top Destinos con Vuelos Retrasados (&gt;15 min)</a:t>
            </a:r>
            <a:endParaRPr lang="en-US" sz="1380" dirty="0"/>
          </a:p>
        </p:txBody>
      </p:sp>
      <p:sp>
        <p:nvSpPr>
          <p:cNvPr id="18" name="Text 2"/>
          <p:cNvSpPr/>
          <p:nvPr/>
        </p:nvSpPr>
        <p:spPr>
          <a:xfrm>
            <a:off x="7508825" y="1066800"/>
            <a:ext cx="480573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1E40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Hallazgos Clave</a:t>
            </a:r>
            <a:endParaRPr lang="en-US" sz="1380" dirty="0"/>
          </a:p>
        </p:txBody>
      </p:sp>
      <p:sp>
        <p:nvSpPr>
          <p:cNvPr id="19" name="Text 3"/>
          <p:cNvSpPr/>
          <p:nvPr/>
        </p:nvSpPr>
        <p:spPr>
          <a:xfrm>
            <a:off x="7518350" y="1409700"/>
            <a:ext cx="41402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Punta Gorda (PGD) y Aspen (ASE) son los destinos más problemáticos, con casi 40% de retrasos.</a:t>
            </a:r>
            <a:endParaRPr lang="en-US" sz="1120" dirty="0"/>
          </a:p>
        </p:txBody>
      </p:sp>
      <p:sp>
        <p:nvSpPr>
          <p:cNvPr id="20" name="Text 4"/>
          <p:cNvSpPr/>
          <p:nvPr/>
        </p:nvSpPr>
        <p:spPr>
          <a:xfrm>
            <a:off x="7556450" y="1981200"/>
            <a:ext cx="41021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Los destinos turísticos/regionales absorben peor las demoras.</a:t>
            </a:r>
            <a:endParaRPr lang="en-US" sz="1120" dirty="0"/>
          </a:p>
        </p:txBody>
      </p:sp>
      <p:sp>
        <p:nvSpPr>
          <p:cNvPr id="21" name="Text 5"/>
          <p:cNvSpPr/>
          <p:nvPr/>
        </p:nvSpPr>
        <p:spPr>
          <a:xfrm>
            <a:off x="7489775" y="2552700"/>
            <a:ext cx="404431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 PGD, más de 1 de cada 3 vuelos llega con retraso.</a:t>
            </a:r>
            <a:endParaRPr lang="en-US" sz="1120" dirty="0"/>
          </a:p>
        </p:txBody>
      </p:sp>
      <p:sp>
        <p:nvSpPr>
          <p:cNvPr id="22" name="Text 6"/>
          <p:cNvSpPr/>
          <p:nvPr/>
        </p:nvSpPr>
        <p:spPr>
          <a:xfrm>
            <a:off x="7365950" y="3314700"/>
            <a:ext cx="480573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Impacto en la Puntualidad</a:t>
            </a:r>
            <a:endParaRPr lang="en-US" sz="1380" dirty="0"/>
          </a:p>
        </p:txBody>
      </p:sp>
      <p:sp>
        <p:nvSpPr>
          <p:cNvPr id="23" name="Text 7"/>
          <p:cNvSpPr/>
          <p:nvPr/>
        </p:nvSpPr>
        <p:spPr>
          <a:xfrm>
            <a:off x="7289750" y="3657600"/>
            <a:ext cx="480573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Los destinos críticos tienen retrasos promedios significativos:</a:t>
            </a:r>
            <a:endParaRPr lang="en-US" sz="1120" dirty="0"/>
          </a:p>
        </p:txBody>
      </p:sp>
      <p:sp>
        <p:nvSpPr>
          <p:cNvPr id="24" name="Text 8"/>
          <p:cNvSpPr/>
          <p:nvPr/>
        </p:nvSpPr>
        <p:spPr>
          <a:xfrm>
            <a:off x="7518350" y="3962400"/>
            <a:ext cx="193817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PGD: 30.36 min promedio</a:t>
            </a:r>
            <a:endParaRPr lang="en-US" sz="1120" dirty="0"/>
          </a:p>
        </p:txBody>
      </p:sp>
      <p:sp>
        <p:nvSpPr>
          <p:cNvPr id="25" name="Text 9"/>
          <p:cNvSpPr/>
          <p:nvPr/>
        </p:nvSpPr>
        <p:spPr>
          <a:xfrm>
            <a:off x="9740801" y="3962400"/>
            <a:ext cx="191034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ASE: 25.56 min promedio</a:t>
            </a:r>
            <a:endParaRPr lang="en-US" sz="1120" dirty="0"/>
          </a:p>
        </p:txBody>
      </p:sp>
      <p:sp>
        <p:nvSpPr>
          <p:cNvPr id="26" name="Text 10"/>
          <p:cNvSpPr/>
          <p:nvPr/>
        </p:nvSpPr>
        <p:spPr>
          <a:xfrm>
            <a:off x="7518350" y="4267200"/>
            <a:ext cx="190084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SFB: 22.75 min promedio</a:t>
            </a:r>
            <a:endParaRPr lang="en-US" sz="112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1783</Words>
  <Application>Microsoft Office PowerPoint</Application>
  <PresentationFormat>Widescreen</PresentationFormat>
  <Paragraphs>213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ui-sans-serif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Usuario</cp:lastModifiedBy>
  <cp:revision>2</cp:revision>
  <dcterms:created xsi:type="dcterms:W3CDTF">2025-09-22T05:14:08Z</dcterms:created>
  <dcterms:modified xsi:type="dcterms:W3CDTF">2025-09-22T05:21:57Z</dcterms:modified>
</cp:coreProperties>
</file>