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8" r:id="rId7"/>
    <p:sldId id="269" r:id="rId8"/>
    <p:sldId id="261" r:id="rId9"/>
    <p:sldId id="265" r:id="rId10"/>
    <p:sldId id="266" r:id="rId11"/>
    <p:sldId id="267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B8A287-6C50-3CD9-7FC1-18136496768E}" v="724" dt="2022-08-26T03:06:57.967"/>
    <p1510:client id="{3622B786-4F39-DEBA-70C2-C93F593C0E7E}" v="669" dt="2022-08-26T12:44:14.170"/>
    <p1510:client id="{3BB8A977-C7B8-0144-8B7E-C898381CFCD9}" v="411" dt="2022-08-26T03:48:07.231"/>
    <p1510:client id="{6A87BBEE-5DC3-4730-832B-7A11858F0416}" v="155" dt="2022-08-26T07:17:21.326"/>
    <p1510:client id="{72CFDA37-343B-81F7-4816-45485938C281}" v="164" dt="2022-08-26T02:27:01.232"/>
    <p1510:client id="{9E456462-506E-2C40-3C6C-9DCD70AC1792}" v="45" dt="2022-08-26T03:29:17.935"/>
    <p1510:client id="{AF91F4B8-6054-42E8-2D20-215573716AF8}" v="854" dt="2022-08-26T07:46:54.341"/>
    <p1510:client id="{EE072FBA-0104-3A43-D0CD-76CEF7537DD4}" v="280" dt="2022-08-26T03:05:31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5812" y="1107986"/>
            <a:ext cx="9920377" cy="2387600"/>
          </a:xfrm>
        </p:spPr>
        <p:txBody>
          <a:bodyPr/>
          <a:lstStyle/>
          <a:p>
            <a:r>
              <a:rPr lang="en-US" err="1">
                <a:cs typeface="Calibri Light"/>
              </a:rPr>
              <a:t>Entornos</a:t>
            </a:r>
            <a:r>
              <a:rPr lang="en-US">
                <a:cs typeface="Calibri Light"/>
              </a:rPr>
              <a:t> de </a:t>
            </a:r>
            <a:r>
              <a:rPr lang="en-US" err="1">
                <a:cs typeface="Calibri Light"/>
              </a:rPr>
              <a:t>desarrollo</a:t>
            </a:r>
            <a:r>
              <a:rPr lang="en-US">
                <a:cs typeface="Calibri Light"/>
              </a:rPr>
              <a:t> para iOS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67621" y="4119622"/>
            <a:ext cx="2688566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2800">
                <a:cs typeface="Calibri"/>
              </a:rPr>
              <a:t>Equipo 1</a:t>
            </a:r>
            <a:endParaRPr lang="es-MX" sz="2800">
              <a:cs typeface="Calibri"/>
            </a:endParaRPr>
          </a:p>
          <a:p>
            <a:pPr algn="r"/>
            <a:r>
              <a:rPr lang="en-US" sz="2800">
                <a:cs typeface="Calibri"/>
              </a:rPr>
              <a:t>"Los </a:t>
            </a:r>
            <a:r>
              <a:rPr lang="en-US" sz="2800" err="1">
                <a:cs typeface="Calibri"/>
              </a:rPr>
              <a:t>rezagados</a:t>
            </a:r>
            <a:r>
              <a:rPr lang="en-US" sz="2800">
                <a:cs typeface="Calibri"/>
              </a:rPr>
              <a:t>"</a:t>
            </a: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FE606486-EDE1-4E9C-1599-4B91B99D7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" y="204184"/>
            <a:ext cx="4295078" cy="1831168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5460E63F-6404-CCA2-A7D1-5C98AE46E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6375" y="206702"/>
            <a:ext cx="1804639" cy="1798256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E066FDA4-6A1E-6FCE-4AE4-B37F96B2E614}"/>
              </a:ext>
            </a:extLst>
          </p:cNvPr>
          <p:cNvSpPr txBox="1">
            <a:spLocks/>
          </p:cNvSpPr>
          <p:nvPr/>
        </p:nvSpPr>
        <p:spPr>
          <a:xfrm>
            <a:off x="1130059" y="4113872"/>
            <a:ext cx="4270076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cs typeface="Calibri"/>
              </a:rPr>
              <a:t>Denisse Ortiz Ordaz</a:t>
            </a:r>
            <a:endParaRPr lang="es-MX"/>
          </a:p>
          <a:p>
            <a:pPr algn="l"/>
            <a:r>
              <a:rPr lang="en-US">
                <a:cs typeface="Calibri"/>
              </a:rPr>
              <a:t>Diego </a:t>
            </a:r>
            <a:r>
              <a:rPr lang="en-US" err="1">
                <a:cs typeface="Calibri"/>
              </a:rPr>
              <a:t>Sisternes</a:t>
            </a:r>
            <a:r>
              <a:rPr lang="en-US">
                <a:cs typeface="Calibri"/>
              </a:rPr>
              <a:t> Duarte</a:t>
            </a:r>
          </a:p>
          <a:p>
            <a:pPr algn="l"/>
            <a:r>
              <a:rPr lang="en-US">
                <a:cs typeface="Calibri"/>
              </a:rPr>
              <a:t>Hugo Sánchez Toro</a:t>
            </a:r>
          </a:p>
          <a:p>
            <a:pPr algn="l"/>
            <a:r>
              <a:rPr lang="en-US">
                <a:cs typeface="Calibri"/>
              </a:rPr>
              <a:t>Alondra Zarco Mercado</a:t>
            </a:r>
          </a:p>
          <a:p>
            <a:pPr algn="l"/>
            <a:r>
              <a:rPr lang="en-US">
                <a:cs typeface="Calibri"/>
              </a:rPr>
              <a:t>Miguel Angel Dominguez Flores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1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Logotipo&#10;&#10;Descripción generada automáticamente">
            <a:extLst>
              <a:ext uri="{FF2B5EF4-FFF2-40B4-BE49-F238E27FC236}">
                <a16:creationId xmlns:a16="http://schemas.microsoft.com/office/drawing/2014/main" id="{194CD458-7D50-A56B-2E42-D7B32F9C55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08" t="9091" r="28448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48" name="Rectangle 1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ítulo 1">
            <a:extLst>
              <a:ext uri="{FF2B5EF4-FFF2-40B4-BE49-F238E27FC236}">
                <a16:creationId xmlns:a16="http://schemas.microsoft.com/office/drawing/2014/main" id="{0E17CDBE-D3BE-6915-0A53-F0F13AEB2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ES" sz="2800">
                <a:cs typeface="Calibri Light"/>
              </a:rPr>
              <a:t>GITKRAKEN</a:t>
            </a:r>
            <a:endParaRPr lang="es-ES" sz="2800"/>
          </a:p>
        </p:txBody>
      </p:sp>
      <p:sp>
        <p:nvSpPr>
          <p:cNvPr id="50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Content Placeholder 7">
            <a:extLst>
              <a:ext uri="{FF2B5EF4-FFF2-40B4-BE49-F238E27FC236}">
                <a16:creationId xmlns:a16="http://schemas.microsoft.com/office/drawing/2014/main" id="{ED5FE0EF-16D5-2FEB-7F4D-4BD2D2A76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algn="just"/>
            <a:r>
              <a:rPr lang="en-US" sz="1700">
                <a:ea typeface="+mn-lt"/>
                <a:cs typeface="+mn-lt"/>
              </a:rPr>
              <a:t>Es un </a:t>
            </a:r>
            <a:r>
              <a:rPr lang="en-US" sz="1700" err="1">
                <a:ea typeface="+mn-lt"/>
                <a:cs typeface="+mn-lt"/>
              </a:rPr>
              <a:t>cliente</a:t>
            </a:r>
            <a:r>
              <a:rPr lang="en-US" sz="1700">
                <a:ea typeface="+mn-lt"/>
                <a:cs typeface="+mn-lt"/>
              </a:rPr>
              <a:t> Git </a:t>
            </a:r>
            <a:r>
              <a:rPr lang="en-US" sz="1700" err="1">
                <a:ea typeface="+mn-lt"/>
                <a:cs typeface="+mn-lt"/>
              </a:rPr>
              <a:t>multiplataforma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creado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sobre</a:t>
            </a:r>
            <a:r>
              <a:rPr lang="en-US" sz="1700">
                <a:ea typeface="+mn-lt"/>
                <a:cs typeface="+mn-lt"/>
              </a:rPr>
              <a:t> Electron, </a:t>
            </a:r>
            <a:r>
              <a:rPr lang="en-US" sz="1700" err="1">
                <a:ea typeface="+mn-lt"/>
                <a:cs typeface="+mn-lt"/>
              </a:rPr>
              <a:t>por</a:t>
            </a:r>
            <a:r>
              <a:rPr lang="en-US" sz="1700">
                <a:ea typeface="+mn-lt"/>
                <a:cs typeface="+mn-lt"/>
              </a:rPr>
              <a:t> lo que </a:t>
            </a:r>
            <a:r>
              <a:rPr lang="en-US" sz="1700" err="1">
                <a:ea typeface="+mn-lt"/>
                <a:cs typeface="+mn-lt"/>
              </a:rPr>
              <a:t>puede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funcionar</a:t>
            </a:r>
            <a:r>
              <a:rPr lang="en-US" sz="1700">
                <a:ea typeface="+mn-lt"/>
                <a:cs typeface="+mn-lt"/>
              </a:rPr>
              <a:t> de forma </a:t>
            </a:r>
            <a:r>
              <a:rPr lang="en-US" sz="1700" err="1">
                <a:ea typeface="+mn-lt"/>
                <a:cs typeface="+mn-lt"/>
              </a:rPr>
              <a:t>nativa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en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plataformas</a:t>
            </a:r>
            <a:r>
              <a:rPr lang="en-US" sz="1700">
                <a:ea typeface="+mn-lt"/>
                <a:cs typeface="+mn-lt"/>
              </a:rPr>
              <a:t> Linux, Mac y Windows.</a:t>
            </a:r>
            <a:endParaRPr lang="es-ES"/>
          </a:p>
          <a:p>
            <a:pPr algn="just"/>
            <a:r>
              <a:rPr lang="en-US" sz="1700">
                <a:ea typeface="+mn-lt"/>
                <a:cs typeface="+mn-lt"/>
              </a:rPr>
              <a:t>No es </a:t>
            </a:r>
            <a:r>
              <a:rPr lang="en-US" sz="1700" err="1">
                <a:ea typeface="+mn-lt"/>
                <a:cs typeface="+mn-lt"/>
              </a:rPr>
              <a:t>necesario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instalar</a:t>
            </a:r>
            <a:r>
              <a:rPr lang="en-US" sz="1700">
                <a:ea typeface="+mn-lt"/>
                <a:cs typeface="+mn-lt"/>
              </a:rPr>
              <a:t> Git. </a:t>
            </a:r>
            <a:br>
              <a:rPr lang="en-US" sz="1700">
                <a:ea typeface="+mn-lt"/>
                <a:cs typeface="+mn-lt"/>
              </a:rPr>
            </a:br>
            <a:r>
              <a:rPr lang="en-US" sz="1700" err="1">
                <a:ea typeface="+mn-lt"/>
                <a:cs typeface="+mn-lt"/>
              </a:rPr>
              <a:t>GitKraken</a:t>
            </a:r>
            <a:r>
              <a:rPr lang="en-US" sz="1700">
                <a:ea typeface="+mn-lt"/>
                <a:cs typeface="+mn-lt"/>
              </a:rPr>
              <a:t> se integra </a:t>
            </a:r>
            <a:r>
              <a:rPr lang="en-US" sz="1700" err="1">
                <a:ea typeface="+mn-lt"/>
                <a:cs typeface="+mn-lt"/>
              </a:rPr>
              <a:t>completamente</a:t>
            </a:r>
            <a:r>
              <a:rPr lang="en-US" sz="1700">
                <a:ea typeface="+mn-lt"/>
                <a:cs typeface="+mn-lt"/>
              </a:rPr>
              <a:t> con GitHub y Bitbucket </a:t>
            </a:r>
            <a:r>
              <a:rPr lang="en-US" sz="1700" err="1">
                <a:ea typeface="+mn-lt"/>
                <a:cs typeface="+mn-lt"/>
              </a:rPr>
              <a:t>permitiendo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buscar</a:t>
            </a:r>
            <a:r>
              <a:rPr lang="en-US" sz="1700">
                <a:ea typeface="+mn-lt"/>
                <a:cs typeface="+mn-lt"/>
              </a:rPr>
              <a:t> e </a:t>
            </a:r>
            <a:r>
              <a:rPr lang="en-US" sz="1700" err="1">
                <a:ea typeface="+mn-lt"/>
                <a:cs typeface="+mn-lt"/>
              </a:rPr>
              <a:t>interactuar</a:t>
            </a:r>
            <a:r>
              <a:rPr lang="en-US" sz="1700">
                <a:ea typeface="+mn-lt"/>
                <a:cs typeface="+mn-lt"/>
              </a:rPr>
              <a:t> con </a:t>
            </a:r>
            <a:r>
              <a:rPr lang="en-US" sz="1700" err="1">
                <a:ea typeface="+mn-lt"/>
                <a:cs typeface="+mn-lt"/>
              </a:rPr>
              <a:t>todos</a:t>
            </a:r>
            <a:r>
              <a:rPr lang="en-US" sz="1700">
                <a:ea typeface="+mn-lt"/>
                <a:cs typeface="+mn-lt"/>
              </a:rPr>
              <a:t> sus </a:t>
            </a:r>
            <a:r>
              <a:rPr lang="en-US" sz="1700" err="1">
                <a:ea typeface="+mn-lt"/>
                <a:cs typeface="+mn-lt"/>
              </a:rPr>
              <a:t>repositorios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públicos</a:t>
            </a:r>
            <a:r>
              <a:rPr lang="en-US" sz="1700">
                <a:ea typeface="+mn-lt"/>
                <a:cs typeface="+mn-lt"/>
              </a:rPr>
              <a:t> y privados.</a:t>
            </a:r>
            <a:endParaRPr lang="en-US" sz="17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0399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4FC0494A-F189-7C79-BCAA-306D4FA51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chemeClr val="tx2"/>
                </a:solidFill>
                <a:cs typeface="Calibri Light"/>
              </a:rPr>
              <a:t>JAZZY</a:t>
            </a:r>
            <a:endParaRPr lang="es-ES" sz="3600">
              <a:solidFill>
                <a:schemeClr val="tx2"/>
              </a:solidFill>
            </a:endParaRPr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E3112FF0-E4BD-1972-5147-203423671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pPr algn="just"/>
            <a:r>
              <a:rPr lang="en-US" sz="1800" err="1">
                <a:ea typeface="+mn-lt"/>
                <a:cs typeface="+mn-lt"/>
              </a:rPr>
              <a:t>Esta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herramienta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crea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una</a:t>
            </a:r>
            <a:r>
              <a:rPr lang="en-US" sz="1800">
                <a:ea typeface="+mn-lt"/>
                <a:cs typeface="+mn-lt"/>
              </a:rPr>
              <a:t> web </a:t>
            </a:r>
            <a:r>
              <a:rPr lang="en-US" sz="1800" err="1">
                <a:ea typeface="+mn-lt"/>
                <a:cs typeface="+mn-lt"/>
              </a:rPr>
              <a:t>independiente</a:t>
            </a:r>
            <a:r>
              <a:rPr lang="en-US" sz="1800">
                <a:ea typeface="+mn-lt"/>
                <a:cs typeface="+mn-lt"/>
              </a:rPr>
              <a:t> con </a:t>
            </a:r>
            <a:r>
              <a:rPr lang="en-US" sz="1800" err="1">
                <a:ea typeface="+mn-lt"/>
                <a:cs typeface="+mn-lt"/>
              </a:rPr>
              <a:t>cada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parte</a:t>
            </a:r>
            <a:r>
              <a:rPr lang="en-US" sz="1800">
                <a:ea typeface="+mn-lt"/>
                <a:cs typeface="+mn-lt"/>
              </a:rPr>
              <a:t> de </a:t>
            </a:r>
            <a:r>
              <a:rPr lang="en-US" sz="1800" err="1">
                <a:ea typeface="+mn-lt"/>
                <a:cs typeface="+mn-lt"/>
              </a:rPr>
              <a:t>su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código</a:t>
            </a:r>
            <a:r>
              <a:rPr lang="en-US" sz="1800">
                <a:ea typeface="+mn-lt"/>
                <a:cs typeface="+mn-lt"/>
              </a:rPr>
              <a:t> y la </a:t>
            </a:r>
            <a:r>
              <a:rPr lang="en-US" sz="1800" err="1">
                <a:ea typeface="+mn-lt"/>
                <a:cs typeface="+mn-lt"/>
              </a:rPr>
              <a:t>documentación</a:t>
            </a:r>
            <a:r>
              <a:rPr lang="en-US" sz="1800">
                <a:ea typeface="+mn-lt"/>
                <a:cs typeface="+mn-lt"/>
              </a:rPr>
              <a:t> que ha </a:t>
            </a:r>
            <a:r>
              <a:rPr lang="en-US" sz="1800" err="1">
                <a:ea typeface="+mn-lt"/>
                <a:cs typeface="+mn-lt"/>
              </a:rPr>
              <a:t>escrito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en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ella</a:t>
            </a:r>
            <a:r>
              <a:rPr lang="en-US" sz="1800">
                <a:ea typeface="+mn-lt"/>
                <a:cs typeface="+mn-lt"/>
              </a:rPr>
              <a:t>. La </a:t>
            </a:r>
            <a:r>
              <a:rPr lang="en-US" sz="1800" err="1">
                <a:ea typeface="+mn-lt"/>
                <a:cs typeface="+mn-lt"/>
              </a:rPr>
              <a:t>salida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clara</a:t>
            </a:r>
            <a:r>
              <a:rPr lang="en-US" sz="1800">
                <a:ea typeface="+mn-lt"/>
                <a:cs typeface="+mn-lt"/>
              </a:rPr>
              <a:t> y </a:t>
            </a:r>
            <a:r>
              <a:rPr lang="en-US" sz="1800" err="1">
                <a:ea typeface="+mn-lt"/>
                <a:cs typeface="+mn-lt"/>
              </a:rPr>
              <a:t>sencilla</a:t>
            </a:r>
            <a:r>
              <a:rPr lang="en-US" sz="1800">
                <a:ea typeface="+mn-lt"/>
                <a:cs typeface="+mn-lt"/>
              </a:rPr>
              <a:t> que genera </a:t>
            </a:r>
            <a:r>
              <a:rPr lang="en-US" sz="1800" err="1">
                <a:ea typeface="+mn-lt"/>
                <a:cs typeface="+mn-lt"/>
              </a:rPr>
              <a:t>puede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instalarse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en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el</a:t>
            </a:r>
            <a:r>
              <a:rPr lang="en-US" sz="1800">
                <a:ea typeface="+mn-lt"/>
                <a:cs typeface="+mn-lt"/>
              </a:rPr>
              <a:t> popular visor de </a:t>
            </a:r>
            <a:r>
              <a:rPr lang="en-US" sz="1800" err="1">
                <a:ea typeface="+mn-lt"/>
                <a:cs typeface="+mn-lt"/>
              </a:rPr>
              <a:t>documentación</a:t>
            </a:r>
            <a:r>
              <a:rPr lang="en-US" sz="1800">
                <a:ea typeface="+mn-lt"/>
                <a:cs typeface="+mn-lt"/>
              </a:rPr>
              <a:t> Dash. </a:t>
            </a:r>
            <a:endParaRPr lang="en-US" sz="1800">
              <a:solidFill>
                <a:schemeClr val="tx2"/>
              </a:solidFill>
              <a:cs typeface="Calibri" panose="020F0502020204030204"/>
            </a:endParaRPr>
          </a:p>
        </p:txBody>
      </p:sp>
      <p:grpSp>
        <p:nvGrpSpPr>
          <p:cNvPr id="27" name="Group 1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8" name="Freeform: Shape 1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1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38CC8F61-1F9D-0C15-61F6-12D1DC93B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92" y="2435813"/>
            <a:ext cx="4142232" cy="290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8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Icono&#10;&#10;Descripción generada automáticamente">
            <a:extLst>
              <a:ext uri="{FF2B5EF4-FFF2-40B4-BE49-F238E27FC236}">
                <a16:creationId xmlns:a16="http://schemas.microsoft.com/office/drawing/2014/main" id="{C34965F1-5BD4-FCBB-A1EA-E079587324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06" r="-2" b="4683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9" name="Rectangle 1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7BE827-1D34-14F3-319C-CC43BE55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ES" sz="2800">
                <a:cs typeface="Calibri Light"/>
              </a:rPr>
              <a:t>DASH</a:t>
            </a:r>
            <a:endParaRPr lang="es-E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91CFF4BC-E7FF-185B-5FB5-AF9282335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sz="1700">
                <a:ea typeface="+mn-lt"/>
                <a:cs typeface="+mn-lt"/>
              </a:rPr>
              <a:t>Es un </a:t>
            </a:r>
            <a:r>
              <a:rPr lang="en-US" sz="1700" err="1">
                <a:ea typeface="+mn-lt"/>
                <a:cs typeface="+mn-lt"/>
              </a:rPr>
              <a:t>Navegador</a:t>
            </a:r>
            <a:r>
              <a:rPr lang="en-US" sz="1700">
                <a:ea typeface="+mn-lt"/>
                <a:cs typeface="+mn-lt"/>
              </a:rPr>
              <a:t> de </a:t>
            </a:r>
            <a:r>
              <a:rPr lang="en-US" sz="1700" err="1">
                <a:ea typeface="+mn-lt"/>
                <a:cs typeface="+mn-lt"/>
              </a:rPr>
              <a:t>Documentación</a:t>
            </a:r>
            <a:r>
              <a:rPr lang="en-US" sz="1700">
                <a:ea typeface="+mn-lt"/>
                <a:cs typeface="+mn-lt"/>
              </a:rPr>
              <a:t> API y Gestor de </a:t>
            </a:r>
            <a:r>
              <a:rPr lang="en-US" sz="1700" err="1">
                <a:ea typeface="+mn-lt"/>
                <a:cs typeface="+mn-lt"/>
              </a:rPr>
              <a:t>Fragmentos</a:t>
            </a:r>
            <a:r>
              <a:rPr lang="en-US" sz="1700">
                <a:ea typeface="+mn-lt"/>
                <a:cs typeface="+mn-lt"/>
              </a:rPr>
              <a:t> de Código.</a:t>
            </a:r>
            <a:endParaRPr lang="es-ES"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sz="1700" err="1">
                <a:ea typeface="+mn-lt"/>
                <a:cs typeface="+mn-lt"/>
              </a:rPr>
              <a:t>Esta</a:t>
            </a:r>
            <a:r>
              <a:rPr lang="en-US" sz="1700">
                <a:ea typeface="+mn-lt"/>
                <a:cs typeface="+mn-lt"/>
              </a:rPr>
              <a:t> </a:t>
            </a:r>
            <a:r>
              <a:rPr lang="en-US" sz="1700" err="1">
                <a:ea typeface="+mn-lt"/>
                <a:cs typeface="+mn-lt"/>
              </a:rPr>
              <a:t>herramienta</a:t>
            </a:r>
            <a:r>
              <a:rPr lang="en-US" sz="1700">
                <a:ea typeface="+mn-lt"/>
                <a:cs typeface="+mn-lt"/>
              </a:rPr>
              <a:t> </a:t>
            </a:r>
            <a:r>
              <a:rPr lang="en-US" sz="1700" err="1">
                <a:ea typeface="+mn-lt"/>
                <a:cs typeface="+mn-lt"/>
              </a:rPr>
              <a:t>ofrece</a:t>
            </a:r>
            <a:r>
              <a:rPr lang="en-US" sz="1700">
                <a:ea typeface="+mn-lt"/>
                <a:cs typeface="+mn-lt"/>
              </a:rPr>
              <a:t> </a:t>
            </a:r>
            <a:r>
              <a:rPr lang="en-US" sz="1700" err="1">
                <a:ea typeface="+mn-lt"/>
                <a:cs typeface="+mn-lt"/>
              </a:rPr>
              <a:t>acceso</a:t>
            </a:r>
            <a:r>
              <a:rPr lang="en-US" sz="1700">
                <a:ea typeface="+mn-lt"/>
                <a:cs typeface="+mn-lt"/>
              </a:rPr>
              <a:t> </a:t>
            </a:r>
            <a:r>
              <a:rPr lang="en-US" sz="1700" err="1">
                <a:ea typeface="+mn-lt"/>
                <a:cs typeface="+mn-lt"/>
              </a:rPr>
              <a:t>instantáneo</a:t>
            </a:r>
            <a:r>
              <a:rPr lang="en-US" sz="1700">
                <a:ea typeface="+mn-lt"/>
                <a:cs typeface="+mn-lt"/>
              </a:rPr>
              <a:t> sin </a:t>
            </a:r>
            <a:r>
              <a:rPr lang="en-US" sz="1700" err="1">
                <a:ea typeface="+mn-lt"/>
                <a:cs typeface="+mn-lt"/>
              </a:rPr>
              <a:t>conexión</a:t>
            </a:r>
            <a:r>
              <a:rPr lang="en-US" sz="1700">
                <a:ea typeface="+mn-lt"/>
                <a:cs typeface="+mn-lt"/>
              </a:rPr>
              <a:t> a </a:t>
            </a:r>
            <a:r>
              <a:rPr lang="en-US" sz="1700" err="1">
                <a:ea typeface="+mn-lt"/>
                <a:cs typeface="+mn-lt"/>
              </a:rPr>
              <a:t>más</a:t>
            </a:r>
            <a:r>
              <a:rPr lang="en-US" sz="1700">
                <a:ea typeface="+mn-lt"/>
                <a:cs typeface="+mn-lt"/>
              </a:rPr>
              <a:t> de 200 </a:t>
            </a:r>
            <a:r>
              <a:rPr lang="en-US" sz="1700" err="1">
                <a:ea typeface="+mn-lt"/>
                <a:cs typeface="+mn-lt"/>
              </a:rPr>
              <a:t>colecciones</a:t>
            </a:r>
            <a:r>
              <a:rPr lang="en-US" sz="1700">
                <a:ea typeface="+mn-lt"/>
                <a:cs typeface="+mn-lt"/>
              </a:rPr>
              <a:t> de </a:t>
            </a:r>
            <a:r>
              <a:rPr lang="en-US" sz="1700" err="1">
                <a:ea typeface="+mn-lt"/>
                <a:cs typeface="+mn-lt"/>
              </a:rPr>
              <a:t>documentación</a:t>
            </a:r>
            <a:r>
              <a:rPr lang="en-US" sz="1700">
                <a:ea typeface="+mn-lt"/>
                <a:cs typeface="+mn-lt"/>
              </a:rPr>
              <a:t> API.</a:t>
            </a:r>
            <a:endParaRPr lang="en-US"/>
          </a:p>
          <a:p>
            <a:pPr algn="ctr"/>
            <a:br>
              <a:rPr lang="en-US" sz="1700">
                <a:ea typeface="+mn-lt"/>
                <a:cs typeface="+mn-lt"/>
              </a:rPr>
            </a:br>
            <a:br>
              <a:rPr lang="en-US" sz="1700">
                <a:ea typeface="+mn-lt"/>
                <a:cs typeface="+mn-lt"/>
              </a:rPr>
            </a:br>
            <a:endParaRPr lang="en-US" sz="17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32559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2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D4A11B-21C0-CC9E-CC75-3486DC66B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  <a:cs typeface="Calibri Light"/>
              </a:rPr>
              <a:t>¿Qué son los entornos de desarrollo?</a:t>
            </a:r>
          </a:p>
        </p:txBody>
      </p:sp>
      <p:sp>
        <p:nvSpPr>
          <p:cNvPr id="46" name="Arc 2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C4BEFF-3A67-5A51-DFF6-0EEC26E07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ES">
                <a:cs typeface="Calibri"/>
              </a:rPr>
              <a:t>Comúnmente se usan los entornos de desarrollo integrado (IDE), estos combinan diversas herramientas de uso común entre los desarrolladores en una sola interfaz de usuario gráfica(GUI).</a:t>
            </a:r>
            <a:endParaRPr lang="es-MX"/>
          </a:p>
          <a:p>
            <a:endParaRPr lang="es-ES">
              <a:cs typeface="Calibri"/>
            </a:endParaRPr>
          </a:p>
          <a:p>
            <a:pPr marL="0" indent="0">
              <a:buNone/>
            </a:pPr>
            <a:r>
              <a:rPr lang="es-ES">
                <a:cs typeface="Calibri"/>
              </a:rPr>
              <a:t>Ofrecen :</a:t>
            </a:r>
          </a:p>
          <a:p>
            <a:pPr lvl="1"/>
            <a:r>
              <a:rPr lang="es-ES">
                <a:cs typeface="Calibri"/>
              </a:rPr>
              <a:t>Editor de código</a:t>
            </a:r>
          </a:p>
          <a:p>
            <a:pPr lvl="1"/>
            <a:r>
              <a:rPr lang="es-ES">
                <a:cs typeface="Calibri"/>
              </a:rPr>
              <a:t>Automatización de compilaciones locales</a:t>
            </a:r>
          </a:p>
          <a:p>
            <a:pPr lvl="1"/>
            <a:r>
              <a:rPr lang="es-ES">
                <a:cs typeface="Calibri"/>
              </a:rPr>
              <a:t>Un depurador</a:t>
            </a:r>
          </a:p>
          <a:p>
            <a:pPr lvl="1"/>
            <a:r>
              <a:rPr lang="es-ES">
                <a:cs typeface="Calibri"/>
              </a:rPr>
              <a:t>Control de versiones (algunos)</a:t>
            </a:r>
          </a:p>
          <a:p>
            <a:pPr lvl="1"/>
            <a:r>
              <a:rPr lang="es-ES">
                <a:cs typeface="Calibri"/>
              </a:rPr>
              <a:t>Manejo de flujos de trabajo (algunos)</a:t>
            </a:r>
          </a:p>
        </p:txBody>
      </p:sp>
    </p:spTree>
    <p:extLst>
      <p:ext uri="{BB962C8B-B14F-4D97-AF65-F5344CB8AC3E}">
        <p14:creationId xmlns:p14="http://schemas.microsoft.com/office/powerpoint/2010/main" val="378660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DE5C4D-5D98-70AB-8C2E-454BD67A1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  <a:cs typeface="Calibri Light"/>
              </a:rPr>
              <a:t>Diferenciados por...</a:t>
            </a:r>
            <a:endParaRPr lang="es-MX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540A70-CE86-D8A7-D27D-7C0B705AE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buFont typeface="Wingdings" panose="020B0604020202020204" pitchFamily="34" charset="0"/>
              <a:buChar char="ü"/>
            </a:pPr>
            <a:endParaRPr lang="es-MX">
              <a:cs typeface="Calibri"/>
            </a:endParaRPr>
          </a:p>
          <a:p>
            <a:pPr lvl="1">
              <a:buFont typeface="Wingdings" panose="020B0604020202020204" pitchFamily="34" charset="0"/>
              <a:buChar char="ü"/>
            </a:pPr>
            <a:endParaRPr lang="es-MX">
              <a:cs typeface="Calibri"/>
            </a:endParaRPr>
          </a:p>
          <a:p>
            <a:pPr lvl="1">
              <a:buFont typeface="Wingdings" panose="020B0604020202020204" pitchFamily="34" charset="0"/>
              <a:buChar char="ü"/>
            </a:pPr>
            <a:r>
              <a:rPr lang="es-MX">
                <a:cs typeface="Calibri"/>
              </a:rPr>
              <a:t>La cantidad de lenguajes compatibles</a:t>
            </a:r>
          </a:p>
          <a:p>
            <a:pPr lvl="1">
              <a:buFont typeface="Wingdings" panose="020B0604020202020204" pitchFamily="34" charset="0"/>
              <a:buChar char="ü"/>
            </a:pPr>
            <a:r>
              <a:rPr lang="es-MX">
                <a:cs typeface="Calibri"/>
              </a:rPr>
              <a:t>Los sistemas operativos compatibles </a:t>
            </a:r>
          </a:p>
          <a:p>
            <a:pPr lvl="1">
              <a:buFont typeface="Wingdings" panose="020B0604020202020204" pitchFamily="34" charset="0"/>
              <a:buChar char="ü"/>
            </a:pPr>
            <a:r>
              <a:rPr lang="es-MX">
                <a:cs typeface="Calibri"/>
              </a:rPr>
              <a:t>Características de automatización</a:t>
            </a:r>
          </a:p>
          <a:p>
            <a:pPr lvl="1">
              <a:buFont typeface="Wingdings" panose="020B0604020202020204" pitchFamily="34" charset="0"/>
              <a:buChar char="ü"/>
            </a:pPr>
            <a:r>
              <a:rPr lang="es-MX">
                <a:cs typeface="Calibri"/>
              </a:rPr>
              <a:t>Impacto en el rendimiento del sistema</a:t>
            </a:r>
          </a:p>
          <a:p>
            <a:pPr lvl="1">
              <a:buFont typeface="Wingdings" panose="020B0604020202020204" pitchFamily="34" charset="0"/>
              <a:buChar char="ü"/>
            </a:pPr>
            <a:r>
              <a:rPr lang="es-MX" err="1">
                <a:cs typeface="Calibri"/>
              </a:rPr>
              <a:t>Plugins</a:t>
            </a:r>
            <a:r>
              <a:rPr lang="es-MX">
                <a:cs typeface="Calibri"/>
              </a:rPr>
              <a:t> y herramientas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88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BFFB6EAD-767A-4A95-9246-C39976AD1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75971D-2E9F-1000-3EE3-3A5A68B7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9611" y="753626"/>
            <a:ext cx="5081925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/>
              <a:t>Algunas plataformas de desarrollo en IOS</a:t>
            </a:r>
          </a:p>
        </p:txBody>
      </p:sp>
      <p:pic>
        <p:nvPicPr>
          <p:cNvPr id="3" name="Imagen 4" descr="Imagen que contiene objeto&#10;&#10;Descripción generada automáticamente">
            <a:extLst>
              <a:ext uri="{FF2B5EF4-FFF2-40B4-BE49-F238E27FC236}">
                <a16:creationId xmlns:a16="http://schemas.microsoft.com/office/drawing/2014/main" id="{26F8B695-C0F1-C0C7-0673-9DA788855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64" y="383272"/>
            <a:ext cx="2565029" cy="2558615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07062BB1-E215-424E-80C4-7E1CF179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0301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368E167-B2D7-4904-BB6B-AE0486A2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295758"/>
            <a:ext cx="1261243" cy="1648694"/>
          </a:xfrm>
          <a:custGeom>
            <a:avLst/>
            <a:gdLst>
              <a:gd name="connsiteX0" fmla="*/ 824347 w 1261243"/>
              <a:gd name="connsiteY0" fmla="*/ 0 h 1648694"/>
              <a:gd name="connsiteX1" fmla="*/ 1145220 w 1261243"/>
              <a:gd name="connsiteY1" fmla="*/ 64781 h 1648694"/>
              <a:gd name="connsiteX2" fmla="*/ 1261243 w 1261243"/>
              <a:gd name="connsiteY2" fmla="*/ 127757 h 1648694"/>
              <a:gd name="connsiteX3" fmla="*/ 1261243 w 1261243"/>
              <a:gd name="connsiteY3" fmla="*/ 1520938 h 1648694"/>
              <a:gd name="connsiteX4" fmla="*/ 1145220 w 1261243"/>
              <a:gd name="connsiteY4" fmla="*/ 1583913 h 1648694"/>
              <a:gd name="connsiteX5" fmla="*/ 824347 w 1261243"/>
              <a:gd name="connsiteY5" fmla="*/ 1648694 h 1648694"/>
              <a:gd name="connsiteX6" fmla="*/ 0 w 1261243"/>
              <a:gd name="connsiteY6" fmla="*/ 824347 h 1648694"/>
              <a:gd name="connsiteX7" fmla="*/ 824347 w 1261243"/>
              <a:gd name="connsiteY7" fmla="*/ 0 h 164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1243" h="1648694">
                <a:moveTo>
                  <a:pt x="824347" y="0"/>
                </a:moveTo>
                <a:cubicBezTo>
                  <a:pt x="938165" y="0"/>
                  <a:pt x="1046596" y="23067"/>
                  <a:pt x="1145220" y="64781"/>
                </a:cubicBezTo>
                <a:lnTo>
                  <a:pt x="1261243" y="127757"/>
                </a:lnTo>
                <a:lnTo>
                  <a:pt x="1261243" y="1520938"/>
                </a:lnTo>
                <a:lnTo>
                  <a:pt x="1145220" y="1583913"/>
                </a:lnTo>
                <a:cubicBezTo>
                  <a:pt x="1046596" y="1625627"/>
                  <a:pt x="938165" y="1648694"/>
                  <a:pt x="824347" y="1648694"/>
                </a:cubicBezTo>
                <a:cubicBezTo>
                  <a:pt x="369073" y="1648694"/>
                  <a:pt x="0" y="1279621"/>
                  <a:pt x="0" y="824347"/>
                </a:cubicBezTo>
                <a:cubicBezTo>
                  <a:pt x="0" y="369073"/>
                  <a:pt x="369073" y="0"/>
                  <a:pt x="824347" y="0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FD0FBFA-B43E-40C1-A6E4-B8823417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112432" y="4748447"/>
            <a:ext cx="569514" cy="569514"/>
          </a:xfrm>
          <a:prstGeom prst="ellipse">
            <a:avLst/>
          </a:prstGeom>
          <a:noFill/>
          <a:ln w="127000">
            <a:solidFill>
              <a:schemeClr val="accent5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Icono&#10;&#10;Descripción generada automáticamente">
            <a:extLst>
              <a:ext uri="{FF2B5EF4-FFF2-40B4-BE49-F238E27FC236}">
                <a16:creationId xmlns:a16="http://schemas.microsoft.com/office/drawing/2014/main" id="{E61A7337-5775-703B-513F-017770FEB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220" y="2209653"/>
            <a:ext cx="2565029" cy="2565029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70A21480-D93D-46BE-9A94-B5A80469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3E49524-66B4-4DB0-AD09-DC8B9874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98354" y="6039059"/>
            <a:ext cx="1978348" cy="818941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E5EBF8F5-ABE5-4029-A8FC-4E32622D7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36562" flipH="1">
            <a:off x="3441866" y="5166681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63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7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08288EA9-956D-B8A0-D0EA-40B113911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326" y="4106710"/>
            <a:ext cx="1981200" cy="133016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9660F9-510A-BBC7-0BCA-2DA436BFF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907" y="912730"/>
            <a:ext cx="3202260" cy="2820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2400" b="1" dirty="0" err="1">
                <a:cs typeface="Calibri"/>
              </a:rPr>
              <a:t>XCode</a:t>
            </a:r>
            <a:r>
              <a:rPr lang="es-ES" sz="2400" b="1" dirty="0">
                <a:cs typeface="Calibri"/>
              </a:rPr>
              <a:t>   </a:t>
            </a:r>
            <a:r>
              <a:rPr lang="es-ES" dirty="0">
                <a:cs typeface="Calibri"/>
              </a:rPr>
              <a:t> </a:t>
            </a:r>
            <a:endParaRPr lang="es-ES"/>
          </a:p>
          <a:p>
            <a:pPr marL="0" indent="0">
              <a:buNone/>
            </a:pPr>
            <a:r>
              <a:rPr lang="es-ES" sz="1800" dirty="0">
                <a:cs typeface="Calibri"/>
              </a:rPr>
              <a:t>Es un IDE Oficial para </a:t>
            </a:r>
            <a:r>
              <a:rPr lang="es-ES" sz="1800" dirty="0" err="1">
                <a:cs typeface="Calibri"/>
              </a:rPr>
              <a:t>swift</a:t>
            </a:r>
            <a:r>
              <a:rPr lang="es-ES" sz="1800" dirty="0">
                <a:cs typeface="Calibri"/>
              </a:rPr>
              <a:t>, esta plataforma es la más utilizada y la más idónea para desarrollar para IOS, MacOS, </a:t>
            </a:r>
            <a:r>
              <a:rPr lang="es-ES" sz="1800" dirty="0" err="1">
                <a:cs typeface="Calibri"/>
              </a:rPr>
              <a:t>WatchOs</a:t>
            </a:r>
            <a:r>
              <a:rPr lang="es-ES" sz="1800" dirty="0">
                <a:cs typeface="Calibri"/>
              </a:rPr>
              <a:t>.</a:t>
            </a:r>
          </a:p>
          <a:p>
            <a:pPr marL="1371600" lvl="3" indent="0">
              <a:buNone/>
            </a:pPr>
            <a:endParaRPr lang="es-ES" dirty="0">
              <a:cs typeface="Calibri"/>
            </a:endParaRPr>
          </a:p>
          <a:p>
            <a:endParaRPr lang="es-ES">
              <a:ea typeface="+mn-lt"/>
              <a:cs typeface="+mn-lt"/>
            </a:endParaRPr>
          </a:p>
          <a:p>
            <a:pPr marL="1371600" lvl="3" indent="0">
              <a:buNone/>
            </a:pPr>
            <a:endParaRPr lang="es-ES" dirty="0">
              <a:ea typeface="+mn-lt"/>
              <a:cs typeface="+mn-lt"/>
            </a:endParaRPr>
          </a:p>
          <a:p>
            <a:endParaRPr lang="es-ES" dirty="0">
              <a:cs typeface="Calibri"/>
            </a:endParaRPr>
          </a:p>
        </p:txBody>
      </p:sp>
      <p:pic>
        <p:nvPicPr>
          <p:cNvPr id="2" name="Imagen 3" descr="Logotipo&#10;&#10;Descripción generada automáticamente">
            <a:extLst>
              <a:ext uri="{FF2B5EF4-FFF2-40B4-BE49-F238E27FC236}">
                <a16:creationId xmlns:a16="http://schemas.microsoft.com/office/drawing/2014/main" id="{F542BAED-5E5A-AC5C-08DE-4636DA34A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192" y="1325491"/>
            <a:ext cx="1265664" cy="1265664"/>
          </a:xfrm>
          <a:prstGeom prst="rect">
            <a:avLst/>
          </a:prstGeom>
        </p:spPr>
      </p:pic>
      <p:pic>
        <p:nvPicPr>
          <p:cNvPr id="4" name="Imagen 4" descr="Imagen que contiene texto, dibujo, señal&#10;&#10;Descripción generada automáticamente">
            <a:extLst>
              <a:ext uri="{FF2B5EF4-FFF2-40B4-BE49-F238E27FC236}">
                <a16:creationId xmlns:a16="http://schemas.microsoft.com/office/drawing/2014/main" id="{A6FD6B09-60E5-FDA2-299F-63927CAB9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399" y="1481254"/>
            <a:ext cx="1200615" cy="120061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3AC7E75-A467-C5D8-6CA3-D217F19B326F}"/>
              </a:ext>
            </a:extLst>
          </p:cNvPr>
          <p:cNvSpPr txBox="1"/>
          <p:nvPr/>
        </p:nvSpPr>
        <p:spPr>
          <a:xfrm>
            <a:off x="6421245" y="613316"/>
            <a:ext cx="3345365" cy="24540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3" algn="l">
              <a:lnSpc>
                <a:spcPct val="90000"/>
              </a:lnSpc>
              <a:spcBef>
                <a:spcPts val="500"/>
              </a:spcBef>
            </a:pPr>
            <a:endParaRPr lang="es-ES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sz="2400" b="1" dirty="0" err="1">
                <a:ea typeface="+mn-lt"/>
                <a:cs typeface="+mn-lt"/>
              </a:rPr>
              <a:t>AppCode</a:t>
            </a:r>
            <a:endParaRPr lang="es-ES" sz="2400" b="1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cs typeface="Calibri"/>
              </a:rPr>
              <a:t>Plataforma para desarrollar para Apple, esta permite compatibilizar diversos lenguajes de programación como lo es </a:t>
            </a:r>
            <a:r>
              <a:rPr lang="es-ES" dirty="0" err="1">
                <a:cs typeface="Calibri"/>
              </a:rPr>
              <a:t>c++</a:t>
            </a:r>
            <a:r>
              <a:rPr lang="es-ES" dirty="0">
                <a:cs typeface="Calibri"/>
              </a:rPr>
              <a:t>, c#, Python, etc...</a:t>
            </a:r>
            <a:endParaRPr lang="en-US">
              <a:ea typeface="+mn-lt"/>
              <a:cs typeface="+mn-lt"/>
            </a:endParaRPr>
          </a:p>
          <a:p>
            <a:endParaRPr lang="es-ES" dirty="0">
              <a:cs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A137481-34B6-E742-44F2-E551BFF0A379}"/>
              </a:ext>
            </a:extLst>
          </p:cNvPr>
          <p:cNvSpPr txBox="1"/>
          <p:nvPr/>
        </p:nvSpPr>
        <p:spPr>
          <a:xfrm>
            <a:off x="789877" y="3568389"/>
            <a:ext cx="3243146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400" b="1" dirty="0" err="1">
                <a:cs typeface="Calibri"/>
              </a:rPr>
              <a:t>Mockingbird</a:t>
            </a:r>
            <a:endParaRPr lang="es-ES" sz="2400" b="1">
              <a:cs typeface="Calibri"/>
            </a:endParaRPr>
          </a:p>
          <a:p>
            <a:endParaRPr lang="es-ES" dirty="0">
              <a:cs typeface="Calibri"/>
            </a:endParaRPr>
          </a:p>
          <a:p>
            <a:r>
              <a:rPr lang="es-ES" dirty="0">
                <a:cs typeface="Calibri"/>
              </a:rPr>
              <a:t>Esta plataforma es muy </a:t>
            </a:r>
            <a:r>
              <a:rPr lang="es-ES" dirty="0" err="1">
                <a:cs typeface="Calibri"/>
              </a:rPr>
              <a:t>util</a:t>
            </a:r>
            <a:r>
              <a:rPr lang="es-ES" dirty="0">
                <a:cs typeface="Calibri"/>
              </a:rPr>
              <a:t> en las primeras etapas del desarrollo de apps, aquí se puede diseñar estructuras iniciales y compartir el avance en distintas fases.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8B646E4-6891-8521-75D5-D1304A06B275}"/>
              </a:ext>
            </a:extLst>
          </p:cNvPr>
          <p:cNvSpPr txBox="1"/>
          <p:nvPr/>
        </p:nvSpPr>
        <p:spPr>
          <a:xfrm>
            <a:off x="6346902" y="3531219"/>
            <a:ext cx="3810000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400" b="1" dirty="0" err="1">
                <a:cs typeface="Calibri"/>
              </a:rPr>
              <a:t>RxSwift</a:t>
            </a:r>
            <a:endParaRPr lang="es-ES" dirty="0" err="1">
              <a:cs typeface="Calibri"/>
            </a:endParaRPr>
          </a:p>
          <a:p>
            <a:endParaRPr lang="es-ES" sz="2400" b="1" dirty="0">
              <a:cs typeface="Calibri"/>
            </a:endParaRPr>
          </a:p>
          <a:p>
            <a:r>
              <a:rPr lang="es-ES" dirty="0">
                <a:cs typeface="Calibri"/>
              </a:rPr>
              <a:t>Esta es una biblioteca de recursos que se ha hecho muy y por sus </a:t>
            </a:r>
            <a:r>
              <a:rPr lang="es-ES">
                <a:cs typeface="Calibri"/>
              </a:rPr>
              <a:t>características</a:t>
            </a:r>
            <a:r>
              <a:rPr lang="es-ES" dirty="0">
                <a:cs typeface="Calibri"/>
              </a:rPr>
              <a:t> y utilidad es muy aconsejable para diseñadores de apps móviles para IOS o Android</a:t>
            </a:r>
          </a:p>
        </p:txBody>
      </p:sp>
      <p:pic>
        <p:nvPicPr>
          <p:cNvPr id="9" name="Imagen 9" descr="Logotipo, Icono&#10;&#10;Descripción generada automáticamente">
            <a:extLst>
              <a:ext uri="{FF2B5EF4-FFF2-40B4-BE49-F238E27FC236}">
                <a16:creationId xmlns:a16="http://schemas.microsoft.com/office/drawing/2014/main" id="{5151168A-A975-7D08-A5CA-C82621325F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8497" y="4148253"/>
            <a:ext cx="1358591" cy="135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6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Block Arc 56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02C7A13F-AA31-4472-9BA3-39923A11800C}"/>
              </a:ext>
            </a:extLst>
          </p:cNvPr>
          <p:cNvSpPr txBox="1">
            <a:spLocks/>
          </p:cNvSpPr>
          <p:nvPr/>
        </p:nvSpPr>
        <p:spPr>
          <a:xfrm>
            <a:off x="407753" y="1404856"/>
            <a:ext cx="6011458" cy="2156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400">
                <a:ea typeface="+mn-lt"/>
                <a:cs typeface="+mn-lt"/>
              </a:rPr>
              <a:t>La </a:t>
            </a:r>
            <a:r>
              <a:rPr lang="es-ES" sz="2400">
                <a:cs typeface="Calibri"/>
              </a:rPr>
              <a:t>función principal de </a:t>
            </a:r>
            <a:r>
              <a:rPr lang="es-ES" sz="2400" b="1" err="1">
                <a:cs typeface="Calibri"/>
              </a:rPr>
              <a:t>Firebase</a:t>
            </a:r>
            <a:r>
              <a:rPr lang="es-ES" sz="2400">
                <a:cs typeface="Calibri"/>
              </a:rPr>
              <a:t>, es desarrollar y facilitar la creación de apps. Permite crear bases de datos NoSQL que se actualizan en tiempo real.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B2D58C81-5A5A-9888-0310-3736CAFB6DEF}"/>
              </a:ext>
            </a:extLst>
          </p:cNvPr>
          <p:cNvSpPr txBox="1">
            <a:spLocks/>
          </p:cNvSpPr>
          <p:nvPr/>
        </p:nvSpPr>
        <p:spPr>
          <a:xfrm>
            <a:off x="412079" y="4299630"/>
            <a:ext cx="5910754" cy="15867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400" b="1" err="1">
                <a:ea typeface="+mn-lt"/>
                <a:cs typeface="+mn-lt"/>
              </a:rPr>
              <a:t>Dribbble</a:t>
            </a:r>
            <a:r>
              <a:rPr lang="es-ES" sz="2400" b="1">
                <a:ea typeface="+mn-lt"/>
                <a:cs typeface="+mn-lt"/>
              </a:rPr>
              <a:t> </a:t>
            </a:r>
            <a:r>
              <a:rPr lang="es-ES" sz="2400">
                <a:ea typeface="+mn-lt"/>
                <a:cs typeface="+mn-lt"/>
              </a:rPr>
              <a:t>es una herramienta de desarrollo de software que permite buscar diseños inspirados en iOS así como contactar a los creadores del diseño.</a:t>
            </a:r>
            <a:endParaRPr lang="es-ES" sz="2400">
              <a:cs typeface="Calibri"/>
            </a:endParaRPr>
          </a:p>
        </p:txBody>
      </p:sp>
      <p:pic>
        <p:nvPicPr>
          <p:cNvPr id="5" name="Picture 4" descr="A picture containing text, envelope&#10;&#10;Description automatically generated">
            <a:extLst>
              <a:ext uri="{FF2B5EF4-FFF2-40B4-BE49-F238E27FC236}">
                <a16:creationId xmlns:a16="http://schemas.microsoft.com/office/drawing/2014/main" id="{569B55A8-4964-50B8-7F12-17FC6A0F24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6" b="25247"/>
          <a:stretch/>
        </p:blipFill>
        <p:spPr>
          <a:xfrm>
            <a:off x="430423" y="185607"/>
            <a:ext cx="1084822" cy="1333780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A47DE7C-017B-774F-B68A-4E848045F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86" y="3431008"/>
            <a:ext cx="2816893" cy="10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4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Block Arc 56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DFE471B5-3A47-391B-5117-4A9438F7D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5" y="3658885"/>
            <a:ext cx="1128910" cy="1266507"/>
          </a:xfrm>
          <a:prstGeom prst="rect">
            <a:avLst/>
          </a:prstGeom>
        </p:spPr>
      </p:pic>
      <p:pic>
        <p:nvPicPr>
          <p:cNvPr id="12" name="Picture 11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97BDEAA2-7134-1CB4-F4B4-117B67246E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983" r="38305" b="14173"/>
          <a:stretch/>
        </p:blipFill>
        <p:spPr>
          <a:xfrm>
            <a:off x="290279" y="811881"/>
            <a:ext cx="950874" cy="1558802"/>
          </a:xfrm>
          <a:prstGeom prst="rect">
            <a:avLst/>
          </a:prstGeom>
        </p:spPr>
      </p:pic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02C7A13F-AA31-4472-9BA3-39923A11800C}"/>
              </a:ext>
            </a:extLst>
          </p:cNvPr>
          <p:cNvSpPr txBox="1">
            <a:spLocks/>
          </p:cNvSpPr>
          <p:nvPr/>
        </p:nvSpPr>
        <p:spPr>
          <a:xfrm>
            <a:off x="1329242" y="731460"/>
            <a:ext cx="5240597" cy="17224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>
                <a:ea typeface="+mn-lt"/>
                <a:cs typeface="+mn-lt"/>
              </a:rPr>
              <a:t>Hyperion</a:t>
            </a:r>
            <a:endParaRPr lang="en-US" sz="2800">
              <a:ea typeface="+mn-lt"/>
              <a:cs typeface="+mn-lt"/>
            </a:endParaRPr>
          </a:p>
          <a:p>
            <a:pPr algn="just"/>
            <a:r>
              <a:rPr lang="es-ES" sz="2400">
                <a:ea typeface="+mn-lt"/>
                <a:cs typeface="+mn-lt"/>
              </a:rPr>
              <a:t>Los complementos de Hyperion están diseñados para que la inspección de una aplicación sea rápida y sencilla.</a:t>
            </a:r>
          </a:p>
          <a:p>
            <a:pPr marL="800100" lvl="1" indent="-342900" algn="just">
              <a:buFont typeface="Arial"/>
              <a:buChar char="•"/>
            </a:pPr>
            <a:endParaRPr lang="es-ES" sz="2000">
              <a:cs typeface="Calibri" panose="020F0502020204030204"/>
            </a:endParaRPr>
          </a:p>
          <a:p>
            <a:pPr marL="800100" lvl="1" indent="-342900" algn="just">
              <a:buFont typeface="Arial"/>
              <a:buChar char="•"/>
            </a:pPr>
            <a:endParaRPr lang="es-ES" sz="2000">
              <a:cs typeface="Calibri" panose="020F0502020204030204"/>
            </a:endParaRPr>
          </a:p>
          <a:p>
            <a:endParaRPr lang="es-ES">
              <a:cs typeface="Calibri"/>
            </a:endParaRPr>
          </a:p>
          <a:p>
            <a:endParaRPr lang="es-ES">
              <a:ea typeface="+mn-lt"/>
              <a:cs typeface="+mn-lt"/>
            </a:endParaRPr>
          </a:p>
          <a:p>
            <a:endParaRPr lang="es-ES">
              <a:cs typeface="Calibri" panose="020F0502020204030204"/>
            </a:endParaRP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B2D58C81-5A5A-9888-0310-3736CAFB6DEF}"/>
              </a:ext>
            </a:extLst>
          </p:cNvPr>
          <p:cNvSpPr txBox="1">
            <a:spLocks/>
          </p:cNvSpPr>
          <p:nvPr/>
        </p:nvSpPr>
        <p:spPr>
          <a:xfrm>
            <a:off x="1333567" y="3573072"/>
            <a:ext cx="5237358" cy="22069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800">
                <a:ea typeface="+mn-lt"/>
                <a:cs typeface="+mn-lt"/>
              </a:rPr>
              <a:t>Haiku</a:t>
            </a:r>
            <a:endParaRPr lang="en-US" sz="2800"/>
          </a:p>
          <a:p>
            <a:pPr algn="just"/>
            <a:r>
              <a:rPr lang="es-ES" sz="2400">
                <a:ea typeface="+mn-lt"/>
                <a:cs typeface="+mn-lt"/>
              </a:rPr>
              <a:t>Se centra en la generación de código nativo y en la actualización automática en sus aplicaciones iOS en tiempo real. Todos los componentes de Haiku, funcionan con cualquier código base de </a:t>
            </a:r>
            <a:r>
              <a:rPr lang="es-ES" sz="2400" err="1">
                <a:ea typeface="+mn-lt"/>
                <a:cs typeface="+mn-lt"/>
              </a:rPr>
              <a:t>React</a:t>
            </a:r>
            <a:r>
              <a:rPr lang="es-ES" sz="2400">
                <a:ea typeface="+mn-lt"/>
                <a:cs typeface="+mn-lt"/>
              </a:rPr>
              <a:t>, </a:t>
            </a:r>
            <a:r>
              <a:rPr lang="es-ES" sz="2400" err="1">
                <a:ea typeface="+mn-lt"/>
                <a:cs typeface="+mn-lt"/>
              </a:rPr>
              <a:t>Vue</a:t>
            </a:r>
            <a:r>
              <a:rPr lang="es-ES" sz="2400">
                <a:ea typeface="+mn-lt"/>
                <a:cs typeface="+mn-lt"/>
              </a:rPr>
              <a:t> o Web.</a:t>
            </a:r>
          </a:p>
        </p:txBody>
      </p:sp>
    </p:spTree>
    <p:extLst>
      <p:ext uri="{BB962C8B-B14F-4D97-AF65-F5344CB8AC3E}">
        <p14:creationId xmlns:p14="http://schemas.microsoft.com/office/powerpoint/2010/main" val="140224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D7D5ABF8-91E2-1E01-2346-7BD80453A5C9}"/>
              </a:ext>
            </a:extLst>
          </p:cNvPr>
          <p:cNvSpPr txBox="1">
            <a:spLocks/>
          </p:cNvSpPr>
          <p:nvPr/>
        </p:nvSpPr>
        <p:spPr>
          <a:xfrm>
            <a:off x="415506" y="497157"/>
            <a:ext cx="4117678" cy="25829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>
              <a:cs typeface="Calibri"/>
            </a:endParaRPr>
          </a:p>
          <a:p>
            <a:pPr marL="0" indent="0">
              <a:buNone/>
            </a:pPr>
            <a:endParaRPr lang="es-ES">
              <a:cs typeface="Calibri"/>
            </a:endParaRPr>
          </a:p>
          <a:p>
            <a:pPr marL="0" indent="0" algn="just">
              <a:buNone/>
            </a:pPr>
            <a:r>
              <a:rPr lang="es-ES">
                <a:ea typeface="+mn-lt"/>
                <a:cs typeface="+mn-lt"/>
              </a:rPr>
              <a:t>Programa que permite la depuración remota de dispositivos iOS.</a:t>
            </a:r>
            <a:endParaRPr lang="es-ES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ES">
              <a:cs typeface="Calibri"/>
            </a:endParaRPr>
          </a:p>
          <a:p>
            <a:pPr marL="0" indent="0">
              <a:buNone/>
            </a:pPr>
            <a:endParaRPr lang="es-ES">
              <a:cs typeface="Calibri"/>
            </a:endParaRPr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09715393-6173-0210-C06D-8FD46A212F46}"/>
              </a:ext>
            </a:extLst>
          </p:cNvPr>
          <p:cNvSpPr txBox="1">
            <a:spLocks/>
          </p:cNvSpPr>
          <p:nvPr/>
        </p:nvSpPr>
        <p:spPr>
          <a:xfrm>
            <a:off x="314864" y="3789571"/>
            <a:ext cx="4850923" cy="25829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>
              <a:cs typeface="Calibri"/>
            </a:endParaRPr>
          </a:p>
          <a:p>
            <a:pPr marL="0" indent="0">
              <a:buNone/>
            </a:pPr>
            <a:endParaRPr lang="es-ES">
              <a:cs typeface="Calibri"/>
            </a:endParaRPr>
          </a:p>
          <a:p>
            <a:pPr marL="0" indent="0">
              <a:buNone/>
            </a:pPr>
            <a:endParaRPr lang="es-ES">
              <a:cs typeface="Calibri"/>
            </a:endParaRPr>
          </a:p>
          <a:p>
            <a:pPr marL="0" indent="0" algn="just">
              <a:buNone/>
            </a:pPr>
            <a:r>
              <a:rPr lang="es-ES">
                <a:cs typeface="Calibri"/>
              </a:rPr>
              <a:t>Framework orientado para servir como </a:t>
            </a:r>
            <a:r>
              <a:rPr lang="es-ES" err="1">
                <a:cs typeface="Calibri"/>
              </a:rPr>
              <a:t>backend</a:t>
            </a:r>
            <a:r>
              <a:rPr lang="es-ES">
                <a:cs typeface="Calibri"/>
              </a:rPr>
              <a:t> de aplicaciones iOS.</a:t>
            </a:r>
          </a:p>
        </p:txBody>
      </p:sp>
      <p:sp>
        <p:nvSpPr>
          <p:cNvPr id="25" name="Marcador de contenido 2">
            <a:extLst>
              <a:ext uri="{FF2B5EF4-FFF2-40B4-BE49-F238E27FC236}">
                <a16:creationId xmlns:a16="http://schemas.microsoft.com/office/drawing/2014/main" id="{CE78B703-A89D-F2C1-558A-F5DB16DE4392}"/>
              </a:ext>
            </a:extLst>
          </p:cNvPr>
          <p:cNvSpPr txBox="1">
            <a:spLocks/>
          </p:cNvSpPr>
          <p:nvPr/>
        </p:nvSpPr>
        <p:spPr>
          <a:xfrm>
            <a:off x="6439618" y="3789570"/>
            <a:ext cx="4865300" cy="258292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>
              <a:cs typeface="Calibri"/>
            </a:endParaRPr>
          </a:p>
          <a:p>
            <a:pPr marL="0" indent="0">
              <a:buNone/>
            </a:pPr>
            <a:endParaRPr lang="es-ES">
              <a:cs typeface="Calibri"/>
            </a:endParaRPr>
          </a:p>
          <a:p>
            <a:pPr marL="0" indent="0">
              <a:buNone/>
            </a:pPr>
            <a:endParaRPr lang="es-ES">
              <a:cs typeface="Calibri"/>
            </a:endParaRPr>
          </a:p>
          <a:p>
            <a:pPr marL="0" indent="0" algn="just">
              <a:buNone/>
            </a:pPr>
            <a:r>
              <a:rPr lang="es-ES">
                <a:ea typeface="+mn-lt"/>
                <a:cs typeface="+mn-lt"/>
              </a:rPr>
              <a:t>Plataforma de desarrollo que te permite escribir aplicaciones multiplataforma.</a:t>
            </a:r>
            <a:endParaRPr lang="es-ES"/>
          </a:p>
        </p:txBody>
      </p:sp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208E0D19-A671-718E-07CC-18E2DBED22F6}"/>
              </a:ext>
            </a:extLst>
          </p:cNvPr>
          <p:cNvSpPr txBox="1">
            <a:spLocks/>
          </p:cNvSpPr>
          <p:nvPr/>
        </p:nvSpPr>
        <p:spPr>
          <a:xfrm>
            <a:off x="6439619" y="497156"/>
            <a:ext cx="3801376" cy="25829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>
              <a:cs typeface="Calibri"/>
            </a:endParaRPr>
          </a:p>
          <a:p>
            <a:pPr marL="0" indent="0">
              <a:buNone/>
            </a:pPr>
            <a:endParaRPr lang="es-ES">
              <a:cs typeface="Calibri"/>
            </a:endParaRPr>
          </a:p>
          <a:p>
            <a:pPr marL="0" indent="0" algn="just">
              <a:buNone/>
            </a:pPr>
            <a:r>
              <a:rPr lang="es-ES">
                <a:ea typeface="+mn-lt"/>
                <a:cs typeface="+mn-lt"/>
              </a:rPr>
              <a:t>Herramienta de control de errores, fallos y rendimiento.</a:t>
            </a:r>
            <a:endParaRPr lang="es-ES">
              <a:cs typeface="Calibri"/>
            </a:endParaRPr>
          </a:p>
          <a:p>
            <a:endParaRPr lang="es-ES">
              <a:cs typeface="Calibri"/>
            </a:endParaRPr>
          </a:p>
          <a:p>
            <a:endParaRPr lang="es-ES">
              <a:cs typeface="Calibri"/>
            </a:endParaRPr>
          </a:p>
        </p:txBody>
      </p:sp>
      <p:pic>
        <p:nvPicPr>
          <p:cNvPr id="31" name="Imagen 31" descr="Texto&#10;&#10;Descripción generada automáticamente">
            <a:extLst>
              <a:ext uri="{FF2B5EF4-FFF2-40B4-BE49-F238E27FC236}">
                <a16:creationId xmlns:a16="http://schemas.microsoft.com/office/drawing/2014/main" id="{79F822A0-447F-ADDB-A466-B29280D96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92" y="3793775"/>
            <a:ext cx="3692105" cy="1297656"/>
          </a:xfrm>
          <a:prstGeom prst="rect">
            <a:avLst/>
          </a:prstGeom>
        </p:spPr>
      </p:pic>
      <p:pic>
        <p:nvPicPr>
          <p:cNvPr id="2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06EBCAF-8D2A-9F14-997E-9E898EAA6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306" y="3789237"/>
            <a:ext cx="3117011" cy="846658"/>
          </a:xfrm>
          <a:prstGeom prst="rect">
            <a:avLst/>
          </a:prstGeom>
        </p:spPr>
      </p:pic>
      <p:pic>
        <p:nvPicPr>
          <p:cNvPr id="3" name="Imagen 3">
            <a:extLst>
              <a:ext uri="{FF2B5EF4-FFF2-40B4-BE49-F238E27FC236}">
                <a16:creationId xmlns:a16="http://schemas.microsoft.com/office/drawing/2014/main" id="{4766E6CB-E825-52C1-E7AD-9FC1D5181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306" y="643215"/>
            <a:ext cx="3533954" cy="697646"/>
          </a:xfrm>
          <a:prstGeom prst="rect">
            <a:avLst/>
          </a:prstGeom>
        </p:spPr>
      </p:pic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27301A43-397E-7CBC-269F-21261497B7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944" t="35394" r="24472" b="34409"/>
          <a:stretch/>
        </p:blipFill>
        <p:spPr>
          <a:xfrm>
            <a:off x="483079" y="498404"/>
            <a:ext cx="3549733" cy="891393"/>
          </a:xfrm>
          <a:prstGeom prst="rect">
            <a:avLst/>
          </a:prstGeom>
        </p:spPr>
      </p:pic>
      <p:sp>
        <p:nvSpPr>
          <p:cNvPr id="10" name="Arco de bloque 9">
            <a:extLst>
              <a:ext uri="{FF2B5EF4-FFF2-40B4-BE49-F238E27FC236}">
                <a16:creationId xmlns:a16="http://schemas.microsoft.com/office/drawing/2014/main" id="{2AE949CC-7C6F-172C-630D-8CAB665898C8}"/>
              </a:ext>
            </a:extLst>
          </p:cNvPr>
          <p:cNvSpPr/>
          <p:nvPr/>
        </p:nvSpPr>
        <p:spPr>
          <a:xfrm rot="16200000">
            <a:off x="11019693" y="254241"/>
            <a:ext cx="2343509" cy="2027206"/>
          </a:xfrm>
          <a:prstGeom prst="blockArc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43A9CDE-9FD8-1D66-F773-16104E9C78CA}"/>
              </a:ext>
            </a:extLst>
          </p:cNvPr>
          <p:cNvCxnSpPr/>
          <p:nvPr/>
        </p:nvCxnSpPr>
        <p:spPr>
          <a:xfrm flipH="1">
            <a:off x="11906429" y="2755242"/>
            <a:ext cx="14378" cy="3853129"/>
          </a:xfrm>
          <a:prstGeom prst="straightConnector1">
            <a:avLst/>
          </a:prstGeom>
          <a:ln w="57150"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57DAC12-D00C-BAC5-A81C-39199E1D586E}"/>
              </a:ext>
            </a:extLst>
          </p:cNvPr>
          <p:cNvCxnSpPr/>
          <p:nvPr/>
        </p:nvCxnSpPr>
        <p:spPr>
          <a:xfrm>
            <a:off x="5421341" y="166417"/>
            <a:ext cx="14377" cy="6455432"/>
          </a:xfrm>
          <a:prstGeom prst="straightConnector1">
            <a:avLst/>
          </a:prstGeom>
          <a:ln w="28575"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742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8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30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2" name="Freeform: Shape 32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FAEF4A-AD17-7F15-983D-E6F2377E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s-ES">
                <a:solidFill>
                  <a:schemeClr val="bg1"/>
                </a:solidFill>
                <a:cs typeface="Calibri Light"/>
              </a:rPr>
              <a:t>PARSE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E40C63F2-1477-16CB-F6BD-0C42701B6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>
                    <a:alpha val="60000"/>
                  </a:schemeClr>
                </a:solidFill>
                <a:ea typeface="+mn-lt"/>
                <a:cs typeface="+mn-lt"/>
              </a:rPr>
              <a:t>Parse es una plataforma de código abierto para crear, alojar y gestionar aplicaciones. </a:t>
            </a:r>
            <a:br>
              <a:rPr lang="en-US" sz="2000">
                <a:solidFill>
                  <a:schemeClr val="bg1">
                    <a:alpha val="60000"/>
                  </a:schemeClr>
                </a:solidFill>
                <a:ea typeface="+mn-lt"/>
                <a:cs typeface="+mn-lt"/>
              </a:rPr>
            </a:br>
            <a:r>
              <a:rPr lang="en-US" sz="2000">
                <a:solidFill>
                  <a:schemeClr val="bg1">
                    <a:alpha val="60000"/>
                  </a:schemeClr>
                </a:solidFill>
                <a:ea typeface="+mn-lt"/>
                <a:cs typeface="+mn-lt"/>
              </a:rPr>
              <a:t>La plataforma ofrece numerosas funciones para que el desarrollo del backend sea más rápido y sencillo. </a:t>
            </a:r>
          </a:p>
        </p:txBody>
      </p:sp>
      <p:pic>
        <p:nvPicPr>
          <p:cNvPr id="4" name="Imagen 4" descr="Icono&#10;&#10;Descripción generada automáticamente">
            <a:extLst>
              <a:ext uri="{FF2B5EF4-FFF2-40B4-BE49-F238E27FC236}">
                <a16:creationId xmlns:a16="http://schemas.microsoft.com/office/drawing/2014/main" id="{53F037FF-87AB-EE68-F959-CE930863A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053" y="1015808"/>
            <a:ext cx="6014185" cy="482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63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Entornos de desarrollo para iOS</vt:lpstr>
      <vt:lpstr>¿Qué son los entornos de desarrollo?</vt:lpstr>
      <vt:lpstr>Diferenciados por...</vt:lpstr>
      <vt:lpstr>Algunas plataformas de desarrollo en IOS</vt:lpstr>
      <vt:lpstr>PowerPoint Presentation</vt:lpstr>
      <vt:lpstr>PowerPoint Presentation</vt:lpstr>
      <vt:lpstr>PowerPoint Presentation</vt:lpstr>
      <vt:lpstr>PowerPoint Presentation</vt:lpstr>
      <vt:lpstr>PARSE</vt:lpstr>
      <vt:lpstr>GITKRAKEN</vt:lpstr>
      <vt:lpstr>JAZZY</vt:lpstr>
      <vt:lpstr>DASH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103</cp:revision>
  <dcterms:created xsi:type="dcterms:W3CDTF">2022-08-26T01:59:24Z</dcterms:created>
  <dcterms:modified xsi:type="dcterms:W3CDTF">2022-08-26T12:44:49Z</dcterms:modified>
</cp:coreProperties>
</file>