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Default Extension="emf" ContentType="image/x-emf"/>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83.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diagrams/quickStyle1.xml" ContentType="application/vnd.openxmlformats-officedocument.drawingml.diagramStyl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Default Extension="wav" ContentType="audio/wav"/>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sldIdLst>
    <p:sldId id="327" r:id="rId2"/>
    <p:sldId id="340" r:id="rId3"/>
    <p:sldId id="303" r:id="rId4"/>
    <p:sldId id="316" r:id="rId5"/>
    <p:sldId id="343" r:id="rId6"/>
    <p:sldId id="344" r:id="rId7"/>
    <p:sldId id="404" r:id="rId8"/>
    <p:sldId id="405" r:id="rId9"/>
    <p:sldId id="406" r:id="rId10"/>
    <p:sldId id="408" r:id="rId11"/>
    <p:sldId id="410" r:id="rId12"/>
    <p:sldId id="346" r:id="rId13"/>
    <p:sldId id="411" r:id="rId14"/>
    <p:sldId id="412" r:id="rId15"/>
    <p:sldId id="413" r:id="rId16"/>
    <p:sldId id="414" r:id="rId17"/>
    <p:sldId id="415" r:id="rId18"/>
    <p:sldId id="416" r:id="rId19"/>
    <p:sldId id="347" r:id="rId20"/>
    <p:sldId id="417" r:id="rId21"/>
    <p:sldId id="419"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 id="433" r:id="rId36"/>
    <p:sldId id="434" r:id="rId37"/>
    <p:sldId id="435" r:id="rId38"/>
    <p:sldId id="436" r:id="rId39"/>
    <p:sldId id="437" r:id="rId40"/>
    <p:sldId id="438" r:id="rId41"/>
    <p:sldId id="440" r:id="rId42"/>
    <p:sldId id="441" r:id="rId43"/>
    <p:sldId id="348" r:id="rId44"/>
    <p:sldId id="442" r:id="rId45"/>
    <p:sldId id="443" r:id="rId46"/>
    <p:sldId id="444" r:id="rId47"/>
    <p:sldId id="445" r:id="rId48"/>
    <p:sldId id="446" r:id="rId49"/>
    <p:sldId id="447" r:id="rId50"/>
    <p:sldId id="448" r:id="rId51"/>
    <p:sldId id="449" r:id="rId52"/>
    <p:sldId id="450" r:id="rId53"/>
    <p:sldId id="342" r:id="rId54"/>
    <p:sldId id="403" r:id="rId55"/>
    <p:sldId id="350" r:id="rId56"/>
    <p:sldId id="351" r:id="rId57"/>
    <p:sldId id="352" r:id="rId58"/>
    <p:sldId id="353" r:id="rId59"/>
    <p:sldId id="354" r:id="rId60"/>
    <p:sldId id="355" r:id="rId61"/>
    <p:sldId id="356" r:id="rId62"/>
    <p:sldId id="357" r:id="rId63"/>
    <p:sldId id="358" r:id="rId64"/>
    <p:sldId id="359" r:id="rId65"/>
    <p:sldId id="361" r:id="rId66"/>
    <p:sldId id="362" r:id="rId67"/>
    <p:sldId id="363" r:id="rId68"/>
    <p:sldId id="365" r:id="rId69"/>
    <p:sldId id="451" r:id="rId70"/>
    <p:sldId id="367" r:id="rId71"/>
    <p:sldId id="368" r:id="rId72"/>
    <p:sldId id="369" r:id="rId73"/>
    <p:sldId id="370" r:id="rId74"/>
    <p:sldId id="371" r:id="rId75"/>
    <p:sldId id="372" r:id="rId76"/>
    <p:sldId id="373" r:id="rId77"/>
    <p:sldId id="374" r:id="rId78"/>
    <p:sldId id="376" r:id="rId79"/>
    <p:sldId id="377" r:id="rId80"/>
    <p:sldId id="378" r:id="rId81"/>
    <p:sldId id="379" r:id="rId82"/>
    <p:sldId id="380" r:id="rId83"/>
    <p:sldId id="381" r:id="rId84"/>
    <p:sldId id="382" r:id="rId85"/>
    <p:sldId id="384" r:id="rId86"/>
    <p:sldId id="385" r:id="rId87"/>
    <p:sldId id="386" r:id="rId88"/>
    <p:sldId id="387" r:id="rId89"/>
    <p:sldId id="388" r:id="rId90"/>
    <p:sldId id="389" r:id="rId91"/>
    <p:sldId id="390" r:id="rId92"/>
    <p:sldId id="391" r:id="rId93"/>
    <p:sldId id="392" r:id="rId94"/>
    <p:sldId id="393" r:id="rId95"/>
    <p:sldId id="394" r:id="rId96"/>
    <p:sldId id="395" r:id="rId97"/>
    <p:sldId id="396" r:id="rId98"/>
    <p:sldId id="397" r:id="rId99"/>
    <p:sldId id="398" r:id="rId100"/>
    <p:sldId id="399" r:id="rId101"/>
    <p:sldId id="400" r:id="rId102"/>
    <p:sldId id="401" r:id="rId103"/>
    <p:sldId id="337" r:id="rId104"/>
    <p:sldId id="336" r:id="rId105"/>
  </p:sldIdLst>
  <p:sldSz cx="12192000" cy="6858000"/>
  <p:notesSz cx="7104063"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0" d="100"/>
          <a:sy n="70" d="100"/>
        </p:scale>
        <p:origin x="-660" y="-6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904" y="-102"/>
      </p:cViewPr>
      <p:guideLst>
        <p:guide orient="horz" pos="3224"/>
        <p:guide pos="223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65E9B-BC18-48C6-8844-443920C4346B}" type="doc">
      <dgm:prSet loTypeId="urn:microsoft.com/office/officeart/2005/8/layout/gear1" loCatId="cycle" qsTypeId="urn:microsoft.com/office/officeart/2005/8/quickstyle/simple1" qsCatId="simple" csTypeId="urn:microsoft.com/office/officeart/2005/8/colors/colorful4" csCatId="colorful" phldr="1"/>
      <dgm:spPr/>
    </dgm:pt>
    <dgm:pt modelId="{139CD17F-8909-4E0E-A03D-00D3BE9A0F18}">
      <dgm:prSet phldrT="[Texto]" custT="1"/>
      <dgm:spPr/>
      <dgm:t>
        <a:bodyPr/>
        <a:lstStyle/>
        <a:p>
          <a:r>
            <a:rPr lang="pt-BR" sz="1400" dirty="0" smtClean="0"/>
            <a:t>Processo</a:t>
          </a:r>
          <a:endParaRPr lang="pt-BR" sz="1400" dirty="0"/>
        </a:p>
      </dgm:t>
    </dgm:pt>
    <dgm:pt modelId="{9EF226A1-1438-4AAC-A673-02C0CAF5D936}" type="parTrans" cxnId="{C33A69D2-A8D4-4B9A-9FC4-885D918B9EB8}">
      <dgm:prSet/>
      <dgm:spPr/>
      <dgm:t>
        <a:bodyPr/>
        <a:lstStyle/>
        <a:p>
          <a:endParaRPr lang="pt-BR" sz="1100"/>
        </a:p>
      </dgm:t>
    </dgm:pt>
    <dgm:pt modelId="{AE160908-CC1D-4CE0-9B57-57F76F8568B7}" type="sibTrans" cxnId="{C33A69D2-A8D4-4B9A-9FC4-885D918B9EB8}">
      <dgm:prSet/>
      <dgm:spPr/>
      <dgm:t>
        <a:bodyPr/>
        <a:lstStyle/>
        <a:p>
          <a:endParaRPr lang="pt-BR" sz="1100"/>
        </a:p>
      </dgm:t>
    </dgm:pt>
    <dgm:pt modelId="{8DA1F73C-40DC-4DA1-8ADC-F287F2CA0A9A}">
      <dgm:prSet phldrT="[Texto]" custT="1"/>
      <dgm:spPr/>
      <dgm:t>
        <a:bodyPr/>
        <a:lstStyle/>
        <a:p>
          <a:r>
            <a:rPr lang="pt-BR" sz="1100" dirty="0" smtClean="0"/>
            <a:t>Metodologia</a:t>
          </a:r>
          <a:endParaRPr lang="pt-BR" sz="1100" dirty="0"/>
        </a:p>
      </dgm:t>
    </dgm:pt>
    <dgm:pt modelId="{0738B0D0-47D1-437E-BCE8-B17DDA3C93FF}" type="parTrans" cxnId="{8D60F310-8293-49C5-8B72-8CAEB347712B}">
      <dgm:prSet/>
      <dgm:spPr/>
      <dgm:t>
        <a:bodyPr/>
        <a:lstStyle/>
        <a:p>
          <a:endParaRPr lang="pt-BR" sz="1100"/>
        </a:p>
      </dgm:t>
    </dgm:pt>
    <dgm:pt modelId="{CD2CF510-2722-4268-B101-904ED0E5DE93}" type="sibTrans" cxnId="{8D60F310-8293-49C5-8B72-8CAEB347712B}">
      <dgm:prSet/>
      <dgm:spPr/>
      <dgm:t>
        <a:bodyPr/>
        <a:lstStyle/>
        <a:p>
          <a:endParaRPr lang="pt-BR" sz="1100"/>
        </a:p>
      </dgm:t>
    </dgm:pt>
    <dgm:pt modelId="{54340CAE-6EAA-4AFB-8BAE-967749FB99B4}">
      <dgm:prSet phldrT="[Texto]" custT="1"/>
      <dgm:spPr/>
      <dgm:t>
        <a:bodyPr/>
        <a:lstStyle/>
        <a:p>
          <a:r>
            <a:rPr lang="pt-BR" sz="1100" dirty="0" smtClean="0"/>
            <a:t>Papeis x Responsabilidades</a:t>
          </a:r>
          <a:endParaRPr lang="pt-BR" sz="1100" dirty="0"/>
        </a:p>
      </dgm:t>
    </dgm:pt>
    <dgm:pt modelId="{19B7DE02-6CDA-4751-B81D-D06F02E4C209}" type="parTrans" cxnId="{94209070-81D8-4297-95E8-1D9D3318A7A2}">
      <dgm:prSet/>
      <dgm:spPr/>
      <dgm:t>
        <a:bodyPr/>
        <a:lstStyle/>
        <a:p>
          <a:endParaRPr lang="pt-BR" sz="1100"/>
        </a:p>
      </dgm:t>
    </dgm:pt>
    <dgm:pt modelId="{745B2DEF-1C51-47A7-86DD-6DAA8BA3402D}" type="sibTrans" cxnId="{94209070-81D8-4297-95E8-1D9D3318A7A2}">
      <dgm:prSet/>
      <dgm:spPr/>
      <dgm:t>
        <a:bodyPr/>
        <a:lstStyle/>
        <a:p>
          <a:endParaRPr lang="pt-BR" sz="1100"/>
        </a:p>
      </dgm:t>
    </dgm:pt>
    <dgm:pt modelId="{524FD5BB-0F11-44FF-AD0C-BED7E3CDBF49}" type="pres">
      <dgm:prSet presAssocID="{F2A65E9B-BC18-48C6-8844-443920C4346B}" presName="composite" presStyleCnt="0">
        <dgm:presLayoutVars>
          <dgm:chMax val="3"/>
          <dgm:animLvl val="lvl"/>
          <dgm:resizeHandles val="exact"/>
        </dgm:presLayoutVars>
      </dgm:prSet>
      <dgm:spPr/>
    </dgm:pt>
    <dgm:pt modelId="{3B4AE0F4-D6F1-4E86-A242-3A90B542AFA1}" type="pres">
      <dgm:prSet presAssocID="{139CD17F-8909-4E0E-A03D-00D3BE9A0F18}" presName="gear1" presStyleLbl="node1" presStyleIdx="0" presStyleCnt="3" custLinFactNeighborX="624" custLinFactNeighborY="2033">
        <dgm:presLayoutVars>
          <dgm:chMax val="1"/>
          <dgm:bulletEnabled val="1"/>
        </dgm:presLayoutVars>
      </dgm:prSet>
      <dgm:spPr/>
      <dgm:t>
        <a:bodyPr/>
        <a:lstStyle/>
        <a:p>
          <a:endParaRPr lang="pt-BR"/>
        </a:p>
      </dgm:t>
    </dgm:pt>
    <dgm:pt modelId="{9B04139D-07FE-4926-8A87-312F2307A726}" type="pres">
      <dgm:prSet presAssocID="{139CD17F-8909-4E0E-A03D-00D3BE9A0F18}" presName="gear1srcNode" presStyleLbl="node1" presStyleIdx="0" presStyleCnt="3"/>
      <dgm:spPr/>
      <dgm:t>
        <a:bodyPr/>
        <a:lstStyle/>
        <a:p>
          <a:endParaRPr lang="pt-BR"/>
        </a:p>
      </dgm:t>
    </dgm:pt>
    <dgm:pt modelId="{BA037836-26B6-4ECD-8C26-F63423DE1783}" type="pres">
      <dgm:prSet presAssocID="{139CD17F-8909-4E0E-A03D-00D3BE9A0F18}" presName="gear1dstNode" presStyleLbl="node1" presStyleIdx="0" presStyleCnt="3"/>
      <dgm:spPr/>
      <dgm:t>
        <a:bodyPr/>
        <a:lstStyle/>
        <a:p>
          <a:endParaRPr lang="pt-BR"/>
        </a:p>
      </dgm:t>
    </dgm:pt>
    <dgm:pt modelId="{0E0B6DF2-5075-455E-AB1D-208696A1BBB0}" type="pres">
      <dgm:prSet presAssocID="{8DA1F73C-40DC-4DA1-8ADC-F287F2CA0A9A}" presName="gear2" presStyleLbl="node1" presStyleIdx="1" presStyleCnt="3" custScaleX="119281" custScaleY="109810" custLinFactNeighborX="-20816" custLinFactNeighborY="32827">
        <dgm:presLayoutVars>
          <dgm:chMax val="1"/>
          <dgm:bulletEnabled val="1"/>
        </dgm:presLayoutVars>
      </dgm:prSet>
      <dgm:spPr/>
      <dgm:t>
        <a:bodyPr/>
        <a:lstStyle/>
        <a:p>
          <a:endParaRPr lang="pt-BR"/>
        </a:p>
      </dgm:t>
    </dgm:pt>
    <dgm:pt modelId="{313F2645-7434-4505-AAA4-C7F456E7EF90}" type="pres">
      <dgm:prSet presAssocID="{8DA1F73C-40DC-4DA1-8ADC-F287F2CA0A9A}" presName="gear2srcNode" presStyleLbl="node1" presStyleIdx="1" presStyleCnt="3"/>
      <dgm:spPr/>
      <dgm:t>
        <a:bodyPr/>
        <a:lstStyle/>
        <a:p>
          <a:endParaRPr lang="pt-BR"/>
        </a:p>
      </dgm:t>
    </dgm:pt>
    <dgm:pt modelId="{BDA69556-ECC9-4599-B103-DFF2DA645456}" type="pres">
      <dgm:prSet presAssocID="{8DA1F73C-40DC-4DA1-8ADC-F287F2CA0A9A}" presName="gear2dstNode" presStyleLbl="node1" presStyleIdx="1" presStyleCnt="3"/>
      <dgm:spPr/>
      <dgm:t>
        <a:bodyPr/>
        <a:lstStyle/>
        <a:p>
          <a:endParaRPr lang="pt-BR"/>
        </a:p>
      </dgm:t>
    </dgm:pt>
    <dgm:pt modelId="{59ED056B-96FD-4986-8CF5-126D45F0884F}" type="pres">
      <dgm:prSet presAssocID="{54340CAE-6EAA-4AFB-8BAE-967749FB99B4}" presName="gear3" presStyleLbl="node1" presStyleIdx="2" presStyleCnt="3" custScaleX="155608" custScaleY="142327"/>
      <dgm:spPr/>
      <dgm:t>
        <a:bodyPr/>
        <a:lstStyle/>
        <a:p>
          <a:endParaRPr lang="pt-BR"/>
        </a:p>
      </dgm:t>
    </dgm:pt>
    <dgm:pt modelId="{F666488B-C0B4-4971-AB90-2B98B7DC87D9}" type="pres">
      <dgm:prSet presAssocID="{54340CAE-6EAA-4AFB-8BAE-967749FB99B4}" presName="gear3tx" presStyleLbl="node1" presStyleIdx="2" presStyleCnt="3">
        <dgm:presLayoutVars>
          <dgm:chMax val="1"/>
          <dgm:bulletEnabled val="1"/>
        </dgm:presLayoutVars>
      </dgm:prSet>
      <dgm:spPr/>
      <dgm:t>
        <a:bodyPr/>
        <a:lstStyle/>
        <a:p>
          <a:endParaRPr lang="pt-BR"/>
        </a:p>
      </dgm:t>
    </dgm:pt>
    <dgm:pt modelId="{25B82377-9402-4D0F-BFCB-EEFF18505D63}" type="pres">
      <dgm:prSet presAssocID="{54340CAE-6EAA-4AFB-8BAE-967749FB99B4}" presName="gear3srcNode" presStyleLbl="node1" presStyleIdx="2" presStyleCnt="3"/>
      <dgm:spPr/>
      <dgm:t>
        <a:bodyPr/>
        <a:lstStyle/>
        <a:p>
          <a:endParaRPr lang="pt-BR"/>
        </a:p>
      </dgm:t>
    </dgm:pt>
    <dgm:pt modelId="{071FB7BA-AC53-4876-BD33-45ADCC162256}" type="pres">
      <dgm:prSet presAssocID="{54340CAE-6EAA-4AFB-8BAE-967749FB99B4}" presName="gear3dstNode" presStyleLbl="node1" presStyleIdx="2" presStyleCnt="3"/>
      <dgm:spPr/>
      <dgm:t>
        <a:bodyPr/>
        <a:lstStyle/>
        <a:p>
          <a:endParaRPr lang="pt-BR"/>
        </a:p>
      </dgm:t>
    </dgm:pt>
    <dgm:pt modelId="{5AB4BE8B-86AE-4BFA-AEB9-BBF636DBC5AC}" type="pres">
      <dgm:prSet presAssocID="{AE160908-CC1D-4CE0-9B57-57F76F8568B7}" presName="connector1" presStyleLbl="sibTrans2D1" presStyleIdx="0" presStyleCnt="3" custLinFactNeighborX="7413" custLinFactNeighborY="-1059"/>
      <dgm:spPr/>
      <dgm:t>
        <a:bodyPr/>
        <a:lstStyle/>
        <a:p>
          <a:endParaRPr lang="pt-BR"/>
        </a:p>
      </dgm:t>
    </dgm:pt>
    <dgm:pt modelId="{E4796C27-758C-41BF-93B3-E7ACF4B4161A}" type="pres">
      <dgm:prSet presAssocID="{CD2CF510-2722-4268-B101-904ED0E5DE93}" presName="connector2" presStyleLbl="sibTrans2D1" presStyleIdx="1" presStyleCnt="3" custAng="21164717" custLinFactNeighborX="-29962" custLinFactNeighborY="15753"/>
      <dgm:spPr/>
      <dgm:t>
        <a:bodyPr/>
        <a:lstStyle/>
        <a:p>
          <a:endParaRPr lang="pt-BR"/>
        </a:p>
      </dgm:t>
    </dgm:pt>
    <dgm:pt modelId="{7954E6FB-EC61-44E0-BC37-A1798B450DBA}" type="pres">
      <dgm:prSet presAssocID="{745B2DEF-1C51-47A7-86DD-6DAA8BA3402D}" presName="connector3" presStyleLbl="sibTrans2D1" presStyleIdx="2" presStyleCnt="3" custAng="815291" custLinFactNeighborX="-22304" custLinFactNeighborY="2028"/>
      <dgm:spPr/>
      <dgm:t>
        <a:bodyPr/>
        <a:lstStyle/>
        <a:p>
          <a:endParaRPr lang="pt-BR"/>
        </a:p>
      </dgm:t>
    </dgm:pt>
  </dgm:ptLst>
  <dgm:cxnLst>
    <dgm:cxn modelId="{260C846F-619E-4F88-995C-4C3E4A552374}" type="presOf" srcId="{54340CAE-6EAA-4AFB-8BAE-967749FB99B4}" destId="{59ED056B-96FD-4986-8CF5-126D45F0884F}" srcOrd="0" destOrd="0" presId="urn:microsoft.com/office/officeart/2005/8/layout/gear1"/>
    <dgm:cxn modelId="{90BF2E22-6175-4CC9-8D32-93D7570EB34C}" type="presOf" srcId="{8DA1F73C-40DC-4DA1-8ADC-F287F2CA0A9A}" destId="{313F2645-7434-4505-AAA4-C7F456E7EF90}" srcOrd="1" destOrd="0" presId="urn:microsoft.com/office/officeart/2005/8/layout/gear1"/>
    <dgm:cxn modelId="{B233A9A6-4498-4597-B35C-7E40C35BDD55}" type="presOf" srcId="{8DA1F73C-40DC-4DA1-8ADC-F287F2CA0A9A}" destId="{BDA69556-ECC9-4599-B103-DFF2DA645456}" srcOrd="2" destOrd="0" presId="urn:microsoft.com/office/officeart/2005/8/layout/gear1"/>
    <dgm:cxn modelId="{5131B881-6FC7-4F47-8A31-AF1176469FB4}" type="presOf" srcId="{8DA1F73C-40DC-4DA1-8ADC-F287F2CA0A9A}" destId="{0E0B6DF2-5075-455E-AB1D-208696A1BBB0}" srcOrd="0" destOrd="0" presId="urn:microsoft.com/office/officeart/2005/8/layout/gear1"/>
    <dgm:cxn modelId="{C33A69D2-A8D4-4B9A-9FC4-885D918B9EB8}" srcId="{F2A65E9B-BC18-48C6-8844-443920C4346B}" destId="{139CD17F-8909-4E0E-A03D-00D3BE9A0F18}" srcOrd="0" destOrd="0" parTransId="{9EF226A1-1438-4AAC-A673-02C0CAF5D936}" sibTransId="{AE160908-CC1D-4CE0-9B57-57F76F8568B7}"/>
    <dgm:cxn modelId="{40977872-6D9E-41D6-A0C7-2F811F5099A9}" type="presOf" srcId="{745B2DEF-1C51-47A7-86DD-6DAA8BA3402D}" destId="{7954E6FB-EC61-44E0-BC37-A1798B450DBA}" srcOrd="0" destOrd="0" presId="urn:microsoft.com/office/officeart/2005/8/layout/gear1"/>
    <dgm:cxn modelId="{231A6E12-9830-493D-9806-01D1B073D696}" type="presOf" srcId="{AE160908-CC1D-4CE0-9B57-57F76F8568B7}" destId="{5AB4BE8B-86AE-4BFA-AEB9-BBF636DBC5AC}" srcOrd="0" destOrd="0" presId="urn:microsoft.com/office/officeart/2005/8/layout/gear1"/>
    <dgm:cxn modelId="{1324D411-00DA-4A05-8CEF-E2169809D1D2}" type="presOf" srcId="{CD2CF510-2722-4268-B101-904ED0E5DE93}" destId="{E4796C27-758C-41BF-93B3-E7ACF4B4161A}" srcOrd="0" destOrd="0" presId="urn:microsoft.com/office/officeart/2005/8/layout/gear1"/>
    <dgm:cxn modelId="{33EF013E-61E1-4476-A193-F3B2DB44D02A}" type="presOf" srcId="{54340CAE-6EAA-4AFB-8BAE-967749FB99B4}" destId="{F666488B-C0B4-4971-AB90-2B98B7DC87D9}" srcOrd="1" destOrd="0" presId="urn:microsoft.com/office/officeart/2005/8/layout/gear1"/>
    <dgm:cxn modelId="{75E3C7ED-791B-40D6-9B9B-779832E736EE}" type="presOf" srcId="{54340CAE-6EAA-4AFB-8BAE-967749FB99B4}" destId="{071FB7BA-AC53-4876-BD33-45ADCC162256}" srcOrd="3" destOrd="0" presId="urn:microsoft.com/office/officeart/2005/8/layout/gear1"/>
    <dgm:cxn modelId="{C9146E6A-7408-4866-93A6-A30BE9A05FC0}" type="presOf" srcId="{139CD17F-8909-4E0E-A03D-00D3BE9A0F18}" destId="{3B4AE0F4-D6F1-4E86-A242-3A90B542AFA1}" srcOrd="0" destOrd="0" presId="urn:microsoft.com/office/officeart/2005/8/layout/gear1"/>
    <dgm:cxn modelId="{94209070-81D8-4297-95E8-1D9D3318A7A2}" srcId="{F2A65E9B-BC18-48C6-8844-443920C4346B}" destId="{54340CAE-6EAA-4AFB-8BAE-967749FB99B4}" srcOrd="2" destOrd="0" parTransId="{19B7DE02-6CDA-4751-B81D-D06F02E4C209}" sibTransId="{745B2DEF-1C51-47A7-86DD-6DAA8BA3402D}"/>
    <dgm:cxn modelId="{AD498665-BA7F-4C38-9CD8-3C4A842348CE}" type="presOf" srcId="{54340CAE-6EAA-4AFB-8BAE-967749FB99B4}" destId="{25B82377-9402-4D0F-BFCB-EEFF18505D63}" srcOrd="2" destOrd="0" presId="urn:microsoft.com/office/officeart/2005/8/layout/gear1"/>
    <dgm:cxn modelId="{F5C28191-88E8-4B54-965C-25D2D56008D2}" type="presOf" srcId="{F2A65E9B-BC18-48C6-8844-443920C4346B}" destId="{524FD5BB-0F11-44FF-AD0C-BED7E3CDBF49}" srcOrd="0" destOrd="0" presId="urn:microsoft.com/office/officeart/2005/8/layout/gear1"/>
    <dgm:cxn modelId="{8D60F310-8293-49C5-8B72-8CAEB347712B}" srcId="{F2A65E9B-BC18-48C6-8844-443920C4346B}" destId="{8DA1F73C-40DC-4DA1-8ADC-F287F2CA0A9A}" srcOrd="1" destOrd="0" parTransId="{0738B0D0-47D1-437E-BCE8-B17DDA3C93FF}" sibTransId="{CD2CF510-2722-4268-B101-904ED0E5DE93}"/>
    <dgm:cxn modelId="{4BEFFDF6-AE5F-4B51-A0CB-564EDE888843}" type="presOf" srcId="{139CD17F-8909-4E0E-A03D-00D3BE9A0F18}" destId="{9B04139D-07FE-4926-8A87-312F2307A726}" srcOrd="1" destOrd="0" presId="urn:microsoft.com/office/officeart/2005/8/layout/gear1"/>
    <dgm:cxn modelId="{9AE31393-8A20-4921-BC81-CA494A98647F}" type="presOf" srcId="{139CD17F-8909-4E0E-A03D-00D3BE9A0F18}" destId="{BA037836-26B6-4ECD-8C26-F63423DE1783}" srcOrd="2" destOrd="0" presId="urn:microsoft.com/office/officeart/2005/8/layout/gear1"/>
    <dgm:cxn modelId="{32D5155E-B390-414A-9470-BD19D43FA1BB}" type="presParOf" srcId="{524FD5BB-0F11-44FF-AD0C-BED7E3CDBF49}" destId="{3B4AE0F4-D6F1-4E86-A242-3A90B542AFA1}" srcOrd="0" destOrd="0" presId="urn:microsoft.com/office/officeart/2005/8/layout/gear1"/>
    <dgm:cxn modelId="{CC8BCCFA-D7EE-4E71-B2B7-FC487967C7DB}" type="presParOf" srcId="{524FD5BB-0F11-44FF-AD0C-BED7E3CDBF49}" destId="{9B04139D-07FE-4926-8A87-312F2307A726}" srcOrd="1" destOrd="0" presId="urn:microsoft.com/office/officeart/2005/8/layout/gear1"/>
    <dgm:cxn modelId="{F592BADB-5669-4E30-BAB3-1925DF8D6A37}" type="presParOf" srcId="{524FD5BB-0F11-44FF-AD0C-BED7E3CDBF49}" destId="{BA037836-26B6-4ECD-8C26-F63423DE1783}" srcOrd="2" destOrd="0" presId="urn:microsoft.com/office/officeart/2005/8/layout/gear1"/>
    <dgm:cxn modelId="{EA7C3D63-4E56-4BB2-BDF3-E27C4AE00675}" type="presParOf" srcId="{524FD5BB-0F11-44FF-AD0C-BED7E3CDBF49}" destId="{0E0B6DF2-5075-455E-AB1D-208696A1BBB0}" srcOrd="3" destOrd="0" presId="urn:microsoft.com/office/officeart/2005/8/layout/gear1"/>
    <dgm:cxn modelId="{C2505384-6F26-4B51-BEAA-87C1F16393F7}" type="presParOf" srcId="{524FD5BB-0F11-44FF-AD0C-BED7E3CDBF49}" destId="{313F2645-7434-4505-AAA4-C7F456E7EF90}" srcOrd="4" destOrd="0" presId="urn:microsoft.com/office/officeart/2005/8/layout/gear1"/>
    <dgm:cxn modelId="{E79C3C15-122A-4010-818A-FEF38B00DC8E}" type="presParOf" srcId="{524FD5BB-0F11-44FF-AD0C-BED7E3CDBF49}" destId="{BDA69556-ECC9-4599-B103-DFF2DA645456}" srcOrd="5" destOrd="0" presId="urn:microsoft.com/office/officeart/2005/8/layout/gear1"/>
    <dgm:cxn modelId="{E87D5497-F30B-4FD8-84B3-DBD9B0CC45C1}" type="presParOf" srcId="{524FD5BB-0F11-44FF-AD0C-BED7E3CDBF49}" destId="{59ED056B-96FD-4986-8CF5-126D45F0884F}" srcOrd="6" destOrd="0" presId="urn:microsoft.com/office/officeart/2005/8/layout/gear1"/>
    <dgm:cxn modelId="{FA038C82-4012-4181-AE8D-52D06629208A}" type="presParOf" srcId="{524FD5BB-0F11-44FF-AD0C-BED7E3CDBF49}" destId="{F666488B-C0B4-4971-AB90-2B98B7DC87D9}" srcOrd="7" destOrd="0" presId="urn:microsoft.com/office/officeart/2005/8/layout/gear1"/>
    <dgm:cxn modelId="{A6BA6B8A-9F85-4EC3-A8C5-1A31F98B6768}" type="presParOf" srcId="{524FD5BB-0F11-44FF-AD0C-BED7E3CDBF49}" destId="{25B82377-9402-4D0F-BFCB-EEFF18505D63}" srcOrd="8" destOrd="0" presId="urn:microsoft.com/office/officeart/2005/8/layout/gear1"/>
    <dgm:cxn modelId="{2B58E3E2-33AD-407B-8651-990203E5B30D}" type="presParOf" srcId="{524FD5BB-0F11-44FF-AD0C-BED7E3CDBF49}" destId="{071FB7BA-AC53-4876-BD33-45ADCC162256}" srcOrd="9" destOrd="0" presId="urn:microsoft.com/office/officeart/2005/8/layout/gear1"/>
    <dgm:cxn modelId="{236030BA-7ECD-4E12-A47A-28FCD0A5E478}" type="presParOf" srcId="{524FD5BB-0F11-44FF-AD0C-BED7E3CDBF49}" destId="{5AB4BE8B-86AE-4BFA-AEB9-BBF636DBC5AC}" srcOrd="10" destOrd="0" presId="urn:microsoft.com/office/officeart/2005/8/layout/gear1"/>
    <dgm:cxn modelId="{223F77D4-DD75-4B3F-8966-8E734BD09CB8}" type="presParOf" srcId="{524FD5BB-0F11-44FF-AD0C-BED7E3CDBF49}" destId="{E4796C27-758C-41BF-93B3-E7ACF4B4161A}" srcOrd="11" destOrd="0" presId="urn:microsoft.com/office/officeart/2005/8/layout/gear1"/>
    <dgm:cxn modelId="{C97E7C64-7369-47C7-A3A0-3B0B88CB7836}" type="presParOf" srcId="{524FD5BB-0F11-44FF-AD0C-BED7E3CDBF49}" destId="{7954E6FB-EC61-44E0-BC37-A1798B450DBA}" srcOrd="12" destOrd="0" presId="urn:microsoft.com/office/officeart/2005/8/layout/gear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4AE0F4-D6F1-4E86-A242-3A90B542AFA1}">
      <dsp:nvSpPr>
        <dsp:cNvPr id="0" name=""/>
        <dsp:cNvSpPr/>
      </dsp:nvSpPr>
      <dsp:spPr>
        <a:xfrm>
          <a:off x="1850128" y="1833533"/>
          <a:ext cx="2013695" cy="2013695"/>
        </a:xfrm>
        <a:prstGeom prst="gear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pt-BR" sz="1400" kern="1200" dirty="0" smtClean="0"/>
            <a:t>Processo</a:t>
          </a:r>
          <a:endParaRPr lang="pt-BR" sz="1400" kern="1200" dirty="0"/>
        </a:p>
      </dsp:txBody>
      <dsp:txXfrm>
        <a:off x="1850128" y="1833533"/>
        <a:ext cx="2013695" cy="2013695"/>
      </dsp:txXfrm>
    </dsp:sp>
    <dsp:sp modelId="{0E0B6DF2-5075-455E-AB1D-208696A1BBB0}">
      <dsp:nvSpPr>
        <dsp:cNvPr id="0" name=""/>
        <dsp:cNvSpPr/>
      </dsp:nvSpPr>
      <dsp:spPr>
        <a:xfrm>
          <a:off x="219921" y="1766488"/>
          <a:ext cx="1746876" cy="1608173"/>
        </a:xfrm>
        <a:prstGeom prst="gear6">
          <a:avLst/>
        </a:prstGeom>
        <a:solidFill>
          <a:schemeClr val="accent4">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pt-BR" sz="1100" kern="1200" dirty="0" smtClean="0"/>
            <a:t>Metodologia</a:t>
          </a:r>
          <a:endParaRPr lang="pt-BR" sz="1100" kern="1200" dirty="0"/>
        </a:p>
      </dsp:txBody>
      <dsp:txXfrm>
        <a:off x="219921" y="1766488"/>
        <a:ext cx="1746876" cy="1608173"/>
      </dsp:txXfrm>
    </dsp:sp>
    <dsp:sp modelId="{59ED056B-96FD-4986-8CF5-126D45F0884F}">
      <dsp:nvSpPr>
        <dsp:cNvPr id="0" name=""/>
        <dsp:cNvSpPr/>
      </dsp:nvSpPr>
      <dsp:spPr>
        <a:xfrm rot="20700000">
          <a:off x="1052390" y="78407"/>
          <a:ext cx="2302598" cy="1972519"/>
        </a:xfrm>
        <a:prstGeom prst="gear6">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pt-BR" sz="1100" kern="1200" dirty="0" smtClean="0"/>
            <a:t>Papeis x Responsabilidades</a:t>
          </a:r>
          <a:endParaRPr lang="pt-BR" sz="1100" kern="1200" dirty="0"/>
        </a:p>
      </dsp:txBody>
      <dsp:txXfrm>
        <a:off x="1576995" y="491461"/>
        <a:ext cx="1253388" cy="1146412"/>
      </dsp:txXfrm>
    </dsp:sp>
    <dsp:sp modelId="{5AB4BE8B-86AE-4BFA-AEB9-BBF636DBC5AC}">
      <dsp:nvSpPr>
        <dsp:cNvPr id="0" name=""/>
        <dsp:cNvSpPr/>
      </dsp:nvSpPr>
      <dsp:spPr>
        <a:xfrm>
          <a:off x="1868033" y="1505637"/>
          <a:ext cx="2577529" cy="2577529"/>
        </a:xfrm>
        <a:prstGeom prst="circularArrow">
          <a:avLst>
            <a:gd name="adj1" fmla="val 4688"/>
            <a:gd name="adj2" fmla="val 299029"/>
            <a:gd name="adj3" fmla="val 2502091"/>
            <a:gd name="adj4" fmla="val 15891935"/>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796C27-758C-41BF-93B3-E7ACF4B4161A}">
      <dsp:nvSpPr>
        <dsp:cNvPr id="0" name=""/>
        <dsp:cNvSpPr/>
      </dsp:nvSpPr>
      <dsp:spPr>
        <a:xfrm rot="21164717">
          <a:off x="-154511" y="1330828"/>
          <a:ext cx="1872736" cy="1872736"/>
        </a:xfrm>
        <a:prstGeom prst="leftCircularArrow">
          <a:avLst>
            <a:gd name="adj1" fmla="val 6452"/>
            <a:gd name="adj2" fmla="val 429999"/>
            <a:gd name="adj3" fmla="val 10489124"/>
            <a:gd name="adj4" fmla="val 14837806"/>
            <a:gd name="adj5" fmla="val 7527"/>
          </a:avLst>
        </a:prstGeom>
        <a:solidFill>
          <a:schemeClr val="accent4">
            <a:hueOff val="5197847"/>
            <a:satOff val="-23984"/>
            <a:lumOff val="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4E6FB-EC61-44E0-BC37-A1798B450DBA}">
      <dsp:nvSpPr>
        <dsp:cNvPr id="0" name=""/>
        <dsp:cNvSpPr/>
      </dsp:nvSpPr>
      <dsp:spPr>
        <a:xfrm rot="815291">
          <a:off x="703960" y="76145"/>
          <a:ext cx="2019187" cy="2019187"/>
        </a:xfrm>
        <a:prstGeom prst="circularArrow">
          <a:avLst>
            <a:gd name="adj1" fmla="val 5984"/>
            <a:gd name="adj2" fmla="val 394124"/>
            <a:gd name="adj3" fmla="val 13313824"/>
            <a:gd name="adj4" fmla="val 10508221"/>
            <a:gd name="adj5" fmla="val 6981"/>
          </a:avLst>
        </a:prstGeom>
        <a:solidFill>
          <a:schemeClr val="accent4">
            <a:hueOff val="10395693"/>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pt-BR"/>
          </a:p>
        </p:txBody>
      </p:sp>
      <p:sp>
        <p:nvSpPr>
          <p:cNvPr id="3" name="Espaço Reservado para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3C4E5308-24F9-4E59-A158-D7F3AC14C68E}" type="datetimeFigureOut">
              <a:rPr lang="pt-BR" smtClean="0"/>
              <a:pPr/>
              <a:t>03/02/2018</a:t>
            </a:fld>
            <a:endParaRPr lang="pt-BR"/>
          </a:p>
        </p:txBody>
      </p:sp>
      <p:sp>
        <p:nvSpPr>
          <p:cNvPr id="4" name="Espaço Reservado para Imagem de Slide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pt-BR"/>
          </a:p>
        </p:txBody>
      </p:sp>
      <p:sp>
        <p:nvSpPr>
          <p:cNvPr id="5" name="Espaço Reservado para Anotaçõ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Número de Slid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BA2502A-E744-4300-9FE7-69E2F0B587C1}" type="slidenum">
              <a:rPr lang="pt-BR" smtClean="0"/>
              <a:pPr/>
              <a:t>‹nº›</a:t>
            </a:fld>
            <a:endParaRPr lang="pt-BR"/>
          </a:p>
        </p:txBody>
      </p:sp>
      <p:sp>
        <p:nvSpPr>
          <p:cNvPr id="8" name="Espaço Reservado para Rodapé 6"/>
          <p:cNvSpPr>
            <a:spLocks noGrp="1"/>
          </p:cNvSpPr>
          <p:nvPr>
            <p:ph type="ftr" sz="quarter" idx="4"/>
          </p:nvPr>
        </p:nvSpPr>
        <p:spPr>
          <a:xfrm>
            <a:off x="1" y="9748697"/>
            <a:ext cx="7104062" cy="485917"/>
          </a:xfrm>
          <a:prstGeom prst="rect">
            <a:avLst/>
          </a:prstGeom>
        </p:spPr>
        <p:txBody>
          <a:bodyPr lIns="99075" tIns="49538" rIns="99075" bIns="49538"/>
          <a:lstStyle/>
          <a:p>
            <a:pPr algn="ctr">
              <a:defRPr/>
            </a:pPr>
            <a:r>
              <a:rPr lang="en-US" sz="1300" dirty="0" smtClean="0">
                <a:solidFill>
                  <a:prstClr val="black">
                    <a:tint val="75000"/>
                  </a:prstClr>
                </a:solidFill>
              </a:rPr>
              <a:t>By CTS Consultoria.</a:t>
            </a:r>
          </a:p>
          <a:p>
            <a:pPr algn="ctr">
              <a:defRPr/>
            </a:pPr>
            <a:r>
              <a:rPr lang="en-US" sz="1300" dirty="0" smtClean="0">
                <a:solidFill>
                  <a:prstClr val="black">
                    <a:tint val="75000"/>
                  </a:prstClr>
                </a:solidFill>
              </a:rPr>
              <a:t>treinamento@ctsnet.com.br</a:t>
            </a:r>
            <a:endParaRPr lang="pt-BR" sz="1300" dirty="0">
              <a:solidFill>
                <a:prstClr val="black">
                  <a:tint val="75000"/>
                </a:prstClr>
              </a:solidFill>
            </a:endParaRPr>
          </a:p>
        </p:txBody>
      </p:sp>
    </p:spTree>
    <p:extLst>
      <p:ext uri="{BB962C8B-B14F-4D97-AF65-F5344CB8AC3E}">
        <p14:creationId xmlns:p14="http://schemas.microsoft.com/office/powerpoint/2010/main" xmlns="" val="1789957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2600" y="1279525"/>
            <a:ext cx="6140450" cy="3454400"/>
          </a:xfrm>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pPr defTabSz="990752">
              <a:defRPr/>
            </a:pPr>
            <a:fld id="{91FD277B-CC44-AE43-B94B-D05236B83CB9}" type="slidenum">
              <a:rPr lang="pt-BR" smtClean="0">
                <a:solidFill>
                  <a:prstClr val="black"/>
                </a:solidFill>
                <a:latin typeface="Calibri"/>
              </a:rPr>
              <a:pPr defTabSz="990752">
                <a:defRPr/>
              </a:pPr>
              <a:t>4</a:t>
            </a:fld>
            <a:endParaRPr lang="pt-BR" dirty="0">
              <a:solidFill>
                <a:prstClr val="black"/>
              </a:solidFill>
              <a:latin typeface="Calibri"/>
            </a:endParaRPr>
          </a:p>
        </p:txBody>
      </p:sp>
    </p:spTree>
    <p:extLst>
      <p:ext uri="{BB962C8B-B14F-4D97-AF65-F5344CB8AC3E}">
        <p14:creationId xmlns:p14="http://schemas.microsoft.com/office/powerpoint/2010/main" xmlns="" val="412930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1094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Número de Slide 3"/>
          <p:cNvSpPr>
            <a:spLocks noGrp="1"/>
          </p:cNvSpPr>
          <p:nvPr>
            <p:ph type="sldNum" sz="quarter" idx="5"/>
          </p:nvPr>
        </p:nvSpPr>
        <p:spPr/>
        <p:txBody>
          <a:bodyPr/>
          <a:lstStyle/>
          <a:p>
            <a:pPr>
              <a:defRPr/>
            </a:pPr>
            <a:fld id="{88413FFE-178F-4745-9CF9-5158E7D78701}" type="slidenum">
              <a:rPr lang="pt-BR" smtClean="0"/>
              <a:pPr>
                <a:defRPr/>
              </a:pPr>
              <a:t>13</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197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Esta é uma definição do mercado e BSTQB, no que diz respeito a Líder de Teste e testador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txBox="1">
            <a:spLocks noGrp="1" noChangeArrowheads="1"/>
          </p:cNvSpPr>
          <p:nvPr/>
        </p:nvSpPr>
        <p:spPr bwMode="auto">
          <a:xfrm>
            <a:off x="0" y="0"/>
            <a:ext cx="3078736" cy="511054"/>
          </a:xfrm>
          <a:prstGeom prst="rect">
            <a:avLst/>
          </a:prstGeom>
          <a:noFill/>
          <a:ln w="9525">
            <a:noFill/>
            <a:miter lim="800000"/>
            <a:headEnd/>
            <a:tailEnd/>
          </a:ln>
        </p:spPr>
        <p:txBody>
          <a:bodyPr lIns="96653" tIns="48326" rIns="96653" bIns="48326"/>
          <a:lstStyle/>
          <a:p>
            <a:r>
              <a:rPr lang="pt-BR" sz="1100">
                <a:latin typeface="Arial" pitchFamily="34" charset="0"/>
              </a:rPr>
              <a:t>CTR – Centro de Treinamentos RSI</a:t>
            </a:r>
          </a:p>
        </p:txBody>
      </p:sp>
      <p:sp>
        <p:nvSpPr>
          <p:cNvPr id="212995" name="Rectangle 6"/>
          <p:cNvSpPr txBox="1">
            <a:spLocks noGrp="1" noChangeArrowheads="1"/>
          </p:cNvSpPr>
          <p:nvPr/>
        </p:nvSpPr>
        <p:spPr bwMode="auto">
          <a:xfrm>
            <a:off x="1" y="9721868"/>
            <a:ext cx="3925118" cy="511054"/>
          </a:xfrm>
          <a:prstGeom prst="rect">
            <a:avLst/>
          </a:prstGeom>
          <a:noFill/>
          <a:ln w="9525">
            <a:noFill/>
            <a:miter lim="800000"/>
            <a:headEnd/>
            <a:tailEnd/>
          </a:ln>
        </p:spPr>
        <p:txBody>
          <a:bodyPr lIns="96653" tIns="48326" rIns="96653" bIns="48326" anchor="b"/>
          <a:lstStyle/>
          <a:p>
            <a:r>
              <a:rPr lang="pt-BR" sz="1100">
                <a:latin typeface="Arial" pitchFamily="34" charset="0"/>
              </a:rPr>
              <a:t>Reprodução proibida – todos os direitos reservados</a:t>
            </a:r>
          </a:p>
        </p:txBody>
      </p:sp>
      <p:sp>
        <p:nvSpPr>
          <p:cNvPr id="212996" name="Rectangle 7"/>
          <p:cNvSpPr txBox="1">
            <a:spLocks noGrp="1" noChangeArrowheads="1"/>
          </p:cNvSpPr>
          <p:nvPr/>
        </p:nvSpPr>
        <p:spPr bwMode="auto">
          <a:xfrm>
            <a:off x="4023786" y="9721868"/>
            <a:ext cx="3078736" cy="511054"/>
          </a:xfrm>
          <a:prstGeom prst="rect">
            <a:avLst/>
          </a:prstGeom>
          <a:noFill/>
          <a:ln w="9525">
            <a:noFill/>
            <a:miter lim="800000"/>
            <a:headEnd/>
            <a:tailEnd/>
          </a:ln>
        </p:spPr>
        <p:txBody>
          <a:bodyPr lIns="96653" tIns="48326" rIns="96653" bIns="48326" anchor="b"/>
          <a:lstStyle/>
          <a:p>
            <a:pPr algn="r"/>
            <a:fld id="{CF2ACFBC-64BE-4135-AC00-8CCCD1D80352}" type="slidenum">
              <a:rPr lang="pt-BR" sz="1300">
                <a:latin typeface="Arial" pitchFamily="34" charset="0"/>
              </a:rPr>
              <a:pPr algn="r"/>
              <a:t>15</a:t>
            </a:fld>
            <a:endParaRPr lang="pt-BR" sz="1300">
              <a:latin typeface="Arial" pitchFamily="34" charset="0"/>
            </a:endParaRPr>
          </a:p>
        </p:txBody>
      </p:sp>
      <p:sp>
        <p:nvSpPr>
          <p:cNvPr id="212997" name="Rectangle 2"/>
          <p:cNvSpPr>
            <a:spLocks noGrp="1" noRot="1" noChangeAspect="1" noChangeArrowheads="1" noTextEdit="1"/>
          </p:cNvSpPr>
          <p:nvPr>
            <p:ph type="sldImg"/>
          </p:nvPr>
        </p:nvSpPr>
        <p:spPr bwMode="auto">
          <a:xfrm>
            <a:off x="122238" y="441325"/>
            <a:ext cx="6821487" cy="3838575"/>
          </a:xfrm>
          <a:noFill/>
          <a:ln>
            <a:solidFill>
              <a:srgbClr val="000000"/>
            </a:solidFill>
            <a:miter lim="800000"/>
            <a:headEnd/>
            <a:tailEnd/>
          </a:ln>
        </p:spPr>
      </p:sp>
      <p:sp>
        <p:nvSpPr>
          <p:cNvPr id="212998" name="Rectangle 3"/>
          <p:cNvSpPr>
            <a:spLocks noGrp="1" noChangeArrowheads="1"/>
          </p:cNvSpPr>
          <p:nvPr>
            <p:ph type="body" idx="1"/>
          </p:nvPr>
        </p:nvSpPr>
        <p:spPr bwMode="auto">
          <a:xfrm>
            <a:off x="345336" y="4472567"/>
            <a:ext cx="6488933" cy="5399909"/>
          </a:xfrm>
          <a:noFill/>
        </p:spPr>
        <p:txBody>
          <a:bodyPr wrap="square" lIns="96653" tIns="48326" rIns="96653" bIns="48326" numCol="1" anchor="t" anchorCtr="0" compatLnSpc="1">
            <a:prstTxWarp prst="textNoShape">
              <a:avLst/>
            </a:prstTxWarp>
          </a:bodyPr>
          <a:lstStyle/>
          <a:p>
            <a:pPr defTabSz="965200"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401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4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t>Testar usando a equipe de desenvolvimento – Riscos</a:t>
            </a:r>
          </a:p>
          <a:p>
            <a:r>
              <a:rPr lang="pt-BR" smtClean="0"/>
              <a:t>- O trabalho de desenvolvimento tende a ocupar todo o esforço adicional necessário para o sucesso do projeto</a:t>
            </a:r>
          </a:p>
          <a:p>
            <a:r>
              <a:rPr lang="pt-BR" smtClean="0"/>
              <a:t>- Se os esforços estão mal dimensionados a atividade de teste poderá ser sacrificada</a:t>
            </a:r>
            <a:endParaRPr lang="en-US" smtClean="0"/>
          </a:p>
          <a:p>
            <a:r>
              <a:rPr lang="pt-BR" smtClean="0"/>
              <a:t>- Os desenvolvedores tendem a usar métodos informais e incompletos de teste, deixando que os problemas ocorram quando o sistema for liberado para a produção</a:t>
            </a:r>
          </a:p>
          <a:p>
            <a:endParaRPr lang="pt-BR" smtClean="0"/>
          </a:p>
          <a:p>
            <a:r>
              <a:rPr lang="pt-BR" sz="1500" smtClean="0"/>
              <a:t>Pontos de atenção</a:t>
            </a:r>
          </a:p>
          <a:p>
            <a:r>
              <a:rPr lang="pt-BR" smtClean="0"/>
              <a:t>- É necessário que a equipe de desenvolvimento tenha treinamento adicional para execução dos testes, e que também estejam familiarizados com os documentos e ferramentas de teste</a:t>
            </a:r>
          </a:p>
          <a:p>
            <a:r>
              <a:rPr lang="pt-BR" smtClean="0"/>
              <a:t>- A equipe de desenvolvimento está envolvida com o projeto e tem dificuldade de identificar certos erros ou defeitos do projeto</a:t>
            </a:r>
          </a:p>
          <a:p>
            <a:r>
              <a:rPr lang="pt-BR" smtClean="0"/>
              <a:t>- Há dificuldade de conciliar os cronogramas das equipes de desenvolvimento, pois quando um projeto termina possivelmente já existe nova demanda, e não há tempo para uma equipe testar o módulo desenvolvido por outra</a:t>
            </a:r>
          </a:p>
          <a:p>
            <a:endParaRPr lang="pt-BR" smtClean="0"/>
          </a:p>
          <a:p>
            <a:endParaRPr lang="pt-B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606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z="1100" smtClean="0"/>
              <a:t>Testar usando equipes de não-especialistas</a:t>
            </a:r>
          </a:p>
          <a:p>
            <a:endParaRPr lang="pt-BR" sz="1100" smtClean="0"/>
          </a:p>
          <a:p>
            <a:pPr>
              <a:lnSpc>
                <a:spcPct val="90000"/>
              </a:lnSpc>
            </a:pPr>
            <a:r>
              <a:rPr lang="pt-BR" smtClean="0"/>
              <a:t>Muitas empresas usam grupos de usuários para fazer o chamado trabalho de homologação do software ou o seu teste de aceitação. Este trabalho também muitas vezes envolve auditores</a:t>
            </a:r>
          </a:p>
          <a:p>
            <a:pPr>
              <a:lnSpc>
                <a:spcPct val="90000"/>
              </a:lnSpc>
            </a:pPr>
            <a:r>
              <a:rPr lang="pt-BR" smtClean="0"/>
              <a:t>Durante muitos anos esse modo de trabalho tem funcionado, pois é uma das formas que a área de TI encontrou para se eximir de culpas, pois quem libera o software para a produção será sempre o usuário</a:t>
            </a:r>
          </a:p>
          <a:p>
            <a:pPr>
              <a:lnSpc>
                <a:spcPct val="90000"/>
              </a:lnSpc>
            </a:pPr>
            <a:r>
              <a:rPr lang="pt-BR" smtClean="0"/>
              <a:t>No entanto, como se tratam de pessoas não familiarizadas com a tecnologia da informação, muitas das quais com sérias dificuldades em usar ferramentas de teste, possivelmente os testes serão feitos de forma incompleta</a:t>
            </a:r>
          </a:p>
          <a:p>
            <a:pPr>
              <a:lnSpc>
                <a:spcPct val="90000"/>
              </a:lnSpc>
            </a:pPr>
            <a:r>
              <a:rPr lang="pt-BR" sz="1000" smtClean="0"/>
              <a:t>De qualquer forma, poderão haver alguns softwares que exigirão a participação maior de usuários para garantir a sua liberação, ou até de auditores para garantir que o software está protegido contra fraudes.</a:t>
            </a:r>
          </a:p>
          <a:p>
            <a:pPr>
              <a:lnSpc>
                <a:spcPct val="90000"/>
              </a:lnSpc>
            </a:pPr>
            <a:endParaRPr lang="pt-BR" smtClean="0"/>
          </a:p>
          <a:p>
            <a:pPr>
              <a:lnSpc>
                <a:spcPct val="90000"/>
              </a:lnSpc>
            </a:pPr>
            <a:r>
              <a:rPr lang="pt-BR" smtClean="0"/>
              <a:t>Alguns testes, como por exemplo, o de integração com outros sistemas, poderão ser feitos de forma embrionária, pois requerem um cuidado de avaliação maior. </a:t>
            </a:r>
          </a:p>
          <a:p>
            <a:pPr>
              <a:lnSpc>
                <a:spcPct val="90000"/>
              </a:lnSpc>
            </a:pPr>
            <a:r>
              <a:rPr lang="pt-BR" smtClean="0"/>
              <a:t>Neste caso o tempo acaba deixando de ser importante, pois quem reclama dos prazos são os mesmos que terão a responsabilidade pela liberação do software.</a:t>
            </a:r>
          </a:p>
          <a:p>
            <a:pPr>
              <a:lnSpc>
                <a:spcPct val="90000"/>
              </a:lnSpc>
            </a:pPr>
            <a:endParaRPr lang="pt-BR" sz="1100" smtClean="0"/>
          </a:p>
          <a:p>
            <a:pPr>
              <a:lnSpc>
                <a:spcPct val="90000"/>
              </a:lnSpc>
            </a:pPr>
            <a:endParaRPr lang="pt-BR" smtClean="0"/>
          </a:p>
          <a:p>
            <a:pPr>
              <a:lnSpc>
                <a:spcPct val="90000"/>
              </a:lnSpc>
            </a:pPr>
            <a:endParaRPr lang="pt-BR" smtClean="0"/>
          </a:p>
          <a:p>
            <a:endParaRPr lang="en-US" sz="11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2600" y="1279525"/>
            <a:ext cx="6140450" cy="3454400"/>
          </a:xfrm>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pPr defTabSz="990752">
              <a:defRPr/>
            </a:pPr>
            <a:fld id="{91FD277B-CC44-AE43-B94B-D05236B83CB9}" type="slidenum">
              <a:rPr lang="pt-BR" smtClean="0">
                <a:solidFill>
                  <a:prstClr val="black"/>
                </a:solidFill>
                <a:latin typeface="Calibri"/>
              </a:rPr>
              <a:pPr defTabSz="990752">
                <a:defRPr/>
              </a:pPr>
              <a:t>19</a:t>
            </a:fld>
            <a:endParaRPr lang="pt-BR" dirty="0">
              <a:solidFill>
                <a:prstClr val="black"/>
              </a:solidFill>
              <a:latin typeface="Calibri"/>
            </a:endParaRPr>
          </a:p>
        </p:txBody>
      </p:sp>
    </p:spTree>
    <p:extLst>
      <p:ext uri="{BB962C8B-B14F-4D97-AF65-F5344CB8AC3E}">
        <p14:creationId xmlns:p14="http://schemas.microsoft.com/office/powerpoint/2010/main" xmlns="" val="412930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2600" y="1279525"/>
            <a:ext cx="6140450" cy="3454400"/>
          </a:xfrm>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pPr defTabSz="990752">
              <a:defRPr/>
            </a:pPr>
            <a:fld id="{91FD277B-CC44-AE43-B94B-D05236B83CB9}" type="slidenum">
              <a:rPr lang="pt-BR" smtClean="0">
                <a:solidFill>
                  <a:prstClr val="black"/>
                </a:solidFill>
                <a:latin typeface="Calibri"/>
              </a:rPr>
              <a:pPr defTabSz="990752">
                <a:defRPr/>
              </a:pPr>
              <a:t>20</a:t>
            </a:fld>
            <a:endParaRPr lang="pt-BR" dirty="0">
              <a:solidFill>
                <a:prstClr val="black"/>
              </a:solidFill>
              <a:latin typeface="Calibri"/>
            </a:endParaRPr>
          </a:p>
        </p:txBody>
      </p:sp>
    </p:spTree>
    <p:extLst>
      <p:ext uri="{BB962C8B-B14F-4D97-AF65-F5344CB8AC3E}">
        <p14:creationId xmlns:p14="http://schemas.microsoft.com/office/powerpoint/2010/main" xmlns="" val="4129302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FB13466-6F4E-4ECB-9A77-3618906D9018}" type="slidenum">
              <a:rPr lang="en-US"/>
              <a:pPr/>
              <a:t>21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887F1AE-37C2-4CC7-B96E-28CC7A9B97A3}" type="slidenum">
              <a:rPr lang="en-US"/>
              <a:pPr/>
              <a:t>22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2600" y="1279525"/>
            <a:ext cx="6140450" cy="3454400"/>
          </a:xfrm>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pPr defTabSz="990752">
              <a:defRPr/>
            </a:pPr>
            <a:fld id="{91FD277B-CC44-AE43-B94B-D05236B83CB9}" type="slidenum">
              <a:rPr lang="pt-BR" smtClean="0">
                <a:solidFill>
                  <a:prstClr val="black"/>
                </a:solidFill>
                <a:latin typeface="Calibri"/>
              </a:rPr>
              <a:pPr defTabSz="990752">
                <a:defRPr/>
              </a:pPr>
              <a:t>5</a:t>
            </a:fld>
            <a:endParaRPr lang="pt-BR" dirty="0">
              <a:solidFill>
                <a:prstClr val="black"/>
              </a:solidFill>
              <a:latin typeface="Calibri"/>
            </a:endParaRPr>
          </a:p>
        </p:txBody>
      </p:sp>
    </p:spTree>
    <p:extLst>
      <p:ext uri="{BB962C8B-B14F-4D97-AF65-F5344CB8AC3E}">
        <p14:creationId xmlns:p14="http://schemas.microsoft.com/office/powerpoint/2010/main" xmlns="" val="4129302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91AAB1B-67A2-46B4-8489-857B3F5C7D63}" type="slidenum">
              <a:rPr lang="en-US"/>
              <a:pPr/>
              <a:t>23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2C5D312-DDB9-40E9-B98A-086E886030D2}" type="slidenum">
              <a:rPr lang="en-US"/>
              <a:pPr/>
              <a:t>24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450C36E-B763-4D32-A22B-1D39802DC7B6}" type="slidenum">
              <a:rPr lang="en-US"/>
              <a:pPr/>
              <a:t>25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504B1AA-0F57-4BBC-942E-39AF34C2627E}" type="slidenum">
              <a:rPr lang="en-US"/>
              <a:pPr/>
              <a:t>26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F6992B6-F0B7-469B-83E0-75F8DA04AC70}" type="slidenum">
              <a:rPr lang="en-US"/>
              <a:pPr/>
              <a:t>27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91DF741-4A93-4EE5-BC55-A7C2FA0FB288}" type="slidenum">
              <a:rPr lang="en-US"/>
              <a:pPr/>
              <a:t>28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14FEDE0-96D4-4772-91CC-11E746DA0B37}" type="slidenum">
              <a:rPr lang="en-US"/>
              <a:pPr/>
              <a:t>29</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CF9213A-1ACD-46B2-B59E-DCFE9156DDB2}" type="slidenum">
              <a:rPr lang="en-US"/>
              <a:pPr/>
              <a:t>30</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AA20A59-6CAB-4120-B7AD-B0C08E9BF84C}" type="slidenum">
              <a:rPr lang="en-US"/>
              <a:pPr/>
              <a:t>31</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EC9A4EC-0E8F-499C-8D39-8A67E9EA2CD9}" type="slidenum">
              <a:rPr lang="en-US"/>
              <a:pPr/>
              <a:t>32</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2600" y="1279525"/>
            <a:ext cx="6140450" cy="3454400"/>
          </a:xfrm>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pPr defTabSz="990752">
              <a:defRPr/>
            </a:pPr>
            <a:fld id="{91FD277B-CC44-AE43-B94B-D05236B83CB9}" type="slidenum">
              <a:rPr lang="pt-BR" smtClean="0">
                <a:solidFill>
                  <a:prstClr val="black"/>
                </a:solidFill>
                <a:latin typeface="Calibri"/>
              </a:rPr>
              <a:pPr defTabSz="990752">
                <a:defRPr/>
              </a:pPr>
              <a:t>6</a:t>
            </a:fld>
            <a:endParaRPr lang="pt-BR" dirty="0">
              <a:solidFill>
                <a:prstClr val="black"/>
              </a:solidFill>
              <a:latin typeface="Calibri"/>
            </a:endParaRPr>
          </a:p>
        </p:txBody>
      </p:sp>
    </p:spTree>
    <p:extLst>
      <p:ext uri="{BB962C8B-B14F-4D97-AF65-F5344CB8AC3E}">
        <p14:creationId xmlns:p14="http://schemas.microsoft.com/office/powerpoint/2010/main" xmlns="" val="4129302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67475F2-9668-4D1A-BC67-9AD0B8C6E19E}" type="slidenum">
              <a:rPr lang="en-US"/>
              <a:pPr/>
              <a:t>33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05FB5AE-DF0C-4096-AEC4-A6CC5D0D0D30}" type="slidenum">
              <a:rPr lang="en-US"/>
              <a:pPr/>
              <a:t>34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xfrm>
            <a:off x="122238" y="441325"/>
            <a:ext cx="6821487" cy="3838575"/>
          </a:xfrm>
          <a:noFill/>
          <a:ln>
            <a:solidFill>
              <a:srgbClr val="000000"/>
            </a:solidFill>
            <a:miter lim="800000"/>
            <a:headEnd/>
            <a:tailEnd/>
          </a:ln>
        </p:spPr>
      </p:sp>
      <p:sp>
        <p:nvSpPr>
          <p:cNvPr id="228355" name="Notes Placeholder 2"/>
          <p:cNvSpPr>
            <a:spLocks noGrp="1"/>
          </p:cNvSpPr>
          <p:nvPr>
            <p:ph type="body" idx="1"/>
          </p:nvPr>
        </p:nvSpPr>
        <p:spPr bwMode="auto">
          <a:xfrm>
            <a:off x="345336" y="4472567"/>
            <a:ext cx="6488933" cy="5399909"/>
          </a:xfrm>
          <a:noFill/>
        </p:spPr>
        <p:txBody>
          <a:bodyPr wrap="square" lIns="96653" tIns="48326" rIns="96653" bIns="48326" numCol="1" anchor="t" anchorCtr="0" compatLnSpc="1">
            <a:prstTxWarp prst="textNoShape">
              <a:avLst/>
            </a:prstTxWarp>
          </a:bodyPr>
          <a:lstStyle/>
          <a:p>
            <a:pPr defTabSz="965200" eaLnBrk="1" hangingPunct="1"/>
            <a:r>
              <a:rPr lang="pt-BR" smtClean="0"/>
              <a:t>Na prática, um Modelo V, pode ter mais, menos ou diferentes níveis de desenvolvimento e teste, dependendo do projeto e do produto. Por exemplo, pode haver teste de integração de componentes após o teste de um componente, e teste de integração de sistemas após o teste de sistemas.</a:t>
            </a:r>
          </a:p>
          <a:p>
            <a:pPr defTabSz="965200" eaLnBrk="1" hangingPunct="1"/>
            <a:endParaRPr lang="pt-BR" smtClean="0"/>
          </a:p>
          <a:p>
            <a:pPr defTabSz="965200" eaLnBrk="1" hangingPunct="1"/>
            <a:r>
              <a:rPr lang="pt-BR" smtClean="0"/>
              <a:t>Teste de Unidade</a:t>
            </a:r>
          </a:p>
          <a:p>
            <a:pPr defTabSz="965200" eaLnBrk="1" hangingPunct="1">
              <a:spcBef>
                <a:spcPct val="0"/>
              </a:spcBef>
            </a:pPr>
            <a:r>
              <a:rPr lang="en-US" altLang="ko-KR" smtClean="0">
                <a:ea typeface="Gulim" pitchFamily="34" charset="-127"/>
              </a:rPr>
              <a:t>“</a:t>
            </a:r>
            <a:r>
              <a:rPr lang="pt-BR" altLang="ko-KR" smtClean="0">
                <a:ea typeface="Gulim" pitchFamily="34" charset="-127"/>
              </a:rPr>
              <a:t>... visa </a:t>
            </a:r>
            <a:r>
              <a:rPr lang="pt-BR" altLang="ko-KR" b="1" smtClean="0">
                <a:ea typeface="Gulim" pitchFamily="34" charset="-127"/>
              </a:rPr>
              <a:t>garantir que o programa execute conforme sua especificação</a:t>
            </a:r>
            <a:r>
              <a:rPr lang="pt-BR" altLang="ko-KR" smtClean="0">
                <a:ea typeface="Gulim" pitchFamily="34" charset="-127"/>
              </a:rPr>
              <a:t>. É um teste caixa branca pois depende do conhecimento da tecnologia.</a:t>
            </a:r>
          </a:p>
          <a:p>
            <a:pPr defTabSz="965200" eaLnBrk="1" hangingPunct="1"/>
            <a:endParaRPr lang="pt-BR" smtClean="0"/>
          </a:p>
          <a:p>
            <a:pPr defTabSz="965200" eaLnBrk="1" hangingPunct="1"/>
            <a:r>
              <a:rPr lang="pt-BR" smtClean="0"/>
              <a:t>Teste de Integração</a:t>
            </a:r>
          </a:p>
          <a:p>
            <a:pPr defTabSz="965200" eaLnBrk="1" hangingPunct="1"/>
            <a:r>
              <a:rPr lang="en-US" altLang="ko-KR" smtClean="0">
                <a:ea typeface="Gulim" pitchFamily="34" charset="-127"/>
              </a:rPr>
              <a:t>“</a:t>
            </a:r>
            <a:r>
              <a:rPr lang="pt-BR" altLang="ko-KR" smtClean="0">
                <a:ea typeface="Gulim" pitchFamily="34" charset="-127"/>
              </a:rPr>
              <a:t>... </a:t>
            </a:r>
            <a:r>
              <a:rPr lang="pt-BR" altLang="ko-KR" b="1" smtClean="0">
                <a:ea typeface="Gulim" pitchFamily="34" charset="-127"/>
              </a:rPr>
              <a:t>visa garantir a integração de todos os componentes</a:t>
            </a:r>
            <a:r>
              <a:rPr lang="pt-BR" altLang="ko-KR" smtClean="0">
                <a:ea typeface="Gulim" pitchFamily="34" charset="-127"/>
              </a:rPr>
              <a:t> do sistema e sua adequação ao desenho físico, identificando  possíveis problemas.</a:t>
            </a:r>
          </a:p>
          <a:p>
            <a:pPr defTabSz="965200" eaLnBrk="1" hangingPunct="1"/>
            <a:endParaRPr lang="pt-BR" altLang="ko-KR" smtClean="0">
              <a:ea typeface="Gulim" pitchFamily="34" charset="-127"/>
            </a:endParaRPr>
          </a:p>
          <a:p>
            <a:pPr defTabSz="965200" eaLnBrk="1" hangingPunct="1"/>
            <a:r>
              <a:rPr lang="pt-BR" smtClean="0"/>
              <a:t>Teste Funcional de Sistema</a:t>
            </a:r>
          </a:p>
          <a:p>
            <a:pPr defTabSz="965200" eaLnBrk="1" hangingPunct="1"/>
            <a:r>
              <a:rPr lang="en-US" altLang="ko-KR" smtClean="0">
                <a:ea typeface="Gulim" pitchFamily="34" charset="-127"/>
              </a:rPr>
              <a:t>“</a:t>
            </a:r>
            <a:r>
              <a:rPr lang="pt-BR" altLang="ko-KR" smtClean="0">
                <a:ea typeface="Gulim" pitchFamily="34" charset="-127"/>
              </a:rPr>
              <a:t>...é um teste tipo caixa-preta.</a:t>
            </a:r>
          </a:p>
          <a:p>
            <a:pPr defTabSz="965200" eaLnBrk="1" hangingPunct="1"/>
            <a:r>
              <a:rPr lang="pt-BR" altLang="ko-KR" smtClean="0">
                <a:ea typeface="Gulim" pitchFamily="34" charset="-127"/>
              </a:rPr>
              <a:t>O foco principal dos testes funcionais é </a:t>
            </a:r>
            <a:r>
              <a:rPr lang="pt-BR" altLang="ko-KR" b="1" smtClean="0">
                <a:ea typeface="Gulim" pitchFamily="34" charset="-127"/>
              </a:rPr>
              <a:t>verificar se a função fornecida atende à função requisitada</a:t>
            </a:r>
            <a:r>
              <a:rPr lang="pt-BR" altLang="ko-KR" smtClean="0">
                <a:ea typeface="Gulim" pitchFamily="34" charset="-127"/>
              </a:rPr>
              <a:t> conforme a especificação. Testa situações “visíveis” pelo demandador</a:t>
            </a:r>
          </a:p>
          <a:p>
            <a:pPr defTabSz="965200" eaLnBrk="1" hangingPunct="1"/>
            <a:endParaRPr lang="pt-BR" altLang="ko-KR" smtClean="0">
              <a:ea typeface="Gulim" pitchFamily="34" charset="-127"/>
            </a:endParaRPr>
          </a:p>
          <a:p>
            <a:pPr defTabSz="965200" eaLnBrk="1" hangingPunct="1"/>
            <a:r>
              <a:rPr lang="pt-BR" smtClean="0"/>
              <a:t>Teste de Homologação</a:t>
            </a:r>
          </a:p>
          <a:p>
            <a:pPr defTabSz="965200" eaLnBrk="1" hangingPunct="1"/>
            <a:r>
              <a:rPr lang="en-US" altLang="ko-KR" smtClean="0">
                <a:ea typeface="Gulim" pitchFamily="34" charset="-127"/>
              </a:rPr>
              <a:t>“…visa </a:t>
            </a:r>
            <a:r>
              <a:rPr lang="pt-BR" altLang="ko-KR" b="1" smtClean="0">
                <a:ea typeface="Gulim" pitchFamily="34" charset="-127"/>
              </a:rPr>
              <a:t>assegurar </a:t>
            </a:r>
            <a:r>
              <a:rPr lang="pt-BR" altLang="ko-KR" smtClean="0">
                <a:ea typeface="Gulim" pitchFamily="34" charset="-127"/>
              </a:rPr>
              <a:t>que as aplicações estão de acordo com as </a:t>
            </a:r>
            <a:r>
              <a:rPr lang="pt-BR" altLang="ko-KR" b="1" smtClean="0">
                <a:ea typeface="Gulim" pitchFamily="34" charset="-127"/>
              </a:rPr>
              <a:t>necessidades do Solicitante</a:t>
            </a:r>
            <a:r>
              <a:rPr lang="pt-BR" altLang="ko-KR" smtClean="0">
                <a:ea typeface="Gulim" pitchFamily="34" charset="-127"/>
              </a:rPr>
              <a:t>. O analista de sistema prepara o ambiente de homologação e o solicitante efetua os testes de homologação, antes de formalizar o aceite do produto.</a:t>
            </a:r>
            <a:endParaRPr lang="pt-BR" smtClean="0"/>
          </a:p>
        </p:txBody>
      </p:sp>
      <p:sp>
        <p:nvSpPr>
          <p:cNvPr id="228356" name="Header Placeholder 3"/>
          <p:cNvSpPr txBox="1">
            <a:spLocks noGrp="1"/>
          </p:cNvSpPr>
          <p:nvPr/>
        </p:nvSpPr>
        <p:spPr bwMode="auto">
          <a:xfrm>
            <a:off x="0" y="0"/>
            <a:ext cx="3078736" cy="511054"/>
          </a:xfrm>
          <a:prstGeom prst="rect">
            <a:avLst/>
          </a:prstGeom>
          <a:noFill/>
          <a:ln w="9525">
            <a:noFill/>
            <a:miter lim="800000"/>
            <a:headEnd/>
            <a:tailEnd/>
          </a:ln>
        </p:spPr>
        <p:txBody>
          <a:bodyPr lIns="96653" tIns="48326" rIns="96653" bIns="48326"/>
          <a:lstStyle/>
          <a:p>
            <a:r>
              <a:rPr lang="pt-BR" sz="1100">
                <a:latin typeface="Arial" pitchFamily="34" charset="0"/>
              </a:rPr>
              <a:t>CTR – Centro de Treinamentos RSI</a:t>
            </a:r>
          </a:p>
        </p:txBody>
      </p:sp>
      <p:sp>
        <p:nvSpPr>
          <p:cNvPr id="228357" name="Footer Placeholder 4"/>
          <p:cNvSpPr txBox="1">
            <a:spLocks noGrp="1"/>
          </p:cNvSpPr>
          <p:nvPr/>
        </p:nvSpPr>
        <p:spPr bwMode="auto">
          <a:xfrm>
            <a:off x="1" y="9721868"/>
            <a:ext cx="3925118" cy="511054"/>
          </a:xfrm>
          <a:prstGeom prst="rect">
            <a:avLst/>
          </a:prstGeom>
          <a:noFill/>
          <a:ln w="9525">
            <a:noFill/>
            <a:miter lim="800000"/>
            <a:headEnd/>
            <a:tailEnd/>
          </a:ln>
        </p:spPr>
        <p:txBody>
          <a:bodyPr lIns="96653" tIns="48326" rIns="96653" bIns="48326" anchor="b"/>
          <a:lstStyle/>
          <a:p>
            <a:r>
              <a:rPr lang="pt-BR" sz="1100">
                <a:latin typeface="Arial" pitchFamily="34" charset="0"/>
              </a:rPr>
              <a:t>Reprodução proibida – todos os direitos reservados</a:t>
            </a:r>
          </a:p>
        </p:txBody>
      </p:sp>
      <p:sp>
        <p:nvSpPr>
          <p:cNvPr id="228358" name="Slide Number Placeholder 5"/>
          <p:cNvSpPr txBox="1">
            <a:spLocks noGrp="1"/>
          </p:cNvSpPr>
          <p:nvPr/>
        </p:nvSpPr>
        <p:spPr bwMode="auto">
          <a:xfrm>
            <a:off x="4023786" y="9721868"/>
            <a:ext cx="3078736" cy="511054"/>
          </a:xfrm>
          <a:prstGeom prst="rect">
            <a:avLst/>
          </a:prstGeom>
          <a:noFill/>
          <a:ln w="9525">
            <a:noFill/>
            <a:miter lim="800000"/>
            <a:headEnd/>
            <a:tailEnd/>
          </a:ln>
        </p:spPr>
        <p:txBody>
          <a:bodyPr lIns="96653" tIns="48326" rIns="96653" bIns="48326" anchor="b"/>
          <a:lstStyle/>
          <a:p>
            <a:pPr algn="r"/>
            <a:fld id="{4D1C67BB-A9B9-4CC4-8484-22B7C2974EFB}" type="slidenum">
              <a:rPr lang="pt-BR" sz="1300">
                <a:latin typeface="Arial" pitchFamily="34" charset="0"/>
              </a:rPr>
              <a:pPr algn="r"/>
              <a:t>35</a:t>
            </a:fld>
            <a:endParaRPr lang="pt-BR" sz="130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txBox="1">
            <a:spLocks noGrp="1" noChangeArrowheads="1"/>
          </p:cNvSpPr>
          <p:nvPr/>
        </p:nvSpPr>
        <p:spPr bwMode="auto">
          <a:xfrm>
            <a:off x="0" y="0"/>
            <a:ext cx="3078736" cy="511054"/>
          </a:xfrm>
          <a:prstGeom prst="rect">
            <a:avLst/>
          </a:prstGeom>
          <a:noFill/>
          <a:ln w="9525">
            <a:noFill/>
            <a:miter lim="800000"/>
            <a:headEnd/>
            <a:tailEnd/>
          </a:ln>
        </p:spPr>
        <p:txBody>
          <a:bodyPr lIns="96653" tIns="48326" rIns="96653" bIns="48326"/>
          <a:lstStyle/>
          <a:p>
            <a:r>
              <a:rPr lang="pt-BR" sz="1100">
                <a:latin typeface="Arial" pitchFamily="34" charset="0"/>
              </a:rPr>
              <a:t>CTR – Centro de Treinamentos RSI</a:t>
            </a:r>
          </a:p>
        </p:txBody>
      </p:sp>
      <p:sp>
        <p:nvSpPr>
          <p:cNvPr id="229379" name="Rectangle 6"/>
          <p:cNvSpPr txBox="1">
            <a:spLocks noGrp="1" noChangeArrowheads="1"/>
          </p:cNvSpPr>
          <p:nvPr/>
        </p:nvSpPr>
        <p:spPr bwMode="auto">
          <a:xfrm>
            <a:off x="1" y="9721868"/>
            <a:ext cx="3925118" cy="511054"/>
          </a:xfrm>
          <a:prstGeom prst="rect">
            <a:avLst/>
          </a:prstGeom>
          <a:noFill/>
          <a:ln w="9525">
            <a:noFill/>
            <a:miter lim="800000"/>
            <a:headEnd/>
            <a:tailEnd/>
          </a:ln>
        </p:spPr>
        <p:txBody>
          <a:bodyPr lIns="96653" tIns="48326" rIns="96653" bIns="48326" anchor="b"/>
          <a:lstStyle/>
          <a:p>
            <a:r>
              <a:rPr lang="pt-BR" sz="1100">
                <a:latin typeface="Arial" pitchFamily="34" charset="0"/>
              </a:rPr>
              <a:t>Reprodução proibida – todos os direitos reservados</a:t>
            </a:r>
          </a:p>
        </p:txBody>
      </p:sp>
      <p:sp>
        <p:nvSpPr>
          <p:cNvPr id="229380" name="Rectangle 7"/>
          <p:cNvSpPr txBox="1">
            <a:spLocks noGrp="1" noChangeArrowheads="1"/>
          </p:cNvSpPr>
          <p:nvPr/>
        </p:nvSpPr>
        <p:spPr bwMode="auto">
          <a:xfrm>
            <a:off x="4023786" y="9721868"/>
            <a:ext cx="3078736" cy="511054"/>
          </a:xfrm>
          <a:prstGeom prst="rect">
            <a:avLst/>
          </a:prstGeom>
          <a:noFill/>
          <a:ln w="9525">
            <a:noFill/>
            <a:miter lim="800000"/>
            <a:headEnd/>
            <a:tailEnd/>
          </a:ln>
        </p:spPr>
        <p:txBody>
          <a:bodyPr lIns="96653" tIns="48326" rIns="96653" bIns="48326" anchor="b"/>
          <a:lstStyle/>
          <a:p>
            <a:pPr algn="r"/>
            <a:fld id="{38F1F3EE-9C65-43EC-97F4-C58CA7E33826}" type="slidenum">
              <a:rPr lang="pt-BR" sz="1300">
                <a:latin typeface="Arial" pitchFamily="34" charset="0"/>
              </a:rPr>
              <a:pPr algn="r"/>
              <a:t>36</a:t>
            </a:fld>
            <a:endParaRPr lang="pt-BR" sz="1300">
              <a:latin typeface="Arial" pitchFamily="34" charset="0"/>
            </a:endParaRPr>
          </a:p>
        </p:txBody>
      </p:sp>
      <p:sp>
        <p:nvSpPr>
          <p:cNvPr id="229381" name="Rectangle 2"/>
          <p:cNvSpPr>
            <a:spLocks noGrp="1" noRot="1" noChangeAspect="1" noChangeArrowheads="1" noTextEdit="1"/>
          </p:cNvSpPr>
          <p:nvPr>
            <p:ph type="sldImg"/>
          </p:nvPr>
        </p:nvSpPr>
        <p:spPr bwMode="auto">
          <a:xfrm>
            <a:off x="122238" y="441325"/>
            <a:ext cx="6821487" cy="3838575"/>
          </a:xfrm>
          <a:noFill/>
          <a:ln>
            <a:solidFill>
              <a:srgbClr val="000000"/>
            </a:solidFill>
            <a:miter lim="800000"/>
            <a:headEnd/>
            <a:tailEnd/>
          </a:ln>
        </p:spPr>
      </p:sp>
      <p:sp>
        <p:nvSpPr>
          <p:cNvPr id="229382" name="Rectangle 3"/>
          <p:cNvSpPr>
            <a:spLocks noGrp="1" noChangeArrowheads="1"/>
          </p:cNvSpPr>
          <p:nvPr>
            <p:ph type="body" idx="1"/>
          </p:nvPr>
        </p:nvSpPr>
        <p:spPr bwMode="auto">
          <a:xfrm>
            <a:off x="345336" y="4472567"/>
            <a:ext cx="6488933" cy="5399909"/>
          </a:xfrm>
          <a:noFill/>
        </p:spPr>
        <p:txBody>
          <a:bodyPr wrap="square" lIns="96653" tIns="48326" rIns="96653" bIns="48326" numCol="1" anchor="t" anchorCtr="0" compatLnSpc="1">
            <a:prstTxWarp prst="textNoShape">
              <a:avLst/>
            </a:prstTxWarp>
          </a:bodyPr>
          <a:lstStyle/>
          <a:p>
            <a:pPr defTabSz="965200" eaLnBrk="1" hangingPunct="1"/>
            <a:r>
              <a:rPr lang="pt-BR" smtClean="0"/>
              <a:t>Frequentemente, os bugs são corrigidos quando encontrados sem qualquer relato, o que reduz a transparência do processo de desenvolvimento com respeito à qualidade</a:t>
            </a:r>
          </a:p>
          <a:p>
            <a:pPr defTabSz="965200" eaLnBrk="1" hangingPunct="1"/>
            <a:endParaRPr lang="pt-BR" b="1" smtClean="0">
              <a:solidFill>
                <a:srgbClr val="4D4D4D"/>
              </a:solidFill>
            </a:endParaRPr>
          </a:p>
          <a:p>
            <a:pPr defTabSz="965200" eaLnBrk="1" hangingPunct="1"/>
            <a:r>
              <a:rPr lang="pt-BR" b="1" smtClean="0">
                <a:solidFill>
                  <a:srgbClr val="4D4D4D"/>
                </a:solidFill>
              </a:rPr>
              <a:t>Fatores relevantes para serem verificados:</a:t>
            </a:r>
          </a:p>
          <a:p>
            <a:pPr defTabSz="965200" eaLnBrk="1" hangingPunct="1"/>
            <a:endParaRPr lang="pt-BR" b="1" smtClean="0">
              <a:solidFill>
                <a:srgbClr val="4D4D4D"/>
              </a:solidFill>
            </a:endParaRPr>
          </a:p>
          <a:p>
            <a:pPr defTabSz="965200" eaLnBrk="1" hangingPunct="1"/>
            <a:r>
              <a:rPr lang="pt-BR" b="1" smtClean="0">
                <a:solidFill>
                  <a:srgbClr val="4D4D4D"/>
                </a:solidFill>
              </a:rPr>
              <a:t>INTERFACES</a:t>
            </a:r>
            <a:r>
              <a:rPr lang="pt-BR" smtClean="0">
                <a:solidFill>
                  <a:srgbClr val="4D4D4D"/>
                </a:solidFill>
              </a:rPr>
              <a:t>: As interfaces da unidade devem ser testadas para se assegurar que as informações (parâmetros de entrada e saída) fluam de forma adequada. </a:t>
            </a:r>
          </a:p>
          <a:p>
            <a:pPr defTabSz="965200" eaLnBrk="1" hangingPunct="1"/>
            <a:r>
              <a:rPr lang="pt-BR" b="1" smtClean="0">
                <a:solidFill>
                  <a:srgbClr val="4D4D4D"/>
                </a:solidFill>
              </a:rPr>
              <a:t>ESTRUTURAS DE DADOS</a:t>
            </a:r>
            <a:r>
              <a:rPr lang="pt-BR" smtClean="0">
                <a:solidFill>
                  <a:srgbClr val="4D4D4D"/>
                </a:solidFill>
              </a:rPr>
              <a:t>: As estruturas de dados devem ser verificadas para se determinar se os dados armazenados mantêm sua integridade durante todos os passos da execução do módulo sob teste. </a:t>
            </a:r>
          </a:p>
          <a:p>
            <a:pPr defTabSz="965200" eaLnBrk="1" hangingPunct="1"/>
            <a:r>
              <a:rPr lang="pt-BR" b="1" smtClean="0">
                <a:solidFill>
                  <a:srgbClr val="4D4D4D"/>
                </a:solidFill>
              </a:rPr>
              <a:t>CONDIÇÕES LIMITE</a:t>
            </a:r>
            <a:r>
              <a:rPr lang="pt-BR" smtClean="0">
                <a:solidFill>
                  <a:srgbClr val="4D4D4D"/>
                </a:solidFill>
              </a:rPr>
              <a:t>: As condições de limite devem ser testadas para assegurar que a unidade opera adequadamente nos limites estabelecidos, incluindo, entre outros aspectos, número de entradas e limites de entradas e saídas válidas. </a:t>
            </a:r>
          </a:p>
          <a:p>
            <a:pPr defTabSz="965200" eaLnBrk="1" hangingPunct="1"/>
            <a:r>
              <a:rPr lang="pt-BR" b="1" smtClean="0">
                <a:solidFill>
                  <a:srgbClr val="4D4D4D"/>
                </a:solidFill>
              </a:rPr>
              <a:t>CAMINHOS ALTERNATIVOS</a:t>
            </a:r>
            <a:r>
              <a:rPr lang="pt-BR" smtClean="0">
                <a:solidFill>
                  <a:srgbClr val="4D4D4D"/>
                </a:solidFill>
              </a:rPr>
              <a:t>: Devem ser verificados, com o objetivo de garantir que todas as instruções da unidade sob teste sejam executadas pelo menos uma vez. </a:t>
            </a:r>
          </a:p>
          <a:p>
            <a:pPr defTabSz="965200" eaLnBrk="1" hangingPunct="1"/>
            <a:r>
              <a:rPr lang="pt-BR" b="1" smtClean="0">
                <a:solidFill>
                  <a:srgbClr val="4D4D4D"/>
                </a:solidFill>
              </a:rPr>
              <a:t>CAMINHOS DE TRATAMENTO DE ERROS</a:t>
            </a:r>
            <a:r>
              <a:rPr lang="pt-BR" smtClean="0">
                <a:solidFill>
                  <a:srgbClr val="4D4D4D"/>
                </a:solidFill>
              </a:rPr>
              <a:t>: Garantir que as possíveis situações de erros estejam previstas na unidade do software. </a:t>
            </a:r>
          </a:p>
          <a:p>
            <a:pPr defTabSz="965200" eaLnBrk="1" hangingPunct="1"/>
            <a:r>
              <a:rPr lang="pt-BR" b="1" smtClean="0">
                <a:solidFill>
                  <a:srgbClr val="4D4D4D"/>
                </a:solidFill>
              </a:rPr>
              <a:t>RECUPERAÇÃO</a:t>
            </a:r>
            <a:r>
              <a:rPr lang="pt-BR" smtClean="0">
                <a:solidFill>
                  <a:srgbClr val="4D4D4D"/>
                </a:solidFill>
              </a:rPr>
              <a:t>: Garantir que os programas estão  prevendo os controles de recuperação de dados (Rollback), caso aconteça algum problema durante sua execução.  </a:t>
            </a:r>
          </a:p>
          <a:p>
            <a:pPr defTabSz="965200" eaLnBrk="1" hangingPunct="1"/>
            <a:endParaRPr lang="pt-B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txBox="1">
            <a:spLocks noGrp="1" noChangeArrowheads="1"/>
          </p:cNvSpPr>
          <p:nvPr/>
        </p:nvSpPr>
        <p:spPr bwMode="auto">
          <a:xfrm>
            <a:off x="0" y="0"/>
            <a:ext cx="3078736" cy="511054"/>
          </a:xfrm>
          <a:prstGeom prst="rect">
            <a:avLst/>
          </a:prstGeom>
          <a:noFill/>
          <a:ln w="9525">
            <a:noFill/>
            <a:miter lim="800000"/>
            <a:headEnd/>
            <a:tailEnd/>
          </a:ln>
        </p:spPr>
        <p:txBody>
          <a:bodyPr lIns="96653" tIns="48326" rIns="96653" bIns="48326"/>
          <a:lstStyle/>
          <a:p>
            <a:r>
              <a:rPr lang="pt-BR" sz="1100">
                <a:latin typeface="Arial" pitchFamily="34" charset="0"/>
              </a:rPr>
              <a:t>CTR – Centro de Treinamentos RSI</a:t>
            </a:r>
          </a:p>
        </p:txBody>
      </p:sp>
      <p:sp>
        <p:nvSpPr>
          <p:cNvPr id="230403" name="Rectangle 6"/>
          <p:cNvSpPr txBox="1">
            <a:spLocks noGrp="1" noChangeArrowheads="1"/>
          </p:cNvSpPr>
          <p:nvPr/>
        </p:nvSpPr>
        <p:spPr bwMode="auto">
          <a:xfrm>
            <a:off x="1" y="9721868"/>
            <a:ext cx="3925118" cy="511054"/>
          </a:xfrm>
          <a:prstGeom prst="rect">
            <a:avLst/>
          </a:prstGeom>
          <a:noFill/>
          <a:ln w="9525">
            <a:noFill/>
            <a:miter lim="800000"/>
            <a:headEnd/>
            <a:tailEnd/>
          </a:ln>
        </p:spPr>
        <p:txBody>
          <a:bodyPr lIns="96653" tIns="48326" rIns="96653" bIns="48326" anchor="b"/>
          <a:lstStyle/>
          <a:p>
            <a:r>
              <a:rPr lang="pt-BR" sz="1100">
                <a:latin typeface="Arial" pitchFamily="34" charset="0"/>
              </a:rPr>
              <a:t>Reprodução proibida – todos os direitos reservados</a:t>
            </a:r>
          </a:p>
        </p:txBody>
      </p:sp>
      <p:sp>
        <p:nvSpPr>
          <p:cNvPr id="230404" name="Rectangle 7"/>
          <p:cNvSpPr txBox="1">
            <a:spLocks noGrp="1" noChangeArrowheads="1"/>
          </p:cNvSpPr>
          <p:nvPr/>
        </p:nvSpPr>
        <p:spPr bwMode="auto">
          <a:xfrm>
            <a:off x="4023786" y="9721868"/>
            <a:ext cx="3078736" cy="511054"/>
          </a:xfrm>
          <a:prstGeom prst="rect">
            <a:avLst/>
          </a:prstGeom>
          <a:noFill/>
          <a:ln w="9525">
            <a:noFill/>
            <a:miter lim="800000"/>
            <a:headEnd/>
            <a:tailEnd/>
          </a:ln>
        </p:spPr>
        <p:txBody>
          <a:bodyPr lIns="96653" tIns="48326" rIns="96653" bIns="48326" anchor="b"/>
          <a:lstStyle/>
          <a:p>
            <a:pPr algn="r"/>
            <a:fld id="{ADA7320C-97F7-4ECF-B753-252C92A6B32A}" type="slidenum">
              <a:rPr lang="pt-BR" sz="1300">
                <a:latin typeface="Arial" pitchFamily="34" charset="0"/>
              </a:rPr>
              <a:pPr algn="r"/>
              <a:t>37</a:t>
            </a:fld>
            <a:endParaRPr lang="pt-BR" sz="1300">
              <a:latin typeface="Arial" pitchFamily="34" charset="0"/>
            </a:endParaRPr>
          </a:p>
        </p:txBody>
      </p:sp>
      <p:sp>
        <p:nvSpPr>
          <p:cNvPr id="230405" name="Rectangle 2"/>
          <p:cNvSpPr>
            <a:spLocks noGrp="1" noRot="1" noChangeAspect="1" noChangeArrowheads="1" noTextEdit="1"/>
          </p:cNvSpPr>
          <p:nvPr>
            <p:ph type="sldImg"/>
          </p:nvPr>
        </p:nvSpPr>
        <p:spPr bwMode="auto">
          <a:xfrm>
            <a:off x="122238" y="441325"/>
            <a:ext cx="6821487" cy="3838575"/>
          </a:xfrm>
          <a:noFill/>
          <a:ln>
            <a:solidFill>
              <a:srgbClr val="000000"/>
            </a:solidFill>
            <a:miter lim="800000"/>
            <a:headEnd/>
            <a:tailEnd/>
          </a:ln>
        </p:spPr>
      </p:sp>
      <p:sp>
        <p:nvSpPr>
          <p:cNvPr id="230406" name="Rectangle 3"/>
          <p:cNvSpPr>
            <a:spLocks noGrp="1" noChangeArrowheads="1"/>
          </p:cNvSpPr>
          <p:nvPr>
            <p:ph type="body" idx="1"/>
          </p:nvPr>
        </p:nvSpPr>
        <p:spPr bwMode="auto">
          <a:xfrm>
            <a:off x="345336" y="4472567"/>
            <a:ext cx="6488933" cy="5399909"/>
          </a:xfrm>
          <a:noFill/>
        </p:spPr>
        <p:txBody>
          <a:bodyPr wrap="square" lIns="96653" tIns="48326" rIns="96653" bIns="48326" numCol="1" anchor="t" anchorCtr="0" compatLnSpc="1">
            <a:prstTxWarp prst="textNoShape">
              <a:avLst/>
            </a:prstTxWarp>
          </a:bodyPr>
          <a:lstStyle/>
          <a:p>
            <a:pPr defTabSz="965200"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txBox="1">
            <a:spLocks noGrp="1" noChangeArrowheads="1"/>
          </p:cNvSpPr>
          <p:nvPr/>
        </p:nvSpPr>
        <p:spPr bwMode="auto">
          <a:xfrm>
            <a:off x="0" y="0"/>
            <a:ext cx="3078736" cy="511054"/>
          </a:xfrm>
          <a:prstGeom prst="rect">
            <a:avLst/>
          </a:prstGeom>
          <a:noFill/>
          <a:ln w="9525">
            <a:noFill/>
            <a:miter lim="800000"/>
            <a:headEnd/>
            <a:tailEnd/>
          </a:ln>
        </p:spPr>
        <p:txBody>
          <a:bodyPr lIns="96653" tIns="48326" rIns="96653" bIns="48326"/>
          <a:lstStyle/>
          <a:p>
            <a:r>
              <a:rPr lang="pt-BR" sz="1100">
                <a:latin typeface="Arial" pitchFamily="34" charset="0"/>
              </a:rPr>
              <a:t>CTR – Centro de Treinamentos RSI</a:t>
            </a:r>
          </a:p>
        </p:txBody>
      </p:sp>
      <p:sp>
        <p:nvSpPr>
          <p:cNvPr id="231427" name="Rectangle 6"/>
          <p:cNvSpPr txBox="1">
            <a:spLocks noGrp="1" noChangeArrowheads="1"/>
          </p:cNvSpPr>
          <p:nvPr/>
        </p:nvSpPr>
        <p:spPr bwMode="auto">
          <a:xfrm>
            <a:off x="1" y="9721868"/>
            <a:ext cx="3925118" cy="511054"/>
          </a:xfrm>
          <a:prstGeom prst="rect">
            <a:avLst/>
          </a:prstGeom>
          <a:noFill/>
          <a:ln w="9525">
            <a:noFill/>
            <a:miter lim="800000"/>
            <a:headEnd/>
            <a:tailEnd/>
          </a:ln>
        </p:spPr>
        <p:txBody>
          <a:bodyPr lIns="96653" tIns="48326" rIns="96653" bIns="48326" anchor="b"/>
          <a:lstStyle/>
          <a:p>
            <a:r>
              <a:rPr lang="pt-BR" sz="1100">
                <a:latin typeface="Arial" pitchFamily="34" charset="0"/>
              </a:rPr>
              <a:t>Reprodução proibida – todos os direitos reservados</a:t>
            </a:r>
          </a:p>
        </p:txBody>
      </p:sp>
      <p:sp>
        <p:nvSpPr>
          <p:cNvPr id="231428" name="Rectangle 7"/>
          <p:cNvSpPr txBox="1">
            <a:spLocks noGrp="1" noChangeArrowheads="1"/>
          </p:cNvSpPr>
          <p:nvPr/>
        </p:nvSpPr>
        <p:spPr bwMode="auto">
          <a:xfrm>
            <a:off x="4023786" y="9721868"/>
            <a:ext cx="3078736" cy="511054"/>
          </a:xfrm>
          <a:prstGeom prst="rect">
            <a:avLst/>
          </a:prstGeom>
          <a:noFill/>
          <a:ln w="9525">
            <a:noFill/>
            <a:miter lim="800000"/>
            <a:headEnd/>
            <a:tailEnd/>
          </a:ln>
        </p:spPr>
        <p:txBody>
          <a:bodyPr lIns="96653" tIns="48326" rIns="96653" bIns="48326" anchor="b"/>
          <a:lstStyle/>
          <a:p>
            <a:pPr algn="r"/>
            <a:fld id="{1E7FA148-B982-4DCC-AD2E-2ADEC6629541}" type="slidenum">
              <a:rPr lang="pt-BR" sz="1300">
                <a:latin typeface="Arial" pitchFamily="34" charset="0"/>
              </a:rPr>
              <a:pPr algn="r"/>
              <a:t>38</a:t>
            </a:fld>
            <a:endParaRPr lang="pt-BR" sz="1300">
              <a:latin typeface="Arial" pitchFamily="34" charset="0"/>
            </a:endParaRPr>
          </a:p>
        </p:txBody>
      </p:sp>
      <p:sp>
        <p:nvSpPr>
          <p:cNvPr id="231429" name="Rectangle 2"/>
          <p:cNvSpPr>
            <a:spLocks noGrp="1" noRot="1" noChangeAspect="1" noChangeArrowheads="1" noTextEdit="1"/>
          </p:cNvSpPr>
          <p:nvPr>
            <p:ph type="sldImg"/>
          </p:nvPr>
        </p:nvSpPr>
        <p:spPr bwMode="auto">
          <a:xfrm>
            <a:off x="122238" y="441325"/>
            <a:ext cx="6821487" cy="3838575"/>
          </a:xfrm>
          <a:noFill/>
          <a:ln>
            <a:solidFill>
              <a:srgbClr val="000000"/>
            </a:solidFill>
            <a:miter lim="800000"/>
            <a:headEnd/>
            <a:tailEnd/>
          </a:ln>
        </p:spPr>
      </p:sp>
      <p:sp>
        <p:nvSpPr>
          <p:cNvPr id="231430" name="Rectangle 3"/>
          <p:cNvSpPr>
            <a:spLocks noGrp="1" noChangeArrowheads="1"/>
          </p:cNvSpPr>
          <p:nvPr>
            <p:ph type="body" idx="1"/>
          </p:nvPr>
        </p:nvSpPr>
        <p:spPr bwMode="auto">
          <a:xfrm>
            <a:off x="345336" y="4472567"/>
            <a:ext cx="6488933" cy="5399909"/>
          </a:xfrm>
          <a:noFill/>
        </p:spPr>
        <p:txBody>
          <a:bodyPr wrap="square" lIns="96653" tIns="48326" rIns="96653" bIns="48326" numCol="1" anchor="t" anchorCtr="0" compatLnSpc="1">
            <a:prstTxWarp prst="textNoShape">
              <a:avLst/>
            </a:prstTxWarp>
          </a:bodyPr>
          <a:lstStyle/>
          <a:p>
            <a:pPr defTabSz="965200"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txBox="1">
            <a:spLocks noGrp="1" noChangeArrowheads="1"/>
          </p:cNvSpPr>
          <p:nvPr/>
        </p:nvSpPr>
        <p:spPr bwMode="auto">
          <a:xfrm>
            <a:off x="0" y="0"/>
            <a:ext cx="3078736" cy="511054"/>
          </a:xfrm>
          <a:prstGeom prst="rect">
            <a:avLst/>
          </a:prstGeom>
          <a:noFill/>
          <a:ln w="9525">
            <a:noFill/>
            <a:miter lim="800000"/>
            <a:headEnd/>
            <a:tailEnd/>
          </a:ln>
        </p:spPr>
        <p:txBody>
          <a:bodyPr lIns="96653" tIns="48326" rIns="96653" bIns="48326"/>
          <a:lstStyle/>
          <a:p>
            <a:r>
              <a:rPr lang="pt-BR" sz="1100">
                <a:latin typeface="Arial" pitchFamily="34" charset="0"/>
              </a:rPr>
              <a:t>CTR – Centro de Treinamentos RSI</a:t>
            </a:r>
          </a:p>
        </p:txBody>
      </p:sp>
      <p:sp>
        <p:nvSpPr>
          <p:cNvPr id="232451" name="Rectangle 6"/>
          <p:cNvSpPr txBox="1">
            <a:spLocks noGrp="1" noChangeArrowheads="1"/>
          </p:cNvSpPr>
          <p:nvPr/>
        </p:nvSpPr>
        <p:spPr bwMode="auto">
          <a:xfrm>
            <a:off x="1" y="9721868"/>
            <a:ext cx="3925118" cy="511054"/>
          </a:xfrm>
          <a:prstGeom prst="rect">
            <a:avLst/>
          </a:prstGeom>
          <a:noFill/>
          <a:ln w="9525">
            <a:noFill/>
            <a:miter lim="800000"/>
            <a:headEnd/>
            <a:tailEnd/>
          </a:ln>
        </p:spPr>
        <p:txBody>
          <a:bodyPr lIns="96653" tIns="48326" rIns="96653" bIns="48326" anchor="b"/>
          <a:lstStyle/>
          <a:p>
            <a:r>
              <a:rPr lang="pt-BR" sz="1100">
                <a:latin typeface="Arial" pitchFamily="34" charset="0"/>
              </a:rPr>
              <a:t>Reprodução proibida – todos os direitos reservados</a:t>
            </a:r>
          </a:p>
        </p:txBody>
      </p:sp>
      <p:sp>
        <p:nvSpPr>
          <p:cNvPr id="232452" name="Rectangle 7"/>
          <p:cNvSpPr txBox="1">
            <a:spLocks noGrp="1" noChangeArrowheads="1"/>
          </p:cNvSpPr>
          <p:nvPr/>
        </p:nvSpPr>
        <p:spPr bwMode="auto">
          <a:xfrm>
            <a:off x="4023786" y="9721868"/>
            <a:ext cx="3078736" cy="511054"/>
          </a:xfrm>
          <a:prstGeom prst="rect">
            <a:avLst/>
          </a:prstGeom>
          <a:noFill/>
          <a:ln w="9525">
            <a:noFill/>
            <a:miter lim="800000"/>
            <a:headEnd/>
            <a:tailEnd/>
          </a:ln>
        </p:spPr>
        <p:txBody>
          <a:bodyPr lIns="96653" tIns="48326" rIns="96653" bIns="48326" anchor="b"/>
          <a:lstStyle/>
          <a:p>
            <a:pPr algn="r"/>
            <a:fld id="{5F14F03F-FC8D-46D6-8A16-84979F8690D5}" type="slidenum">
              <a:rPr lang="pt-BR" sz="1300">
                <a:latin typeface="Arial" pitchFamily="34" charset="0"/>
              </a:rPr>
              <a:pPr algn="r"/>
              <a:t>39</a:t>
            </a:fld>
            <a:endParaRPr lang="pt-BR" sz="1300">
              <a:latin typeface="Arial" pitchFamily="34" charset="0"/>
            </a:endParaRPr>
          </a:p>
        </p:txBody>
      </p:sp>
      <p:sp>
        <p:nvSpPr>
          <p:cNvPr id="232453" name="Rectangle 2"/>
          <p:cNvSpPr>
            <a:spLocks noGrp="1" noRot="1" noChangeAspect="1" noChangeArrowheads="1" noTextEdit="1"/>
          </p:cNvSpPr>
          <p:nvPr>
            <p:ph type="sldImg"/>
          </p:nvPr>
        </p:nvSpPr>
        <p:spPr bwMode="auto">
          <a:xfrm>
            <a:off x="122238" y="441325"/>
            <a:ext cx="6821487" cy="3838575"/>
          </a:xfrm>
          <a:noFill/>
          <a:ln>
            <a:solidFill>
              <a:srgbClr val="000000"/>
            </a:solidFill>
            <a:miter lim="800000"/>
            <a:headEnd/>
            <a:tailEnd/>
          </a:ln>
        </p:spPr>
      </p:sp>
      <p:sp>
        <p:nvSpPr>
          <p:cNvPr id="232454" name="Rectangle 3"/>
          <p:cNvSpPr>
            <a:spLocks noGrp="1" noChangeArrowheads="1"/>
          </p:cNvSpPr>
          <p:nvPr>
            <p:ph type="body" idx="1"/>
          </p:nvPr>
        </p:nvSpPr>
        <p:spPr bwMode="auto">
          <a:xfrm>
            <a:off x="345336" y="4472567"/>
            <a:ext cx="6488933" cy="5399909"/>
          </a:xfrm>
          <a:noFill/>
        </p:spPr>
        <p:txBody>
          <a:bodyPr wrap="square" lIns="96653" tIns="48326" rIns="96653" bIns="48326" numCol="1" anchor="t" anchorCtr="0" compatLnSpc="1">
            <a:prstTxWarp prst="textNoShape">
              <a:avLst/>
            </a:prstTxWarp>
          </a:bodyPr>
          <a:lstStyle/>
          <a:p>
            <a:pPr defTabSz="965200" eaLnBrk="1" hangingPunct="1"/>
            <a:r>
              <a:rPr lang="pt-BR" smtClean="0"/>
              <a:t>O desenvolvedor não é capaz de prever como o usuário manuseará o software, pois instruções de uso podem ser mal-interpretadas; combinações estranhas de dados podem ser regularmente usadas; saídas que pareciam claras podem ser ininteligíveis para o usuário</a:t>
            </a:r>
          </a:p>
          <a:p>
            <a:pPr defTabSz="965200" eaLnBrk="1" hangingPunct="1"/>
            <a:endParaRPr lang="pt-BR" smtClean="0"/>
          </a:p>
          <a:p>
            <a:pPr defTabSz="965200" eaLnBrk="1" hangingPunct="1"/>
            <a:r>
              <a:rPr lang="pt-BR" smtClean="0"/>
              <a:t>A pessoa de negócios pode utilizar também os resultados do nível anterior – ele não refaz todos os testes. Poderia também usar riscos para selecionar os testes</a:t>
            </a:r>
          </a:p>
          <a:p>
            <a:pPr defTabSz="965200" eaLnBrk="1" hangingPunct="1"/>
            <a:endParaRPr lang="pt-B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347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Número de Slide 3"/>
          <p:cNvSpPr>
            <a:spLocks noGrp="1"/>
          </p:cNvSpPr>
          <p:nvPr>
            <p:ph type="sldNum" sz="quarter" idx="5"/>
          </p:nvPr>
        </p:nvSpPr>
        <p:spPr/>
        <p:txBody>
          <a:bodyPr/>
          <a:lstStyle/>
          <a:p>
            <a:pPr>
              <a:defRPr/>
            </a:pPr>
            <a:fld id="{078783E9-B905-41AD-908C-5BF87F3B6CB5}" type="slidenum">
              <a:rPr lang="pt-BR" smtClean="0"/>
              <a:pPr>
                <a:defRPr/>
              </a:pPr>
              <a:t>40</a:t>
            </a:fld>
            <a:endParaRPr lang="pt-B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552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Número de Slide 3"/>
          <p:cNvSpPr>
            <a:spLocks noGrp="1"/>
          </p:cNvSpPr>
          <p:nvPr>
            <p:ph type="sldNum" sz="quarter" idx="5"/>
          </p:nvPr>
        </p:nvSpPr>
        <p:spPr/>
        <p:txBody>
          <a:bodyPr/>
          <a:lstStyle/>
          <a:p>
            <a:pPr>
              <a:defRPr/>
            </a:pPr>
            <a:fld id="{54637217-93FE-4406-AA4A-E07BF29758E2}" type="slidenum">
              <a:rPr lang="pt-BR" smtClean="0"/>
              <a:pPr>
                <a:defRPr/>
              </a:pPr>
              <a:t>41</a:t>
            </a:fld>
            <a:endParaRPr lang="pt-B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3654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Número de Slide 3"/>
          <p:cNvSpPr>
            <a:spLocks noGrp="1"/>
          </p:cNvSpPr>
          <p:nvPr>
            <p:ph type="sldNum" sz="quarter" idx="5"/>
          </p:nvPr>
        </p:nvSpPr>
        <p:spPr/>
        <p:txBody>
          <a:bodyPr/>
          <a:lstStyle/>
          <a:p>
            <a:pPr>
              <a:defRPr/>
            </a:pPr>
            <a:fld id="{427B883D-907B-4EDA-9567-A2CF2C0DFF80}" type="slidenum">
              <a:rPr lang="pt-BR" smtClean="0"/>
              <a:pPr>
                <a:defRPr/>
              </a:pPr>
              <a:t>42</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2600" y="1279525"/>
            <a:ext cx="6140450" cy="3454400"/>
          </a:xfrm>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pPr defTabSz="990752">
              <a:defRPr/>
            </a:pPr>
            <a:fld id="{91FD277B-CC44-AE43-B94B-D05236B83CB9}" type="slidenum">
              <a:rPr lang="pt-BR" smtClean="0">
                <a:solidFill>
                  <a:prstClr val="black"/>
                </a:solidFill>
                <a:latin typeface="Calibri"/>
              </a:rPr>
              <a:pPr defTabSz="990752">
                <a:defRPr/>
              </a:pPr>
              <a:t>7</a:t>
            </a:fld>
            <a:endParaRPr lang="pt-BR" dirty="0">
              <a:solidFill>
                <a:prstClr val="black"/>
              </a:solidFill>
              <a:latin typeface="Calibri"/>
            </a:endParaRPr>
          </a:p>
        </p:txBody>
      </p:sp>
    </p:spTree>
    <p:extLst>
      <p:ext uri="{BB962C8B-B14F-4D97-AF65-F5344CB8AC3E}">
        <p14:creationId xmlns:p14="http://schemas.microsoft.com/office/powerpoint/2010/main" xmlns="" val="4129302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2600" y="1279525"/>
            <a:ext cx="6140450" cy="3454400"/>
          </a:xfrm>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pPr defTabSz="990752">
              <a:defRPr/>
            </a:pPr>
            <a:fld id="{91FD277B-CC44-AE43-B94B-D05236B83CB9}" type="slidenum">
              <a:rPr lang="pt-BR" smtClean="0">
                <a:solidFill>
                  <a:prstClr val="black"/>
                </a:solidFill>
                <a:latin typeface="Calibri"/>
              </a:rPr>
              <a:pPr defTabSz="990752">
                <a:defRPr/>
              </a:pPr>
              <a:t>43</a:t>
            </a:fld>
            <a:endParaRPr lang="pt-BR" dirty="0">
              <a:solidFill>
                <a:prstClr val="black"/>
              </a:solidFill>
              <a:latin typeface="Calibri"/>
            </a:endParaRPr>
          </a:p>
        </p:txBody>
      </p:sp>
    </p:spTree>
    <p:extLst>
      <p:ext uri="{BB962C8B-B14F-4D97-AF65-F5344CB8AC3E}">
        <p14:creationId xmlns:p14="http://schemas.microsoft.com/office/powerpoint/2010/main" xmlns="" val="4129302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p>
            <a:r>
              <a:rPr lang="pt-BR" smtClean="0"/>
              <a:t>CTR - Centro de Treinamento RSI </a:t>
            </a:r>
          </a:p>
        </p:txBody>
      </p:sp>
      <p:sp>
        <p:nvSpPr>
          <p:cNvPr id="89091" name="Rectangle 6"/>
          <p:cNvSpPr>
            <a:spLocks noGrp="1" noChangeArrowheads="1"/>
          </p:cNvSpPr>
          <p:nvPr>
            <p:ph type="ftr" sz="quarter" idx="4"/>
          </p:nvPr>
        </p:nvSpPr>
        <p:spPr>
          <a:noFill/>
        </p:spPr>
        <p:txBody>
          <a:bodyPr/>
          <a:lstStyle/>
          <a:p>
            <a:r>
              <a:rPr lang="pt-BR" smtClean="0"/>
              <a:t>Reprodução Proibida - copyright 2007</a:t>
            </a:r>
          </a:p>
        </p:txBody>
      </p:sp>
      <p:sp>
        <p:nvSpPr>
          <p:cNvPr id="89092" name="Rectangle 7"/>
          <p:cNvSpPr>
            <a:spLocks noGrp="1" noChangeArrowheads="1"/>
          </p:cNvSpPr>
          <p:nvPr>
            <p:ph type="sldNum" sz="quarter" idx="5"/>
          </p:nvPr>
        </p:nvSpPr>
        <p:spPr>
          <a:noFill/>
        </p:spPr>
        <p:txBody>
          <a:bodyPr/>
          <a:lstStyle/>
          <a:p>
            <a:fld id="{E2A7BB17-8D7F-4FCB-8129-EA3323094A8E}" type="slidenum">
              <a:rPr lang="pt-BR" smtClean="0"/>
              <a:pPr/>
              <a:t>44</a:t>
            </a:fld>
            <a:endParaRPr lang="pt-BR" smtClean="0"/>
          </a:p>
        </p:txBody>
      </p:sp>
      <p:sp>
        <p:nvSpPr>
          <p:cNvPr id="89093" name="Rectangle 2"/>
          <p:cNvSpPr>
            <a:spLocks noGrp="1" noRot="1" noChangeAspect="1" noChangeArrowheads="1" noTextEdit="1"/>
          </p:cNvSpPr>
          <p:nvPr>
            <p:ph type="sldImg"/>
          </p:nvPr>
        </p:nvSpPr>
        <p:spPr>
          <a:xfrm>
            <a:off x="142875" y="768350"/>
            <a:ext cx="6818313" cy="3836988"/>
          </a:xfrm>
          <a:ln/>
        </p:spPr>
      </p:sp>
      <p:sp>
        <p:nvSpPr>
          <p:cNvPr id="89094"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p>
            <a:r>
              <a:rPr lang="pt-BR" smtClean="0"/>
              <a:t>CTR - Centro de Treinamento RSI </a:t>
            </a:r>
          </a:p>
        </p:txBody>
      </p:sp>
      <p:sp>
        <p:nvSpPr>
          <p:cNvPr id="90115" name="Rectangle 6"/>
          <p:cNvSpPr>
            <a:spLocks noGrp="1" noChangeArrowheads="1"/>
          </p:cNvSpPr>
          <p:nvPr>
            <p:ph type="ftr" sz="quarter" idx="4"/>
          </p:nvPr>
        </p:nvSpPr>
        <p:spPr>
          <a:noFill/>
        </p:spPr>
        <p:txBody>
          <a:bodyPr/>
          <a:lstStyle/>
          <a:p>
            <a:r>
              <a:rPr lang="pt-BR" smtClean="0"/>
              <a:t>Reprodução Proibida - copyright 2007</a:t>
            </a:r>
          </a:p>
        </p:txBody>
      </p:sp>
      <p:sp>
        <p:nvSpPr>
          <p:cNvPr id="90116" name="Rectangle 7"/>
          <p:cNvSpPr>
            <a:spLocks noGrp="1" noChangeArrowheads="1"/>
          </p:cNvSpPr>
          <p:nvPr>
            <p:ph type="sldNum" sz="quarter" idx="5"/>
          </p:nvPr>
        </p:nvSpPr>
        <p:spPr>
          <a:noFill/>
        </p:spPr>
        <p:txBody>
          <a:bodyPr/>
          <a:lstStyle/>
          <a:p>
            <a:fld id="{617A862A-D341-4227-B78D-FAF76D8D00C4}" type="slidenum">
              <a:rPr lang="pt-BR" smtClean="0"/>
              <a:pPr/>
              <a:t>45</a:t>
            </a:fld>
            <a:endParaRPr lang="pt-BR" smtClean="0"/>
          </a:p>
        </p:txBody>
      </p:sp>
      <p:sp>
        <p:nvSpPr>
          <p:cNvPr id="90117" name="Rectangle 2"/>
          <p:cNvSpPr>
            <a:spLocks noGrp="1" noRot="1" noChangeAspect="1" noChangeArrowheads="1" noTextEdit="1"/>
          </p:cNvSpPr>
          <p:nvPr>
            <p:ph type="sldImg"/>
          </p:nvPr>
        </p:nvSpPr>
        <p:spPr>
          <a:xfrm>
            <a:off x="142875" y="768350"/>
            <a:ext cx="6818313" cy="3836988"/>
          </a:xfrm>
          <a:ln/>
        </p:spPr>
      </p:sp>
      <p:sp>
        <p:nvSpPr>
          <p:cNvPr id="90118"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r>
              <a:rPr lang="pt-BR" smtClean="0"/>
              <a:t>CTR - Centro de Treinamento RSI </a:t>
            </a:r>
          </a:p>
        </p:txBody>
      </p:sp>
      <p:sp>
        <p:nvSpPr>
          <p:cNvPr id="91139" name="Rectangle 6"/>
          <p:cNvSpPr>
            <a:spLocks noGrp="1" noChangeArrowheads="1"/>
          </p:cNvSpPr>
          <p:nvPr>
            <p:ph type="ftr" sz="quarter" idx="4"/>
          </p:nvPr>
        </p:nvSpPr>
        <p:spPr>
          <a:noFill/>
        </p:spPr>
        <p:txBody>
          <a:bodyPr/>
          <a:lstStyle/>
          <a:p>
            <a:r>
              <a:rPr lang="pt-BR" smtClean="0"/>
              <a:t>Reprodução Proibida - copyright 2007</a:t>
            </a:r>
          </a:p>
        </p:txBody>
      </p:sp>
      <p:sp>
        <p:nvSpPr>
          <p:cNvPr id="91140" name="Rectangle 7"/>
          <p:cNvSpPr>
            <a:spLocks noGrp="1" noChangeArrowheads="1"/>
          </p:cNvSpPr>
          <p:nvPr>
            <p:ph type="sldNum" sz="quarter" idx="5"/>
          </p:nvPr>
        </p:nvSpPr>
        <p:spPr>
          <a:noFill/>
        </p:spPr>
        <p:txBody>
          <a:bodyPr/>
          <a:lstStyle/>
          <a:p>
            <a:fld id="{C6BDA1AF-56DC-4C47-8653-103964B5C12F}" type="slidenum">
              <a:rPr lang="pt-BR" smtClean="0"/>
              <a:pPr/>
              <a:t>46</a:t>
            </a:fld>
            <a:endParaRPr lang="pt-BR" smtClean="0"/>
          </a:p>
        </p:txBody>
      </p:sp>
      <p:sp>
        <p:nvSpPr>
          <p:cNvPr id="91141" name="Rectangle 2"/>
          <p:cNvSpPr>
            <a:spLocks noGrp="1" noRot="1" noChangeAspect="1" noChangeArrowheads="1" noTextEdit="1"/>
          </p:cNvSpPr>
          <p:nvPr>
            <p:ph type="sldImg"/>
          </p:nvPr>
        </p:nvSpPr>
        <p:spPr>
          <a:xfrm>
            <a:off x="142875" y="768350"/>
            <a:ext cx="6818313" cy="3836988"/>
          </a:xfrm>
          <a:ln/>
        </p:spPr>
      </p:sp>
      <p:sp>
        <p:nvSpPr>
          <p:cNvPr id="91142"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p>
            <a:r>
              <a:rPr lang="pt-BR" smtClean="0"/>
              <a:t>CTR - Centro de Treinamento RSI </a:t>
            </a:r>
          </a:p>
        </p:txBody>
      </p:sp>
      <p:sp>
        <p:nvSpPr>
          <p:cNvPr id="92163" name="Rectangle 6"/>
          <p:cNvSpPr>
            <a:spLocks noGrp="1" noChangeArrowheads="1"/>
          </p:cNvSpPr>
          <p:nvPr>
            <p:ph type="ftr" sz="quarter" idx="4"/>
          </p:nvPr>
        </p:nvSpPr>
        <p:spPr>
          <a:noFill/>
        </p:spPr>
        <p:txBody>
          <a:bodyPr/>
          <a:lstStyle/>
          <a:p>
            <a:r>
              <a:rPr lang="pt-BR" smtClean="0"/>
              <a:t>Reprodução Proibida - copyright 2007</a:t>
            </a:r>
          </a:p>
        </p:txBody>
      </p:sp>
      <p:sp>
        <p:nvSpPr>
          <p:cNvPr id="92164" name="Rectangle 7"/>
          <p:cNvSpPr>
            <a:spLocks noGrp="1" noChangeArrowheads="1"/>
          </p:cNvSpPr>
          <p:nvPr>
            <p:ph type="sldNum" sz="quarter" idx="5"/>
          </p:nvPr>
        </p:nvSpPr>
        <p:spPr>
          <a:noFill/>
        </p:spPr>
        <p:txBody>
          <a:bodyPr/>
          <a:lstStyle/>
          <a:p>
            <a:fld id="{C857EEE3-A8FE-4D1B-9F3A-26D7FA401D10}" type="slidenum">
              <a:rPr lang="pt-BR" smtClean="0"/>
              <a:pPr/>
              <a:t>47</a:t>
            </a:fld>
            <a:endParaRPr lang="pt-BR" smtClean="0"/>
          </a:p>
        </p:txBody>
      </p:sp>
      <p:sp>
        <p:nvSpPr>
          <p:cNvPr id="92165" name="Rectangle 2"/>
          <p:cNvSpPr>
            <a:spLocks noGrp="1" noRot="1" noChangeAspect="1" noChangeArrowheads="1" noTextEdit="1"/>
          </p:cNvSpPr>
          <p:nvPr>
            <p:ph type="sldImg"/>
          </p:nvPr>
        </p:nvSpPr>
        <p:spPr>
          <a:xfrm>
            <a:off x="142875" y="768350"/>
            <a:ext cx="6818313" cy="3836988"/>
          </a:xfrm>
          <a:ln/>
        </p:spPr>
      </p:sp>
      <p:sp>
        <p:nvSpPr>
          <p:cNvPr id="92166"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p>
            <a:r>
              <a:rPr lang="pt-BR" smtClean="0"/>
              <a:t>CTR - Centro de Treinamento RSI </a:t>
            </a:r>
          </a:p>
        </p:txBody>
      </p:sp>
      <p:sp>
        <p:nvSpPr>
          <p:cNvPr id="93187" name="Rectangle 6"/>
          <p:cNvSpPr>
            <a:spLocks noGrp="1" noChangeArrowheads="1"/>
          </p:cNvSpPr>
          <p:nvPr>
            <p:ph type="ftr" sz="quarter" idx="4"/>
          </p:nvPr>
        </p:nvSpPr>
        <p:spPr>
          <a:noFill/>
        </p:spPr>
        <p:txBody>
          <a:bodyPr/>
          <a:lstStyle/>
          <a:p>
            <a:r>
              <a:rPr lang="pt-BR" smtClean="0"/>
              <a:t>Reprodução Proibida - copyright 2007</a:t>
            </a:r>
          </a:p>
        </p:txBody>
      </p:sp>
      <p:sp>
        <p:nvSpPr>
          <p:cNvPr id="93188" name="Rectangle 7"/>
          <p:cNvSpPr>
            <a:spLocks noGrp="1" noChangeArrowheads="1"/>
          </p:cNvSpPr>
          <p:nvPr>
            <p:ph type="sldNum" sz="quarter" idx="5"/>
          </p:nvPr>
        </p:nvSpPr>
        <p:spPr>
          <a:noFill/>
        </p:spPr>
        <p:txBody>
          <a:bodyPr/>
          <a:lstStyle/>
          <a:p>
            <a:fld id="{A33545E8-79E1-4912-BFDD-42F3C1C9DAC4}" type="slidenum">
              <a:rPr lang="pt-BR" smtClean="0"/>
              <a:pPr/>
              <a:t>48</a:t>
            </a:fld>
            <a:endParaRPr lang="pt-BR" smtClean="0"/>
          </a:p>
        </p:txBody>
      </p:sp>
      <p:sp>
        <p:nvSpPr>
          <p:cNvPr id="93189" name="Rectangle 2"/>
          <p:cNvSpPr>
            <a:spLocks noGrp="1" noRot="1" noChangeAspect="1" noChangeArrowheads="1" noTextEdit="1"/>
          </p:cNvSpPr>
          <p:nvPr>
            <p:ph type="sldImg"/>
          </p:nvPr>
        </p:nvSpPr>
        <p:spPr>
          <a:xfrm>
            <a:off x="142875" y="768350"/>
            <a:ext cx="6818313" cy="3836988"/>
          </a:xfrm>
          <a:ln/>
        </p:spPr>
      </p:sp>
      <p:sp>
        <p:nvSpPr>
          <p:cNvPr id="93190"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p>
            <a:r>
              <a:rPr lang="pt-BR" smtClean="0"/>
              <a:t>CTR - Centro de Treinamento RSI </a:t>
            </a:r>
          </a:p>
        </p:txBody>
      </p:sp>
      <p:sp>
        <p:nvSpPr>
          <p:cNvPr id="94211" name="Rectangle 6"/>
          <p:cNvSpPr>
            <a:spLocks noGrp="1" noChangeArrowheads="1"/>
          </p:cNvSpPr>
          <p:nvPr>
            <p:ph type="ftr" sz="quarter" idx="4"/>
          </p:nvPr>
        </p:nvSpPr>
        <p:spPr>
          <a:noFill/>
        </p:spPr>
        <p:txBody>
          <a:bodyPr/>
          <a:lstStyle/>
          <a:p>
            <a:r>
              <a:rPr lang="pt-BR" smtClean="0"/>
              <a:t>Reprodução Proibida - copyright 2007</a:t>
            </a:r>
          </a:p>
        </p:txBody>
      </p:sp>
      <p:sp>
        <p:nvSpPr>
          <p:cNvPr id="94212" name="Rectangle 7"/>
          <p:cNvSpPr>
            <a:spLocks noGrp="1" noChangeArrowheads="1"/>
          </p:cNvSpPr>
          <p:nvPr>
            <p:ph type="sldNum" sz="quarter" idx="5"/>
          </p:nvPr>
        </p:nvSpPr>
        <p:spPr>
          <a:noFill/>
        </p:spPr>
        <p:txBody>
          <a:bodyPr/>
          <a:lstStyle/>
          <a:p>
            <a:fld id="{9A8BB36F-A84C-458E-9324-864FC5300A60}" type="slidenum">
              <a:rPr lang="pt-BR" smtClean="0"/>
              <a:pPr/>
              <a:t>49</a:t>
            </a:fld>
            <a:endParaRPr lang="pt-BR" smtClean="0"/>
          </a:p>
        </p:txBody>
      </p:sp>
      <p:sp>
        <p:nvSpPr>
          <p:cNvPr id="94213" name="Rectangle 2"/>
          <p:cNvSpPr>
            <a:spLocks noGrp="1" noRot="1" noChangeAspect="1" noChangeArrowheads="1" noTextEdit="1"/>
          </p:cNvSpPr>
          <p:nvPr>
            <p:ph type="sldImg"/>
          </p:nvPr>
        </p:nvSpPr>
        <p:spPr>
          <a:xfrm>
            <a:off x="142875" y="768350"/>
            <a:ext cx="6818313" cy="3836988"/>
          </a:xfrm>
          <a:ln/>
        </p:spPr>
      </p:sp>
      <p:sp>
        <p:nvSpPr>
          <p:cNvPr id="94214"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p:spPr>
        <p:txBody>
          <a:bodyPr/>
          <a:lstStyle/>
          <a:p>
            <a:r>
              <a:rPr lang="pt-BR" smtClean="0"/>
              <a:t>CTR - Centro de Treinamento RSI </a:t>
            </a:r>
          </a:p>
        </p:txBody>
      </p:sp>
      <p:sp>
        <p:nvSpPr>
          <p:cNvPr id="95235" name="Rectangle 6"/>
          <p:cNvSpPr>
            <a:spLocks noGrp="1" noChangeArrowheads="1"/>
          </p:cNvSpPr>
          <p:nvPr>
            <p:ph type="ftr" sz="quarter" idx="4"/>
          </p:nvPr>
        </p:nvSpPr>
        <p:spPr>
          <a:noFill/>
        </p:spPr>
        <p:txBody>
          <a:bodyPr/>
          <a:lstStyle/>
          <a:p>
            <a:r>
              <a:rPr lang="pt-BR" smtClean="0"/>
              <a:t>Reprodução Proibida - copyright 2007</a:t>
            </a:r>
          </a:p>
        </p:txBody>
      </p:sp>
      <p:sp>
        <p:nvSpPr>
          <p:cNvPr id="95236" name="Rectangle 7"/>
          <p:cNvSpPr>
            <a:spLocks noGrp="1" noChangeArrowheads="1"/>
          </p:cNvSpPr>
          <p:nvPr>
            <p:ph type="sldNum" sz="quarter" idx="5"/>
          </p:nvPr>
        </p:nvSpPr>
        <p:spPr>
          <a:noFill/>
        </p:spPr>
        <p:txBody>
          <a:bodyPr/>
          <a:lstStyle/>
          <a:p>
            <a:fld id="{8F383C02-9DCA-4467-A24B-276BE7B9B6D1}" type="slidenum">
              <a:rPr lang="pt-BR" smtClean="0"/>
              <a:pPr/>
              <a:t>50</a:t>
            </a:fld>
            <a:endParaRPr lang="pt-BR" smtClean="0"/>
          </a:p>
        </p:txBody>
      </p:sp>
      <p:sp>
        <p:nvSpPr>
          <p:cNvPr id="95237" name="Rectangle 2"/>
          <p:cNvSpPr>
            <a:spLocks noGrp="1" noRot="1" noChangeAspect="1" noChangeArrowheads="1" noTextEdit="1"/>
          </p:cNvSpPr>
          <p:nvPr>
            <p:ph type="sldImg"/>
          </p:nvPr>
        </p:nvSpPr>
        <p:spPr>
          <a:xfrm>
            <a:off x="142875" y="768350"/>
            <a:ext cx="6818313" cy="3836988"/>
          </a:xfrm>
          <a:ln/>
        </p:spPr>
      </p:sp>
      <p:sp>
        <p:nvSpPr>
          <p:cNvPr id="95238"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r>
              <a:rPr lang="pt-BR" smtClean="0"/>
              <a:t>CTR - Centro de Treinamento RSI </a:t>
            </a:r>
          </a:p>
        </p:txBody>
      </p:sp>
      <p:sp>
        <p:nvSpPr>
          <p:cNvPr id="96259" name="Rectangle 6"/>
          <p:cNvSpPr>
            <a:spLocks noGrp="1" noChangeArrowheads="1"/>
          </p:cNvSpPr>
          <p:nvPr>
            <p:ph type="ftr" sz="quarter" idx="4"/>
          </p:nvPr>
        </p:nvSpPr>
        <p:spPr>
          <a:noFill/>
        </p:spPr>
        <p:txBody>
          <a:bodyPr/>
          <a:lstStyle/>
          <a:p>
            <a:r>
              <a:rPr lang="pt-BR" smtClean="0"/>
              <a:t>Reprodução Proibida - copyright 2007</a:t>
            </a:r>
          </a:p>
        </p:txBody>
      </p:sp>
      <p:sp>
        <p:nvSpPr>
          <p:cNvPr id="96260" name="Rectangle 7"/>
          <p:cNvSpPr>
            <a:spLocks noGrp="1" noChangeArrowheads="1"/>
          </p:cNvSpPr>
          <p:nvPr>
            <p:ph type="sldNum" sz="quarter" idx="5"/>
          </p:nvPr>
        </p:nvSpPr>
        <p:spPr>
          <a:noFill/>
        </p:spPr>
        <p:txBody>
          <a:bodyPr/>
          <a:lstStyle/>
          <a:p>
            <a:fld id="{346387C8-3672-4190-9473-D42EED1C43E6}" type="slidenum">
              <a:rPr lang="pt-BR" smtClean="0"/>
              <a:pPr/>
              <a:t>51</a:t>
            </a:fld>
            <a:endParaRPr lang="pt-BR" smtClean="0"/>
          </a:p>
        </p:txBody>
      </p:sp>
      <p:sp>
        <p:nvSpPr>
          <p:cNvPr id="96261" name="Rectangle 2"/>
          <p:cNvSpPr>
            <a:spLocks noGrp="1" noRot="1" noChangeAspect="1" noChangeArrowheads="1" noTextEdit="1"/>
          </p:cNvSpPr>
          <p:nvPr>
            <p:ph type="sldImg"/>
          </p:nvPr>
        </p:nvSpPr>
        <p:spPr>
          <a:xfrm>
            <a:off x="142875" y="768350"/>
            <a:ext cx="6818313" cy="3836988"/>
          </a:xfrm>
          <a:ln/>
        </p:spPr>
      </p:sp>
      <p:sp>
        <p:nvSpPr>
          <p:cNvPr id="96262"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p>
            <a:r>
              <a:rPr lang="pt-BR" smtClean="0"/>
              <a:t>CTR - Centro de Treinamento RSI </a:t>
            </a:r>
          </a:p>
        </p:txBody>
      </p:sp>
      <p:sp>
        <p:nvSpPr>
          <p:cNvPr id="97283" name="Rectangle 6"/>
          <p:cNvSpPr>
            <a:spLocks noGrp="1" noChangeArrowheads="1"/>
          </p:cNvSpPr>
          <p:nvPr>
            <p:ph type="ftr" sz="quarter" idx="4"/>
          </p:nvPr>
        </p:nvSpPr>
        <p:spPr>
          <a:noFill/>
        </p:spPr>
        <p:txBody>
          <a:bodyPr/>
          <a:lstStyle/>
          <a:p>
            <a:r>
              <a:rPr lang="pt-BR" smtClean="0"/>
              <a:t>Reprodução Proibida - copyright 2007</a:t>
            </a:r>
          </a:p>
        </p:txBody>
      </p:sp>
      <p:sp>
        <p:nvSpPr>
          <p:cNvPr id="97284" name="Rectangle 7"/>
          <p:cNvSpPr>
            <a:spLocks noGrp="1" noChangeArrowheads="1"/>
          </p:cNvSpPr>
          <p:nvPr>
            <p:ph type="sldNum" sz="quarter" idx="5"/>
          </p:nvPr>
        </p:nvSpPr>
        <p:spPr>
          <a:noFill/>
        </p:spPr>
        <p:txBody>
          <a:bodyPr/>
          <a:lstStyle/>
          <a:p>
            <a:fld id="{C7FEC8F1-EA6F-4A22-9EBB-D39164E49B4B}" type="slidenum">
              <a:rPr lang="pt-BR" smtClean="0"/>
              <a:pPr/>
              <a:t>52</a:t>
            </a:fld>
            <a:endParaRPr lang="pt-BR" smtClean="0"/>
          </a:p>
        </p:txBody>
      </p:sp>
      <p:sp>
        <p:nvSpPr>
          <p:cNvPr id="97285" name="Rectangle 2"/>
          <p:cNvSpPr>
            <a:spLocks noGrp="1" noRot="1" noChangeAspect="1" noChangeArrowheads="1" noTextEdit="1"/>
          </p:cNvSpPr>
          <p:nvPr>
            <p:ph type="sldImg"/>
          </p:nvPr>
        </p:nvSpPr>
        <p:spPr>
          <a:xfrm>
            <a:off x="142875" y="768350"/>
            <a:ext cx="6818313" cy="3836988"/>
          </a:xfrm>
          <a:ln/>
        </p:spPr>
      </p:sp>
      <p:sp>
        <p:nvSpPr>
          <p:cNvPr id="97286" name="Rectangle 3"/>
          <p:cNvSpPr>
            <a:spLocks noGrp="1" noChangeArrowheads="1"/>
          </p:cNvSpPr>
          <p:nvPr>
            <p:ph type="body" idx="1"/>
          </p:nvPr>
        </p:nvSpPr>
        <p:spPr>
          <a:noFill/>
          <a:ln/>
        </p:spPr>
        <p:txBody>
          <a:bodyPr/>
          <a:lstStyle/>
          <a:p>
            <a:pPr eaLnBrk="1" hangingPunct="1"/>
            <a:endParaRPr lang="pt-B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070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726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Esse é um resumo do processo de teste do BSTQB. Esse módulo de treinamento mantém foco no planejamento (do teste especificamente, sem visão gerencial completa), análise, modelagem e implementação.</a:t>
            </a:r>
          </a:p>
          <a:p>
            <a:endParaRPr lang="pt-BR" smtClean="0">
              <a:ea typeface="MS PGothic" pitchFamily="34" charset="-128"/>
            </a:endParaRPr>
          </a:p>
          <a:p>
            <a:r>
              <a:rPr lang="pt-BR" smtClean="0">
                <a:ea typeface="MS PGothic" pitchFamily="34" charset="-128"/>
              </a:rPr>
              <a:t>OBS: é importante que o instrutor explique claramente aos participantes o que é o BSTQB/ISTQB e sua importância mundial na compilação de normas e boas práticas de teste.</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931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Tanto na fase de planejamento quanto na análise temos como saída a Estratégia de Teste. Isso porque o documento será alimentado com novas informações e adequações que sejam necessárias.</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033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Vamos discutir de forma detalhada cada uma dessas atividades. Para não perder o foco dessa estrutura vamos retomar essa figura várias vezes.</a:t>
            </a:r>
          </a:p>
          <a:p>
            <a:endParaRPr lang="pt-BR" smtClean="0">
              <a:ea typeface="MS PGothic" pitchFamily="34" charset="-128"/>
            </a:endParaRPr>
          </a:p>
          <a:p>
            <a:r>
              <a:rPr lang="pt-BR" smtClean="0">
                <a:ea typeface="MS PGothic" pitchFamily="34" charset="-128"/>
              </a:rPr>
              <a:t>É importante:</a:t>
            </a:r>
          </a:p>
          <a:p>
            <a:r>
              <a:rPr lang="pt-BR" smtClean="0">
                <a:ea typeface="MS PGothic" pitchFamily="34" charset="-128"/>
              </a:rPr>
              <a:t>. Definir a atividade</a:t>
            </a:r>
          </a:p>
          <a:p>
            <a:r>
              <a:rPr lang="pt-BR" smtClean="0">
                <a:ea typeface="MS PGothic" pitchFamily="34" charset="-128"/>
              </a:rPr>
              <a:t>. Mostrar sua importância e benefícios</a:t>
            </a:r>
          </a:p>
          <a:p>
            <a:r>
              <a:rPr lang="pt-BR" smtClean="0">
                <a:ea typeface="MS PGothic" pitchFamily="34" charset="-128"/>
              </a:rPr>
              <a:t>. Por quem é realizada</a:t>
            </a:r>
          </a:p>
          <a:p>
            <a:r>
              <a:rPr lang="pt-BR" smtClean="0">
                <a:ea typeface="MS PGothic" pitchFamily="34" charset="-128"/>
              </a:rPr>
              <a:t>. Técnicas ou dicas para sua realização</a:t>
            </a:r>
          </a:p>
          <a:p>
            <a:endParaRPr lang="pt-BR" smtClean="0">
              <a:ea typeface="MS PGothic" pitchFamily="34" charset="-128"/>
            </a:endParaRPr>
          </a:p>
          <a:p>
            <a:r>
              <a:rPr lang="pt-BR" smtClean="0">
                <a:ea typeface="MS PGothic" pitchFamily="34" charset="-128"/>
              </a:rPr>
              <a:t>Lembre-se que após o treinamento os participantes devem ser capazes de realizar essas tarefas.</a:t>
            </a:r>
          </a:p>
          <a:p>
            <a:endParaRPr lang="pt-BR" smtClean="0">
              <a:ea typeface="MS PGothic" pitchFamily="34" charset="-128"/>
            </a:endParaRPr>
          </a:p>
          <a:p>
            <a:r>
              <a:rPr lang="pt-BR" smtClean="0">
                <a:ea typeface="MS PGothic" pitchFamily="34" charset="-128"/>
              </a:rPr>
              <a:t>Estamos definindo dois papéis principais de teste: líder de teste e analista de teste. O líder é o responsável pela demanda em particular, e é responsável pelas fases de “Entendimento da demanda” e “Elaboração da Estratégia de Teste”. O analista de teste é responsável por entender e revisar a estratégia de teste, além de fazer “Entendimento do Sistema”, “Análise da Cobertura do Teste”, e “Elaboração dos Casos de Teste”.</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136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Retomada da estrutura para posicionamento das atividades por uma perspectiva macro.</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238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O papel que geralmente é responsável por essa atividade é o líder de teste.</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341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É importante que o líder do teste tenha em mente o documento de estratégia de teste para conseguir direcionar corretamente essa atividade. Para tal, o líder deve conhecer detalhadamente o documento de estratégia de teste (que será discutido na próxima fase logo a seguir). </a:t>
            </a:r>
          </a:p>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443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545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7648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750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Técnica vinda do IREB.</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bwMode="auto">
          <a:xfrm>
            <a:off x="146050" y="769938"/>
            <a:ext cx="6819900" cy="3836987"/>
          </a:xfrm>
          <a:noFill/>
          <a:ln>
            <a:solidFill>
              <a:srgbClr val="000000"/>
            </a:solidFill>
            <a:miter lim="800000"/>
            <a:headEnd/>
            <a:tailEnd/>
          </a:ln>
        </p:spPr>
      </p:sp>
      <p:sp>
        <p:nvSpPr>
          <p:cNvPr id="201731" name="Rectangle 3"/>
          <p:cNvSpPr>
            <a:spLocks noGrp="1" noChangeArrowheads="1"/>
          </p:cNvSpPr>
          <p:nvPr>
            <p:ph type="body" idx="1"/>
          </p:nvPr>
        </p:nvSpPr>
        <p:spPr bwMode="auto">
          <a:xfrm>
            <a:off x="946592" y="4860087"/>
            <a:ext cx="5210880" cy="4604561"/>
          </a:xfrm>
          <a:noFill/>
        </p:spPr>
        <p:txBody>
          <a:bodyPr wrap="square" numCol="1" anchor="t" anchorCtr="0" compatLnSpc="1">
            <a:prstTxWarp prst="textNoShape">
              <a:avLst/>
            </a:prstTxWarp>
          </a:bodyPr>
          <a:lstStyle/>
          <a:p>
            <a:pPr eaLnBrk="1" hangingPunct="1"/>
            <a:r>
              <a:rPr lang="pt-BR" smtClean="0"/>
              <a:t>Pergunte aos participantes o que é qualidade, como eles entendem um sistema de qualidade. Conformidade com requisitos? Apto ao uso?</a:t>
            </a:r>
          </a:p>
          <a:p>
            <a:pPr eaLnBrk="1" hangingPunct="1"/>
            <a:endParaRPr lang="pt-BR" smtClean="0"/>
          </a:p>
          <a:p>
            <a:pPr eaLnBrk="1" hangingPunct="1"/>
            <a:r>
              <a:rPr lang="pt-BR" smtClean="0"/>
              <a:t>Teste e qualidade.</a:t>
            </a:r>
          </a:p>
          <a:p>
            <a:pPr marL="784225" lvl="1" indent="-301625" eaLnBrk="1" hangingPunct="1"/>
            <a:r>
              <a:rPr lang="pt-BR" smtClean="0"/>
              <a:t>O teste fornece confiança quando encontra poucos </a:t>
            </a:r>
            <a:r>
              <a:rPr lang="en-US" i="1" smtClean="0"/>
              <a:t>bugs</a:t>
            </a:r>
            <a:r>
              <a:rPr lang="pt-BR" smtClean="0"/>
              <a:t>.</a:t>
            </a:r>
            <a:endParaRPr lang="pt-BR" i="1" smtClean="0"/>
          </a:p>
          <a:p>
            <a:pPr marL="784225" lvl="1" indent="-301625" eaLnBrk="1" hangingPunct="1"/>
            <a:r>
              <a:rPr lang="pt-BR" smtClean="0"/>
              <a:t>Testes OK: reduz o nível de risco de qualidade.</a:t>
            </a:r>
          </a:p>
          <a:p>
            <a:pPr marL="784225" lvl="1" indent="-301625" eaLnBrk="1" hangingPunct="1"/>
            <a:r>
              <a:rPr lang="pt-BR" smtClean="0"/>
              <a:t>Teste não OK: dá a chance de aumentar a qualidade.</a:t>
            </a:r>
          </a:p>
          <a:p>
            <a:pPr marL="784225" lvl="1" indent="-301625" eaLnBrk="1" hangingPunct="1"/>
            <a:r>
              <a:rPr lang="pt-BR" smtClean="0"/>
              <a:t>O conjunto de teste permite uma avaliação da qualidade</a:t>
            </a:r>
          </a:p>
          <a:p>
            <a:endParaRPr lang="pt-BR" smtClean="0"/>
          </a:p>
          <a:p>
            <a:r>
              <a:rPr lang="pt-BR" smtClean="0"/>
              <a:t>Nesse ponto é possível discutir brevemente a ISO 9126 de características e subcaracterísticas de qualidade.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7853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057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Identificar Pessoas corretas</a:t>
            </a:r>
          </a:p>
          <a:p>
            <a:r>
              <a:rPr lang="pt-BR" smtClean="0">
                <a:ea typeface="MS PGothic" pitchFamily="34" charset="-128"/>
              </a:rPr>
              <a:t>Máximo de 2 pessoas do time: Uma para o papel de entrevistador e outra para o papel de anotador</a:t>
            </a:r>
          </a:p>
          <a:p>
            <a:r>
              <a:rPr lang="pt-BR" smtClean="0">
                <a:ea typeface="MS PGothic" pitchFamily="34" charset="-128"/>
              </a:rPr>
              <a:t>Participantes “ideais”: Patrocinador, Gerente (Líder) de Projeto, Membro Sênior da Equipe de Desenvolvimento</a:t>
            </a:r>
          </a:p>
          <a:p>
            <a:r>
              <a:rPr lang="pt-BR" smtClean="0">
                <a:ea typeface="MS PGothic" pitchFamily="34" charset="-128"/>
              </a:rPr>
              <a:t>Uma boa pauta inclui:</a:t>
            </a:r>
          </a:p>
          <a:p>
            <a:pPr lvl="1"/>
            <a:r>
              <a:rPr lang="pt-BR" smtClean="0">
                <a:ea typeface="MS PGothic" pitchFamily="34" charset="-128"/>
              </a:rPr>
              <a:t>Introdução</a:t>
            </a:r>
          </a:p>
          <a:p>
            <a:pPr lvl="1"/>
            <a:r>
              <a:rPr lang="pt-BR" smtClean="0">
                <a:ea typeface="MS PGothic" pitchFamily="34" charset="-128"/>
              </a:rPr>
              <a:t>Pontos Específicos: Entrevista, Questionário ou Observação (passiva ou ativa)?, Roteiro aberto ou fechado?, Estratégias Especificas, Detalhamento do(s) Instrumento(s) escolhido(s)</a:t>
            </a:r>
          </a:p>
          <a:p>
            <a:pPr lvl="1"/>
            <a:r>
              <a:rPr lang="pt-BR" smtClean="0">
                <a:ea typeface="MS PGothic" pitchFamily="34" charset="-128"/>
              </a:rPr>
              <a:t>Encerramento</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160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Esse exemplo será discutido com os participantes para verificar as sugestões para o entendimento da demanda. Um questionário já produzido deverá ser mostrado para consolidar as opções.</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826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4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115000"/>
              </a:lnSpc>
              <a:spcBef>
                <a:spcPct val="20000"/>
              </a:spcBef>
              <a:buClr>
                <a:schemeClr val="hlink"/>
              </a:buClr>
            </a:pPr>
            <a:r>
              <a:rPr lang="pt-BR" smtClean="0">
                <a:ea typeface="MS PGothic" pitchFamily="34" charset="-128"/>
              </a:rPr>
              <a:t>Retomada da estrutura para posicionamento das atividades por uma perspectiva macro.</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826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2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Retomada da estrutura para posicionamento das atividades por uma perspectiva macro.</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774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8877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979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Também podemos ter variação no acesso ao cliente para esclarecimentos. </a:t>
            </a:r>
          </a:p>
          <a:p>
            <a:r>
              <a:rPr lang="pt-BR" smtClean="0">
                <a:ea typeface="MS PGothic" pitchFamily="34" charset="-128"/>
              </a:rPr>
              <a:t>. Cliente presente e disponível</a:t>
            </a:r>
          </a:p>
          <a:p>
            <a:r>
              <a:rPr lang="pt-BR" smtClean="0">
                <a:ea typeface="MS PGothic" pitchFamily="34" charset="-128"/>
              </a:rPr>
              <a:t>. Disponibilidade restrita a alguns dias por semana</a:t>
            </a:r>
          </a:p>
          <a:p>
            <a:r>
              <a:rPr lang="pt-BR" smtClean="0">
                <a:ea typeface="MS PGothic" pitchFamily="34" charset="-128"/>
              </a:rPr>
              <a:t>. Pouca disponibilidade</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377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081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Exemplos de possíveis saídas para essa atividade. </a:t>
            </a:r>
          </a:p>
          <a:p>
            <a:endParaRPr lang="pt-BR" smtClean="0">
              <a:ea typeface="MS PGothic" pitchFamily="34" charset="-128"/>
            </a:endParaRPr>
          </a:p>
          <a:p>
            <a:r>
              <a:rPr lang="pt-BR" smtClean="0">
                <a:ea typeface="MS PGothic" pitchFamily="34" charset="-128"/>
              </a:rPr>
              <a:t>O registro do estudo pode ser um detalhamento de caso de uso, documentação de alto nível do sistema, diagramas do sistema. Entendemos que esse tipo de registro pode ser diferente para os vários projetos de teste, mas várias vezes os analistas produzem seus “rascunhos” e não o armazenam como uma documentação importante para próximas iterações de teste no mesmo sistema.</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184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Quais técnicas utilizar?</a:t>
            </a:r>
          </a:p>
          <a:p>
            <a:r>
              <a:rPr lang="pt-BR" smtClean="0">
                <a:ea typeface="MS PGothic" pitchFamily="34" charset="-128"/>
              </a:rPr>
              <a:t>Como fazer casos de teste se o sistema não tem documentação.</a:t>
            </a:r>
          </a:p>
          <a:p>
            <a:r>
              <a:rPr lang="pt-BR" smtClean="0">
                <a:ea typeface="MS PGothic" pitchFamily="34" charset="-128"/>
              </a:rPr>
              <a:t>Técnicas de levantamento de requisitos.</a:t>
            </a:r>
          </a:p>
          <a:p>
            <a:r>
              <a:rPr lang="pt-BR" smtClean="0">
                <a:ea typeface="MS PGothic" pitchFamily="34" charset="-128"/>
              </a:rPr>
              <a:t>Objetivo: entendimento de quando fazer o cenário de teste? Quem participa? Porque este é um documento importante?</a:t>
            </a:r>
          </a:p>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286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9389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593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Retomada da estrutura para posicionamento das atividades por uma perspectiva macro.</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6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98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901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003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Após a identificação das variações podemos detalhar os casos de teste</a:t>
            </a:r>
          </a:p>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0105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058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Número de Slide 3"/>
          <p:cNvSpPr>
            <a:spLocks noGrp="1"/>
          </p:cNvSpPr>
          <p:nvPr>
            <p:ph type="sldNum" sz="quarter" idx="5"/>
          </p:nvPr>
        </p:nvSpPr>
        <p:spPr/>
        <p:txBody>
          <a:bodyPr/>
          <a:lstStyle/>
          <a:p>
            <a:pPr>
              <a:defRPr/>
            </a:pPr>
            <a:fld id="{98DFE81D-7CAC-4A93-8AC7-F2662FD4196F}" type="slidenum">
              <a:rPr lang="pt-BR" smtClean="0"/>
              <a:pPr>
                <a:defRPr/>
              </a:pPr>
              <a:t>11</a:t>
            </a:fld>
            <a:endParaRPr lang="pt-B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0208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4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115000"/>
              </a:lnSpc>
              <a:spcBef>
                <a:spcPct val="20000"/>
              </a:spcBef>
              <a:buClr>
                <a:schemeClr val="hlink"/>
              </a:buClr>
            </a:pPr>
            <a:r>
              <a:rPr lang="pt-BR" smtClean="0">
                <a:ea typeface="MS PGothic" pitchFamily="34" charset="-128"/>
              </a:rPr>
              <a:t>Retomada da estrutura para posicionamento das atividades por uma perspectiva macro.</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051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0617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0720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082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925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Lembre-se que o caso de teste deve ter um nível de detalhamento adequado à equipe que executará os testes. Cuidados devem ser tomados quando a execução de alguma função for muito complexa ou de difícil entendimento -&gt; maior detalhamento será necessário.</a:t>
            </a:r>
          </a:p>
          <a:p>
            <a:endParaRPr lang="pt-BR" smtClean="0">
              <a:ea typeface="MS PGothic" pitchFamily="34" charset="-128"/>
            </a:endParaRPr>
          </a:p>
          <a:p>
            <a:r>
              <a:rPr lang="pt-BR" smtClean="0">
                <a:ea typeface="MS PGothic" pitchFamily="34" charset="-128"/>
              </a:rPr>
              <a:t>Para uma equipe dedicada a testes a indicação é escrever os casos de teste de forma bastante detalhada, para que seja adequado em qualquer situação.</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027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129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pt-BR" smtClean="0">
                <a:ea typeface="MS PGothic" pitchFamily="34" charset="-128"/>
              </a:rPr>
              <a:t>O modelo de caso de teste da RSI está aderente à norma IEEE 829, consolidando os documentos da norma de Caso de Teste e Procedimento de Teste. Esse documento é bastante estruturado para oferecer subsídio à escrita de casos de teste bem organizados. O modelo é fruto da experiência adquirida pela RSI em seus diversos projetos de teste.</a:t>
            </a:r>
          </a:p>
          <a:p>
            <a:endParaRPr lang="pt-BR" smtClean="0">
              <a:ea typeface="MS PGothic" pitchFamily="34" charset="-128"/>
            </a:endParaRPr>
          </a:p>
          <a:p>
            <a:r>
              <a:rPr lang="pt-BR" smtClean="0">
                <a:ea typeface="MS PGothic" pitchFamily="34" charset="-128"/>
              </a:rPr>
              <a:t>Note que várias são as necessidades sentidas em campo nas atividades práticas de teste. A customização de documentos normalizados se faz necessária e é aceita pelas entidades de padronização (IEEE, ISO). </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1232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2600" y="1279525"/>
            <a:ext cx="6140450" cy="3454400"/>
          </a:xfrm>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pPr defTabSz="990752">
              <a:defRPr/>
            </a:pPr>
            <a:fld id="{91FD277B-CC44-AE43-B94B-D05236B83CB9}" type="slidenum">
              <a:rPr lang="pt-BR" smtClean="0">
                <a:solidFill>
                  <a:prstClr val="black"/>
                </a:solidFill>
                <a:latin typeface="Calibri"/>
              </a:rPr>
              <a:pPr defTabSz="990752">
                <a:defRPr/>
              </a:pPr>
              <a:t>12</a:t>
            </a:fld>
            <a:endParaRPr lang="pt-BR" dirty="0">
              <a:solidFill>
                <a:prstClr val="black"/>
              </a:solidFill>
              <a:latin typeface="Calibri"/>
            </a:endParaRPr>
          </a:p>
        </p:txBody>
      </p:sp>
    </p:spTree>
    <p:extLst>
      <p:ext uri="{BB962C8B-B14F-4D97-AF65-F5344CB8AC3E}">
        <p14:creationId xmlns:p14="http://schemas.microsoft.com/office/powerpoint/2010/main" xmlns="" val="41293026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2163" name="Rectangle 3"/>
          <p:cNvSpPr>
            <a:spLocks noGrp="1" noChangeArrowheads="1"/>
          </p:cNvSpPr>
          <p:nvPr>
            <p:ph type="body" idx="1"/>
          </p:nvPr>
        </p:nvSpPr>
        <p:spPr>
          <a:ln/>
        </p:spPr>
        <p:txBody>
          <a:bodyPr>
            <a:normAutofit fontScale="92500" lnSpcReduction="10000"/>
          </a:bodyPr>
          <a:lstStyle/>
          <a:p>
            <a:pPr>
              <a:defRPr/>
            </a:pPr>
            <a:r>
              <a:rPr lang="pt-BR" sz="1100" dirty="0" smtClean="0">
                <a:ea typeface="ＭＳ Ｐゴシック" pitchFamily="34" charset="-128"/>
              </a:rPr>
              <a:t>Caso de teste – IEEE 829</a:t>
            </a:r>
          </a:p>
          <a:p>
            <a:pPr>
              <a:defRPr/>
            </a:pPr>
            <a:r>
              <a:rPr lang="pt-BR" sz="1100" b="1" dirty="0" smtClean="0">
                <a:ea typeface="ＭＳ Ｐゴシック" pitchFamily="34" charset="-128"/>
              </a:rPr>
              <a:t>1. 2. </a:t>
            </a:r>
            <a:r>
              <a:rPr lang="pt-BR" sz="1100" b="1" dirty="0" err="1" smtClean="0">
                <a:ea typeface="ＭＳ Ｐゴシック" pitchFamily="34" charset="-128"/>
              </a:rPr>
              <a:t>Details</a:t>
            </a:r>
            <a:r>
              <a:rPr lang="pt-BR" sz="1100" b="1" dirty="0" smtClean="0">
                <a:ea typeface="ＭＳ Ｐゴシック" pitchFamily="34" charset="-128"/>
              </a:rPr>
              <a:t> (</a:t>
            </a:r>
            <a:r>
              <a:rPr lang="pt-BR" sz="1100" b="1" dirty="0" err="1" smtClean="0">
                <a:ea typeface="ＭＳ Ｐゴシック" pitchFamily="34" charset="-128"/>
              </a:rPr>
              <a:t>once</a:t>
            </a:r>
            <a:r>
              <a:rPr lang="pt-BR" sz="1100" b="1" dirty="0" smtClean="0">
                <a:ea typeface="ＭＳ Ｐゴシック" pitchFamily="34" charset="-128"/>
              </a:rPr>
              <a:t> per </a:t>
            </a:r>
            <a:r>
              <a:rPr lang="pt-BR" sz="1100" b="1" dirty="0" err="1" smtClean="0">
                <a:ea typeface="ＭＳ Ｐゴシック" pitchFamily="34" charset="-128"/>
              </a:rPr>
              <a:t>test</a:t>
            </a:r>
            <a:r>
              <a:rPr lang="pt-BR" sz="1100" b="1" dirty="0" smtClean="0">
                <a:ea typeface="ＭＳ Ｐゴシック" pitchFamily="34" charset="-128"/>
              </a:rPr>
              <a:t> case)</a:t>
            </a:r>
          </a:p>
          <a:p>
            <a:pPr>
              <a:defRPr/>
            </a:pPr>
            <a:r>
              <a:rPr lang="pt-BR" sz="1100" dirty="0" smtClean="0">
                <a:ea typeface="ＭＳ Ｐゴシック" pitchFamily="34" charset="-128"/>
              </a:rPr>
              <a:t>2.1. </a:t>
            </a:r>
            <a:r>
              <a:rPr lang="pt-BR" sz="1100" dirty="0" err="1" smtClean="0">
                <a:ea typeface="ＭＳ Ｐゴシック" pitchFamily="34" charset="-128"/>
              </a:rPr>
              <a:t>Test</a:t>
            </a:r>
            <a:r>
              <a:rPr lang="pt-BR" sz="1100" dirty="0" smtClean="0">
                <a:ea typeface="ＭＳ Ｐゴシック" pitchFamily="34" charset="-128"/>
              </a:rPr>
              <a:t> case </a:t>
            </a:r>
            <a:r>
              <a:rPr lang="pt-BR" sz="1100" dirty="0" err="1" smtClean="0">
                <a:ea typeface="ＭＳ Ｐゴシック" pitchFamily="34" charset="-128"/>
              </a:rPr>
              <a:t>identifier</a:t>
            </a:r>
            <a:endParaRPr lang="pt-BR" sz="1100" dirty="0" smtClean="0">
              <a:ea typeface="ＭＳ Ｐゴシック" pitchFamily="34" charset="-128"/>
            </a:endParaRPr>
          </a:p>
          <a:p>
            <a:pPr>
              <a:defRPr/>
            </a:pPr>
            <a:r>
              <a:rPr lang="pt-BR" sz="1100" dirty="0" smtClean="0">
                <a:ea typeface="ＭＳ Ｐゴシック" pitchFamily="34" charset="-128"/>
              </a:rPr>
              <a:t>2.2. </a:t>
            </a:r>
            <a:r>
              <a:rPr lang="pt-BR" sz="1100" dirty="0" err="1" smtClean="0">
                <a:ea typeface="ＭＳ Ｐゴシック" pitchFamily="34" charset="-128"/>
              </a:rPr>
              <a:t>Objective</a:t>
            </a:r>
            <a:endParaRPr lang="pt-BR" sz="1100" dirty="0" smtClean="0">
              <a:ea typeface="ＭＳ Ｐゴシック" pitchFamily="34" charset="-128"/>
            </a:endParaRPr>
          </a:p>
          <a:p>
            <a:pPr>
              <a:defRPr/>
            </a:pPr>
            <a:r>
              <a:rPr lang="pt-BR" sz="1100" dirty="0" smtClean="0">
                <a:ea typeface="ＭＳ Ｐゴシック" pitchFamily="34" charset="-128"/>
              </a:rPr>
              <a:t>2.3. Inputs</a:t>
            </a:r>
          </a:p>
          <a:p>
            <a:pPr>
              <a:defRPr/>
            </a:pPr>
            <a:r>
              <a:rPr lang="pt-BR" sz="1100" dirty="0" smtClean="0">
                <a:ea typeface="ＭＳ Ｐゴシック" pitchFamily="34" charset="-128"/>
              </a:rPr>
              <a:t>2.4. </a:t>
            </a:r>
            <a:r>
              <a:rPr lang="pt-BR" sz="1100" dirty="0" err="1" smtClean="0">
                <a:ea typeface="ＭＳ Ｐゴシック" pitchFamily="34" charset="-128"/>
              </a:rPr>
              <a:t>Outcome</a:t>
            </a:r>
            <a:r>
              <a:rPr lang="pt-BR" sz="1100" dirty="0" smtClean="0">
                <a:ea typeface="ＭＳ Ｐゴシック" pitchFamily="34" charset="-128"/>
              </a:rPr>
              <a:t>(s)</a:t>
            </a:r>
          </a:p>
          <a:p>
            <a:pPr>
              <a:defRPr/>
            </a:pPr>
            <a:r>
              <a:rPr lang="pt-BR" sz="1100" dirty="0" smtClean="0">
                <a:ea typeface="ＭＳ Ｐゴシック" pitchFamily="34" charset="-128"/>
              </a:rPr>
              <a:t>2.5. </a:t>
            </a:r>
            <a:r>
              <a:rPr lang="pt-BR" sz="1100" dirty="0" err="1" smtClean="0">
                <a:ea typeface="ＭＳ Ｐゴシック" pitchFamily="34" charset="-128"/>
              </a:rPr>
              <a:t>Environmental</a:t>
            </a:r>
            <a:r>
              <a:rPr lang="pt-BR" sz="1100" dirty="0" smtClean="0">
                <a:ea typeface="ＭＳ Ｐゴシック" pitchFamily="34" charset="-128"/>
              </a:rPr>
              <a:t> </a:t>
            </a:r>
            <a:r>
              <a:rPr lang="pt-BR" sz="1100" dirty="0" err="1" smtClean="0">
                <a:ea typeface="ＭＳ Ｐゴシック" pitchFamily="34" charset="-128"/>
              </a:rPr>
              <a:t>needs</a:t>
            </a:r>
            <a:endParaRPr lang="pt-BR" sz="1100" dirty="0" smtClean="0">
              <a:ea typeface="ＭＳ Ｐゴシック" pitchFamily="34" charset="-128"/>
            </a:endParaRPr>
          </a:p>
          <a:p>
            <a:pPr>
              <a:defRPr/>
            </a:pPr>
            <a:r>
              <a:rPr lang="pt-BR" sz="1100" dirty="0" smtClean="0">
                <a:ea typeface="ＭＳ Ｐゴシック" pitchFamily="34" charset="-128"/>
              </a:rPr>
              <a:t>2.6. </a:t>
            </a:r>
            <a:r>
              <a:rPr lang="pt-BR" sz="1100" dirty="0" err="1" smtClean="0">
                <a:ea typeface="ＭＳ Ｐゴシック" pitchFamily="34" charset="-128"/>
              </a:rPr>
              <a:t>Special</a:t>
            </a:r>
            <a:r>
              <a:rPr lang="pt-BR" sz="1100" dirty="0" smtClean="0">
                <a:ea typeface="ＭＳ Ｐゴシック" pitchFamily="34" charset="-128"/>
              </a:rPr>
              <a:t> </a:t>
            </a:r>
            <a:r>
              <a:rPr lang="pt-BR" sz="1100" dirty="0" err="1" smtClean="0">
                <a:ea typeface="ＭＳ Ｐゴシック" pitchFamily="34" charset="-128"/>
              </a:rPr>
              <a:t>procedural</a:t>
            </a:r>
            <a:r>
              <a:rPr lang="pt-BR" sz="1100" dirty="0" smtClean="0">
                <a:ea typeface="ＭＳ Ｐゴシック" pitchFamily="34" charset="-128"/>
              </a:rPr>
              <a:t> </a:t>
            </a:r>
            <a:r>
              <a:rPr lang="pt-BR" sz="1100" dirty="0" err="1" smtClean="0">
                <a:ea typeface="ＭＳ Ｐゴシック" pitchFamily="34" charset="-128"/>
              </a:rPr>
              <a:t>requirements</a:t>
            </a:r>
            <a:endParaRPr lang="pt-BR" sz="1100" dirty="0" smtClean="0">
              <a:ea typeface="ＭＳ Ｐゴシック" pitchFamily="34" charset="-128"/>
            </a:endParaRPr>
          </a:p>
          <a:p>
            <a:pPr>
              <a:defRPr/>
            </a:pPr>
            <a:r>
              <a:rPr lang="pt-BR" sz="1100" dirty="0" smtClean="0">
                <a:ea typeface="ＭＳ Ｐゴシック" pitchFamily="34" charset="-128"/>
              </a:rPr>
              <a:t>2.7. </a:t>
            </a:r>
            <a:r>
              <a:rPr lang="pt-BR" sz="1100" dirty="0" err="1" smtClean="0">
                <a:ea typeface="ＭＳ Ｐゴシック" pitchFamily="34" charset="-128"/>
              </a:rPr>
              <a:t>Intercase</a:t>
            </a:r>
            <a:r>
              <a:rPr lang="pt-BR" sz="1100" dirty="0" smtClean="0">
                <a:ea typeface="ＭＳ Ｐゴシック" pitchFamily="34" charset="-128"/>
              </a:rPr>
              <a:t> </a:t>
            </a:r>
            <a:r>
              <a:rPr lang="pt-BR" sz="1100" dirty="0" err="1" smtClean="0">
                <a:ea typeface="ＭＳ Ｐゴシック" pitchFamily="34" charset="-128"/>
              </a:rPr>
              <a:t>dependencies</a:t>
            </a:r>
            <a:endParaRPr lang="pt-BR" sz="1100" dirty="0" smtClean="0">
              <a:ea typeface="ＭＳ Ｐゴシック" pitchFamily="34" charset="-128"/>
            </a:endParaRPr>
          </a:p>
          <a:p>
            <a:pPr>
              <a:defRPr/>
            </a:pPr>
            <a:endParaRPr lang="pt-BR" dirty="0" smtClean="0">
              <a:ea typeface="ＭＳ Ｐゴシック" pitchFamily="34" charset="-128"/>
            </a:endParaRPr>
          </a:p>
          <a:p>
            <a:pPr>
              <a:defRPr/>
            </a:pPr>
            <a:r>
              <a:rPr lang="pt-BR" dirty="0" smtClean="0">
                <a:ea typeface="ＭＳ Ｐゴシック" pitchFamily="34" charset="-128"/>
              </a:rPr>
              <a:t>Procedimento de teste – IEEE 829</a:t>
            </a:r>
          </a:p>
          <a:p>
            <a:pPr>
              <a:defRPr/>
            </a:pPr>
            <a:r>
              <a:rPr lang="pt-BR" b="1" dirty="0" smtClean="0">
                <a:ea typeface="ＭＳ Ｐゴシック" pitchFamily="34" charset="-128"/>
              </a:rPr>
              <a:t>2. </a:t>
            </a:r>
            <a:r>
              <a:rPr lang="pt-BR" b="1" dirty="0" err="1" smtClean="0">
                <a:ea typeface="ＭＳ Ｐゴシック" pitchFamily="34" charset="-128"/>
              </a:rPr>
              <a:t>Details</a:t>
            </a:r>
            <a:endParaRPr lang="pt-BR" b="1" dirty="0" smtClean="0">
              <a:ea typeface="ＭＳ Ｐゴシック" pitchFamily="34" charset="-128"/>
            </a:endParaRPr>
          </a:p>
          <a:p>
            <a:pPr>
              <a:defRPr/>
            </a:pPr>
            <a:r>
              <a:rPr lang="pt-BR" dirty="0" smtClean="0">
                <a:ea typeface="ＭＳ Ｐゴシック" pitchFamily="34" charset="-128"/>
              </a:rPr>
              <a:t>2.1. Inputs, outputs, </a:t>
            </a:r>
            <a:r>
              <a:rPr lang="pt-BR" dirty="0" err="1" smtClean="0">
                <a:ea typeface="ＭＳ Ｐゴシック" pitchFamily="34" charset="-128"/>
              </a:rPr>
              <a:t>and</a:t>
            </a:r>
            <a:r>
              <a:rPr lang="pt-BR" dirty="0" smtClean="0">
                <a:ea typeface="ＭＳ Ｐゴシック" pitchFamily="34" charset="-128"/>
              </a:rPr>
              <a:t> </a:t>
            </a:r>
            <a:r>
              <a:rPr lang="pt-BR" dirty="0" err="1" smtClean="0">
                <a:ea typeface="ＭＳ Ｐゴシック" pitchFamily="34" charset="-128"/>
              </a:rPr>
              <a:t>special</a:t>
            </a:r>
            <a:r>
              <a:rPr lang="pt-BR" dirty="0" smtClean="0">
                <a:ea typeface="ＭＳ Ｐゴシック" pitchFamily="34" charset="-128"/>
              </a:rPr>
              <a:t> </a:t>
            </a:r>
            <a:r>
              <a:rPr lang="pt-BR" dirty="0" err="1" smtClean="0">
                <a:ea typeface="ＭＳ Ｐゴシック" pitchFamily="34" charset="-128"/>
              </a:rPr>
              <a:t>requirements</a:t>
            </a:r>
            <a:endParaRPr lang="pt-BR" dirty="0" smtClean="0">
              <a:ea typeface="ＭＳ Ｐゴシック" pitchFamily="34" charset="-128"/>
            </a:endParaRPr>
          </a:p>
          <a:p>
            <a:pPr>
              <a:defRPr/>
            </a:pPr>
            <a:r>
              <a:rPr lang="pt-BR" dirty="0" smtClean="0">
                <a:ea typeface="ＭＳ Ｐゴシック" pitchFamily="34" charset="-128"/>
              </a:rPr>
              <a:t>2.2. </a:t>
            </a:r>
            <a:r>
              <a:rPr lang="pt-BR" dirty="0" err="1" smtClean="0">
                <a:ea typeface="ＭＳ Ｐゴシック" pitchFamily="34" charset="-128"/>
              </a:rPr>
              <a:t>Ordered</a:t>
            </a:r>
            <a:r>
              <a:rPr lang="pt-BR" dirty="0" smtClean="0">
                <a:ea typeface="ＭＳ Ｐゴシック" pitchFamily="34" charset="-128"/>
              </a:rPr>
              <a:t> </a:t>
            </a:r>
            <a:r>
              <a:rPr lang="pt-BR" dirty="0" err="1" smtClean="0">
                <a:ea typeface="ＭＳ Ｐゴシック" pitchFamily="34" charset="-128"/>
              </a:rPr>
              <a:t>description</a:t>
            </a:r>
            <a:r>
              <a:rPr lang="pt-BR" dirty="0" smtClean="0">
                <a:ea typeface="ＭＳ Ｐゴシック" pitchFamily="34" charset="-128"/>
              </a:rPr>
              <a:t> </a:t>
            </a:r>
            <a:r>
              <a:rPr lang="pt-BR" dirty="0" err="1" smtClean="0">
                <a:ea typeface="ＭＳ Ｐゴシック" pitchFamily="34" charset="-128"/>
              </a:rPr>
              <a:t>of</a:t>
            </a:r>
            <a:r>
              <a:rPr lang="pt-BR" dirty="0" smtClean="0">
                <a:ea typeface="ＭＳ Ｐゴシック" pitchFamily="34" charset="-128"/>
              </a:rPr>
              <a:t> </a:t>
            </a:r>
            <a:r>
              <a:rPr lang="pt-BR" dirty="0" err="1" smtClean="0">
                <a:ea typeface="ＭＳ Ｐゴシック" pitchFamily="34" charset="-128"/>
              </a:rPr>
              <a:t>the</a:t>
            </a:r>
            <a:r>
              <a:rPr lang="pt-BR" dirty="0" smtClean="0">
                <a:ea typeface="ＭＳ Ｐゴシック" pitchFamily="34" charset="-128"/>
              </a:rPr>
              <a:t> </a:t>
            </a:r>
            <a:r>
              <a:rPr lang="pt-BR" dirty="0" err="1" smtClean="0">
                <a:ea typeface="ＭＳ Ｐゴシック" pitchFamily="34" charset="-128"/>
              </a:rPr>
              <a:t>steps</a:t>
            </a:r>
            <a:r>
              <a:rPr lang="pt-BR" dirty="0" smtClean="0">
                <a:ea typeface="ＭＳ Ｐゴシック" pitchFamily="34" charset="-128"/>
              </a:rPr>
              <a:t> to </a:t>
            </a:r>
            <a:r>
              <a:rPr lang="pt-BR" dirty="0" err="1" smtClean="0">
                <a:ea typeface="ＭＳ Ｐゴシック" pitchFamily="34" charset="-128"/>
              </a:rPr>
              <a:t>be</a:t>
            </a:r>
            <a:r>
              <a:rPr lang="pt-BR" dirty="0" smtClean="0">
                <a:ea typeface="ＭＳ Ｐゴシック" pitchFamily="34" charset="-128"/>
              </a:rPr>
              <a:t> </a:t>
            </a:r>
            <a:r>
              <a:rPr lang="pt-BR" dirty="0" err="1" smtClean="0">
                <a:ea typeface="ＭＳ Ｐゴシック" pitchFamily="34" charset="-128"/>
              </a:rPr>
              <a:t>taken</a:t>
            </a:r>
            <a:r>
              <a:rPr lang="pt-BR" dirty="0" smtClean="0">
                <a:ea typeface="ＭＳ Ｐゴシック" pitchFamily="34" charset="-128"/>
              </a:rPr>
              <a:t> to execute </a:t>
            </a:r>
            <a:r>
              <a:rPr lang="pt-BR" dirty="0" err="1" smtClean="0">
                <a:ea typeface="ＭＳ Ｐゴシック" pitchFamily="34" charset="-128"/>
              </a:rPr>
              <a:t>the</a:t>
            </a:r>
            <a:r>
              <a:rPr lang="pt-BR" dirty="0" smtClean="0">
                <a:ea typeface="ＭＳ Ｐゴシック" pitchFamily="34" charset="-128"/>
              </a:rPr>
              <a:t> </a:t>
            </a:r>
            <a:r>
              <a:rPr lang="pt-BR" dirty="0" err="1" smtClean="0">
                <a:ea typeface="ＭＳ Ｐゴシック" pitchFamily="34" charset="-128"/>
              </a:rPr>
              <a:t>test</a:t>
            </a:r>
            <a:r>
              <a:rPr lang="pt-BR" dirty="0" smtClean="0">
                <a:ea typeface="ＭＳ Ｐゴシック" pitchFamily="34" charset="-128"/>
              </a:rPr>
              <a:t> cases</a:t>
            </a:r>
          </a:p>
          <a:p>
            <a:pPr>
              <a:defRPr/>
            </a:pPr>
            <a:endParaRPr lang="pt-BR" dirty="0" smtClean="0">
              <a:ea typeface="ＭＳ Ｐゴシック" pitchFamily="34" charset="-128"/>
            </a:endParaRPr>
          </a:p>
          <a:p>
            <a:pPr>
              <a:defRPr/>
            </a:pPr>
            <a:r>
              <a:rPr lang="pt-BR" dirty="0" smtClean="0">
                <a:ea typeface="ＭＳ Ｐゴシック" pitchFamily="34" charset="-128"/>
              </a:rPr>
              <a:t>Os itens gerais foram suprimidos dos documentos da IEEE 829</a:t>
            </a:r>
          </a:p>
          <a:p>
            <a:pPr>
              <a:defRPr/>
            </a:pPr>
            <a:r>
              <a:rPr lang="pt-BR" b="1" dirty="0" smtClean="0">
                <a:ea typeface="ＭＳ Ｐゴシック" pitchFamily="34" charset="-128"/>
              </a:rPr>
              <a:t>Global (</a:t>
            </a:r>
            <a:r>
              <a:rPr lang="pt-BR" b="1" dirty="0" err="1" smtClean="0">
                <a:ea typeface="ＭＳ Ｐゴシック" pitchFamily="34" charset="-128"/>
              </a:rPr>
              <a:t>once</a:t>
            </a:r>
            <a:r>
              <a:rPr lang="pt-BR" b="1" dirty="0" smtClean="0">
                <a:ea typeface="ＭＳ Ｐゴシック" pitchFamily="34" charset="-128"/>
              </a:rPr>
              <a:t> per </a:t>
            </a:r>
            <a:r>
              <a:rPr lang="pt-BR" b="1" dirty="0" err="1" smtClean="0">
                <a:ea typeface="ＭＳ Ｐゴシック" pitchFamily="34" charset="-128"/>
              </a:rPr>
              <a:t>document</a:t>
            </a:r>
            <a:r>
              <a:rPr lang="pt-BR" b="1" dirty="0" smtClean="0">
                <a:ea typeface="ＭＳ Ｐゴシック" pitchFamily="34" charset="-128"/>
              </a:rPr>
              <a:t>)</a:t>
            </a:r>
          </a:p>
          <a:p>
            <a:pPr>
              <a:defRPr/>
            </a:pPr>
            <a:r>
              <a:rPr lang="pt-BR" dirty="0" smtClean="0">
                <a:ea typeface="ＭＳ Ｐゴシック" pitchFamily="34" charset="-128"/>
              </a:rPr>
              <a:t>1. </a:t>
            </a:r>
            <a:r>
              <a:rPr lang="pt-BR" dirty="0" err="1" smtClean="0">
                <a:ea typeface="ＭＳ Ｐゴシック" pitchFamily="34" charset="-128"/>
              </a:rPr>
              <a:t>Glossary</a:t>
            </a:r>
            <a:endParaRPr lang="pt-BR" dirty="0" smtClean="0">
              <a:ea typeface="ＭＳ Ｐゴシック" pitchFamily="34" charset="-128"/>
            </a:endParaRPr>
          </a:p>
          <a:p>
            <a:pPr>
              <a:defRPr/>
            </a:pPr>
            <a:r>
              <a:rPr lang="pt-BR" dirty="0" smtClean="0">
                <a:ea typeface="ＭＳ Ｐゴシック" pitchFamily="34" charset="-128"/>
              </a:rPr>
              <a:t>2. </a:t>
            </a:r>
            <a:r>
              <a:rPr lang="pt-BR" dirty="0" err="1" smtClean="0">
                <a:ea typeface="ＭＳ Ｐゴシック" pitchFamily="34" charset="-128"/>
              </a:rPr>
              <a:t>Document</a:t>
            </a:r>
            <a:r>
              <a:rPr lang="pt-BR" dirty="0" smtClean="0">
                <a:ea typeface="ＭＳ Ｐゴシック" pitchFamily="34" charset="-128"/>
              </a:rPr>
              <a:t> </a:t>
            </a:r>
            <a:r>
              <a:rPr lang="pt-BR" dirty="0" err="1" smtClean="0">
                <a:ea typeface="ＭＳ Ｐゴシック" pitchFamily="34" charset="-128"/>
              </a:rPr>
              <a:t>change</a:t>
            </a:r>
            <a:r>
              <a:rPr lang="pt-BR" dirty="0" smtClean="0">
                <a:ea typeface="ＭＳ Ｐゴシック" pitchFamily="34" charset="-128"/>
              </a:rPr>
              <a:t> </a:t>
            </a:r>
            <a:r>
              <a:rPr lang="pt-BR" dirty="0" err="1" smtClean="0">
                <a:ea typeface="ＭＳ Ｐゴシック" pitchFamily="34" charset="-128"/>
              </a:rPr>
              <a:t>procedures</a:t>
            </a:r>
            <a:r>
              <a:rPr lang="pt-BR" dirty="0" smtClean="0">
                <a:ea typeface="ＭＳ Ｐゴシック" pitchFamily="34" charset="-128"/>
              </a:rPr>
              <a:t> </a:t>
            </a:r>
            <a:r>
              <a:rPr lang="pt-BR" dirty="0" err="1" smtClean="0">
                <a:ea typeface="ＭＳ Ｐゴシック" pitchFamily="34" charset="-128"/>
              </a:rPr>
              <a:t>and</a:t>
            </a:r>
            <a:r>
              <a:rPr lang="pt-BR" dirty="0" smtClean="0">
                <a:ea typeface="ＭＳ Ｐゴシック" pitchFamily="34" charset="-128"/>
              </a:rPr>
              <a:t> </a:t>
            </a:r>
            <a:r>
              <a:rPr lang="pt-BR" dirty="0" err="1" smtClean="0">
                <a:ea typeface="ＭＳ Ｐゴシック" pitchFamily="34" charset="-128"/>
              </a:rPr>
              <a:t>history</a:t>
            </a:r>
            <a:endParaRPr lang="pt-BR" dirty="0" smtClean="0">
              <a:ea typeface="ＭＳ Ｐゴシック" pitchFamily="34" charset="-128"/>
            </a:endParaRPr>
          </a:p>
          <a:p>
            <a:pPr>
              <a:defRPr/>
            </a:pPr>
            <a:endParaRPr lang="pt-BR" dirty="0" smtClean="0">
              <a:ea typeface="ＭＳ Ｐゴシック" pitchFamily="34" charset="-128"/>
            </a:endParaRPr>
          </a:p>
          <a:p>
            <a:pPr>
              <a:defRPr/>
            </a:pPr>
            <a:r>
              <a:rPr lang="pt-BR" dirty="0" smtClean="0">
                <a:ea typeface="ＭＳ Ｐゴシック" pitchFamily="34" charset="-128"/>
              </a:rPr>
              <a:t>Esse modelo de CT está aderente à ferramenta RSI/</a:t>
            </a:r>
            <a:r>
              <a:rPr lang="pt-BR" dirty="0" err="1" smtClean="0">
                <a:ea typeface="ＭＳ Ｐゴシック" pitchFamily="34" charset="-128"/>
              </a:rPr>
              <a:t>QA-Teste</a:t>
            </a:r>
            <a:r>
              <a:rPr lang="pt-BR" dirty="0" smtClean="0">
                <a:ea typeface="ＭＳ Ｐゴシック" pitchFamily="34" charset="-128"/>
              </a:rPr>
              <a:t> (planilha de sincronismo)</a:t>
            </a:r>
          </a:p>
        </p:txBody>
      </p:sp>
      <p:sp>
        <p:nvSpPr>
          <p:cNvPr id="4" name="Espaço Reservado para Rodapé 3"/>
          <p:cNvSpPr>
            <a:spLocks noGrp="1"/>
          </p:cNvSpPr>
          <p:nvPr>
            <p:ph type="ftr" sz="quarter" idx="4"/>
          </p:nvPr>
        </p:nvSpPr>
        <p:spPr/>
        <p:txBody>
          <a:bodyPr/>
          <a:lstStyle/>
          <a:p>
            <a:pPr>
              <a:defRPr/>
            </a:pPr>
            <a:r>
              <a:rPr lang="pt-BR"/>
              <a:t>4</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Slide Image Placeholder 1"/>
          <p:cNvSpPr>
            <a:spLocks noGrp="1" noRot="1" noChangeAspect="1" noTextEdit="1"/>
          </p:cNvSpPr>
          <p:nvPr>
            <p:ph type="sldImg"/>
          </p:nvPr>
        </p:nvSpPr>
        <p:spPr bwMode="auto">
          <a:noFill/>
          <a:ln>
            <a:solidFill>
              <a:srgbClr val="000000"/>
            </a:solidFill>
            <a:miter lim="800000"/>
            <a:headEnd/>
            <a:tailEnd/>
          </a:ln>
        </p:spPr>
      </p:sp>
      <p:sp>
        <p:nvSpPr>
          <p:cNvPr id="314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314372" name="Slide Number Placeholder 3"/>
          <p:cNvSpPr txBox="1">
            <a:spLocks noGrp="1"/>
          </p:cNvSpPr>
          <p:nvPr/>
        </p:nvSpPr>
        <p:spPr bwMode="auto">
          <a:xfrm>
            <a:off x="4023786" y="9721868"/>
            <a:ext cx="3078736" cy="511054"/>
          </a:xfrm>
          <a:prstGeom prst="rect">
            <a:avLst/>
          </a:prstGeom>
          <a:noFill/>
          <a:ln w="9525">
            <a:noFill/>
            <a:miter lim="800000"/>
            <a:headEnd/>
            <a:tailEnd/>
          </a:ln>
        </p:spPr>
        <p:txBody>
          <a:bodyPr lIns="96661" tIns="48331" rIns="96661" bIns="48331" anchor="b"/>
          <a:lstStyle/>
          <a:p>
            <a:pPr algn="r"/>
            <a:fld id="{246E6ACE-012C-48BF-B681-EC0F5A337DE2}" type="slidenum">
              <a:rPr lang="pt-BR" sz="1300">
                <a:latin typeface="Arial" pitchFamily="34" charset="0"/>
              </a:rPr>
              <a:pPr algn="r"/>
              <a:t>95</a:t>
            </a:fld>
            <a:endParaRPr lang="pt-BR" sz="1300">
              <a:latin typeface="Arial" pitchFamily="34" charset="0"/>
            </a:endParaRPr>
          </a:p>
        </p:txBody>
      </p:sp>
      <p:sp>
        <p:nvSpPr>
          <p:cNvPr id="5" name="Espaço Reservado para Rodapé 4"/>
          <p:cNvSpPr>
            <a:spLocks noGrp="1"/>
          </p:cNvSpPr>
          <p:nvPr>
            <p:ph type="ftr" sz="quarter" idx="4"/>
          </p:nvPr>
        </p:nvSpPr>
        <p:spPr/>
        <p:txBody>
          <a:bodyPr/>
          <a:lstStyle/>
          <a:p>
            <a:pPr>
              <a:defRPr/>
            </a:pPr>
            <a:r>
              <a:rPr lang="pt-BR"/>
              <a:t>4</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Slide Image Placeholder 1"/>
          <p:cNvSpPr>
            <a:spLocks noGrp="1" noRot="1" noChangeAspect="1" noTextEdit="1"/>
          </p:cNvSpPr>
          <p:nvPr>
            <p:ph type="sldImg"/>
          </p:nvPr>
        </p:nvSpPr>
        <p:spPr bwMode="auto">
          <a:noFill/>
          <a:ln>
            <a:solidFill>
              <a:srgbClr val="000000"/>
            </a:solidFill>
            <a:miter lim="800000"/>
            <a:headEnd/>
            <a:tailEnd/>
          </a:ln>
        </p:spPr>
      </p:sp>
      <p:sp>
        <p:nvSpPr>
          <p:cNvPr id="315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315396" name="Slide Number Placeholder 3"/>
          <p:cNvSpPr txBox="1">
            <a:spLocks noGrp="1"/>
          </p:cNvSpPr>
          <p:nvPr/>
        </p:nvSpPr>
        <p:spPr bwMode="auto">
          <a:xfrm>
            <a:off x="4023786" y="9721868"/>
            <a:ext cx="3078736" cy="511054"/>
          </a:xfrm>
          <a:prstGeom prst="rect">
            <a:avLst/>
          </a:prstGeom>
          <a:noFill/>
          <a:ln w="9525">
            <a:noFill/>
            <a:miter lim="800000"/>
            <a:headEnd/>
            <a:tailEnd/>
          </a:ln>
        </p:spPr>
        <p:txBody>
          <a:bodyPr lIns="96661" tIns="48331" rIns="96661" bIns="48331" anchor="b"/>
          <a:lstStyle/>
          <a:p>
            <a:pPr algn="r"/>
            <a:fld id="{D57D6505-D3F2-4EFB-8E49-513B50F36E95}" type="slidenum">
              <a:rPr lang="pt-BR" sz="1300">
                <a:latin typeface="Arial" pitchFamily="34" charset="0"/>
              </a:rPr>
              <a:pPr algn="r"/>
              <a:t>96</a:t>
            </a:fld>
            <a:endParaRPr lang="pt-BR" sz="1300">
              <a:latin typeface="Arial" pitchFamily="34" charset="0"/>
            </a:endParaRPr>
          </a:p>
        </p:txBody>
      </p:sp>
      <p:sp>
        <p:nvSpPr>
          <p:cNvPr id="5" name="Espaço Reservado para Rodapé 4"/>
          <p:cNvSpPr>
            <a:spLocks noGrp="1"/>
          </p:cNvSpPr>
          <p:nvPr>
            <p:ph type="ftr" sz="quarter" idx="4"/>
          </p:nvPr>
        </p:nvSpPr>
        <p:spPr/>
        <p:txBody>
          <a:bodyPr/>
          <a:lstStyle/>
          <a:p>
            <a:pPr>
              <a:defRPr/>
            </a:pPr>
            <a:r>
              <a:rPr lang="pt-BR"/>
              <a:t>4</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noTextEdit="1"/>
          </p:cNvSpPr>
          <p:nvPr>
            <p:ph type="sldImg"/>
          </p:nvPr>
        </p:nvSpPr>
        <p:spPr bwMode="auto">
          <a:noFill/>
          <a:ln>
            <a:solidFill>
              <a:srgbClr val="000000"/>
            </a:solidFill>
            <a:miter lim="800000"/>
            <a:headEnd/>
            <a:tailEnd/>
          </a:ln>
        </p:spPr>
      </p:sp>
      <p:sp>
        <p:nvSpPr>
          <p:cNvPr id="316419" name="Notes Placeholder 2"/>
          <p:cNvSpPr>
            <a:spLocks noGrp="1"/>
          </p:cNvSpPr>
          <p:nvPr>
            <p:ph type="body" idx="1"/>
          </p:nvPr>
        </p:nvSpPr>
        <p:spPr bwMode="auto">
          <a:noFill/>
        </p:spPr>
        <p:txBody>
          <a:bodyPr wrap="square" numCol="1" anchor="t" anchorCtr="0" compatLnSpc="1">
            <a:prstTxWarp prst="textNoShape">
              <a:avLst/>
            </a:prstTxWarp>
          </a:bodyPr>
          <a:lstStyle/>
          <a:p>
            <a:r>
              <a:rPr lang="pt-BR" sz="1700" smtClean="0">
                <a:ea typeface="MS PGothic" pitchFamily="34" charset="-128"/>
              </a:rPr>
              <a:t>Por exemplo, uma consulta em um log pode servir de verificação ao invés de emitir o extrato de conta.</a:t>
            </a:r>
            <a:endParaRPr lang="pt-BR" smtClean="0">
              <a:ea typeface="MS PGothic" pitchFamily="34" charset="-128"/>
            </a:endParaRPr>
          </a:p>
        </p:txBody>
      </p:sp>
      <p:sp>
        <p:nvSpPr>
          <p:cNvPr id="316420" name="Slide Number Placeholder 3"/>
          <p:cNvSpPr txBox="1">
            <a:spLocks noGrp="1"/>
          </p:cNvSpPr>
          <p:nvPr/>
        </p:nvSpPr>
        <p:spPr bwMode="auto">
          <a:xfrm>
            <a:off x="4023786" y="9721868"/>
            <a:ext cx="3078736" cy="511054"/>
          </a:xfrm>
          <a:prstGeom prst="rect">
            <a:avLst/>
          </a:prstGeom>
          <a:noFill/>
          <a:ln w="9525">
            <a:noFill/>
            <a:miter lim="800000"/>
            <a:headEnd/>
            <a:tailEnd/>
          </a:ln>
        </p:spPr>
        <p:txBody>
          <a:bodyPr lIns="96661" tIns="48331" rIns="96661" bIns="48331" anchor="b"/>
          <a:lstStyle/>
          <a:p>
            <a:pPr algn="r"/>
            <a:fld id="{D03270B7-4BD1-4475-AE1C-ABF04435E209}" type="slidenum">
              <a:rPr lang="pt-BR" sz="1300">
                <a:latin typeface="Arial" pitchFamily="34" charset="0"/>
              </a:rPr>
              <a:pPr algn="r"/>
              <a:t>97</a:t>
            </a:fld>
            <a:endParaRPr lang="pt-BR" sz="1300">
              <a:latin typeface="Arial" pitchFamily="34" charset="0"/>
            </a:endParaRPr>
          </a:p>
        </p:txBody>
      </p:sp>
      <p:sp>
        <p:nvSpPr>
          <p:cNvPr id="5" name="Espaço Reservado para Rodapé 4"/>
          <p:cNvSpPr>
            <a:spLocks noGrp="1"/>
          </p:cNvSpPr>
          <p:nvPr>
            <p:ph type="ftr" sz="quarter" idx="4"/>
          </p:nvPr>
        </p:nvSpPr>
        <p:spPr/>
        <p:txBody>
          <a:bodyPr/>
          <a:lstStyle/>
          <a:p>
            <a:pPr>
              <a:defRPr/>
            </a:pPr>
            <a:r>
              <a:rPr lang="pt-BR"/>
              <a:t>4</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p:cNvSpPr>
            <a:spLocks noGrp="1" noRot="1" noChangeAspect="1" noTextEdit="1"/>
          </p:cNvSpPr>
          <p:nvPr>
            <p:ph type="sldImg"/>
          </p:nvPr>
        </p:nvSpPr>
        <p:spPr bwMode="auto">
          <a:noFill/>
          <a:ln>
            <a:solidFill>
              <a:srgbClr val="000000"/>
            </a:solidFill>
            <a:miter lim="800000"/>
            <a:headEnd/>
            <a:tailEnd/>
          </a:ln>
        </p:spPr>
      </p:sp>
      <p:sp>
        <p:nvSpPr>
          <p:cNvPr id="317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pt-BR" sz="1700" smtClean="0">
              <a:ea typeface="MS PGothic" pitchFamily="34" charset="-128"/>
            </a:endParaRPr>
          </a:p>
        </p:txBody>
      </p:sp>
      <p:sp>
        <p:nvSpPr>
          <p:cNvPr id="317444" name="Slide Number Placeholder 3"/>
          <p:cNvSpPr txBox="1">
            <a:spLocks noGrp="1"/>
          </p:cNvSpPr>
          <p:nvPr/>
        </p:nvSpPr>
        <p:spPr bwMode="auto">
          <a:xfrm>
            <a:off x="4023786" y="9721868"/>
            <a:ext cx="3078736" cy="511054"/>
          </a:xfrm>
          <a:prstGeom prst="rect">
            <a:avLst/>
          </a:prstGeom>
          <a:noFill/>
          <a:ln w="9525">
            <a:noFill/>
            <a:miter lim="800000"/>
            <a:headEnd/>
            <a:tailEnd/>
          </a:ln>
        </p:spPr>
        <p:txBody>
          <a:bodyPr lIns="96661" tIns="48331" rIns="96661" bIns="48331" anchor="b"/>
          <a:lstStyle/>
          <a:p>
            <a:pPr algn="r"/>
            <a:fld id="{23E78BD6-12FB-4DB7-8D40-AAE12260EF73}" type="slidenum">
              <a:rPr lang="pt-BR" sz="1300">
                <a:latin typeface="Arial" pitchFamily="34" charset="0"/>
              </a:rPr>
              <a:pPr algn="r"/>
              <a:t>98</a:t>
            </a:fld>
            <a:endParaRPr lang="pt-BR" sz="1300">
              <a:latin typeface="Arial" pitchFamily="34" charset="0"/>
            </a:endParaRPr>
          </a:p>
        </p:txBody>
      </p:sp>
      <p:sp>
        <p:nvSpPr>
          <p:cNvPr id="5" name="Espaço Reservado para Rodapé 4"/>
          <p:cNvSpPr>
            <a:spLocks noGrp="1"/>
          </p:cNvSpPr>
          <p:nvPr>
            <p:ph type="ftr" sz="quarter" idx="4"/>
          </p:nvPr>
        </p:nvSpPr>
        <p:spPr/>
        <p:txBody>
          <a:bodyPr/>
          <a:lstStyle/>
          <a:p>
            <a:pPr>
              <a:defRPr/>
            </a:pPr>
            <a:r>
              <a:rPr lang="pt-BR"/>
              <a:t>4</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bwMode="auto">
          <a:noFill/>
          <a:ln>
            <a:solidFill>
              <a:srgbClr val="000000"/>
            </a:solidFill>
            <a:miter lim="800000"/>
            <a:headEnd/>
            <a:tailEnd/>
          </a:ln>
        </p:spPr>
      </p:sp>
      <p:sp>
        <p:nvSpPr>
          <p:cNvPr id="318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318468" name="Slide Number Placeholder 3"/>
          <p:cNvSpPr txBox="1">
            <a:spLocks noGrp="1"/>
          </p:cNvSpPr>
          <p:nvPr/>
        </p:nvSpPr>
        <p:spPr bwMode="auto">
          <a:xfrm>
            <a:off x="4023786" y="9721868"/>
            <a:ext cx="3078736" cy="511054"/>
          </a:xfrm>
          <a:prstGeom prst="rect">
            <a:avLst/>
          </a:prstGeom>
          <a:noFill/>
          <a:ln w="9525">
            <a:noFill/>
            <a:miter lim="800000"/>
            <a:headEnd/>
            <a:tailEnd/>
          </a:ln>
        </p:spPr>
        <p:txBody>
          <a:bodyPr lIns="96661" tIns="48331" rIns="96661" bIns="48331" anchor="b"/>
          <a:lstStyle/>
          <a:p>
            <a:pPr algn="r"/>
            <a:fld id="{D4F4FCB9-D908-4D03-A47E-D4F165C756DB}" type="slidenum">
              <a:rPr lang="pt-BR" sz="1300">
                <a:latin typeface="Arial" pitchFamily="34" charset="0"/>
              </a:rPr>
              <a:pPr algn="r"/>
              <a:t>99</a:t>
            </a:fld>
            <a:endParaRPr lang="pt-BR" sz="1300">
              <a:latin typeface="Arial" pitchFamily="34" charset="0"/>
            </a:endParaRPr>
          </a:p>
        </p:txBody>
      </p:sp>
      <p:sp>
        <p:nvSpPr>
          <p:cNvPr id="5" name="Espaço Reservado para Rodapé 4"/>
          <p:cNvSpPr>
            <a:spLocks noGrp="1"/>
          </p:cNvSpPr>
          <p:nvPr>
            <p:ph type="ftr" sz="quarter" idx="4"/>
          </p:nvPr>
        </p:nvSpPr>
        <p:spPr/>
        <p:txBody>
          <a:bodyPr/>
          <a:lstStyle/>
          <a:p>
            <a:pPr>
              <a:defRPr/>
            </a:pPr>
            <a:r>
              <a:rPr lang="pt-BR"/>
              <a:t>4</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31949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pt-BR" smtClean="0"/>
          </a:p>
        </p:txBody>
      </p:sp>
      <p:sp>
        <p:nvSpPr>
          <p:cNvPr id="4" name="Espaço Reservado para Rodapé 3"/>
          <p:cNvSpPr>
            <a:spLocks noGrp="1"/>
          </p:cNvSpPr>
          <p:nvPr>
            <p:ph type="ftr" sz="quarter" idx="4"/>
          </p:nvPr>
        </p:nvSpPr>
        <p:spPr/>
        <p:txBody>
          <a:bodyPr/>
          <a:lstStyle/>
          <a:p>
            <a:pPr>
              <a:defRPr/>
            </a:pPr>
            <a:r>
              <a:rPr lang="pt-BR" smtClean="0"/>
              <a:t>4</a:t>
            </a:r>
            <a:endParaRPr lang="pt-B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Slide Image Placeholder 1"/>
          <p:cNvSpPr>
            <a:spLocks noGrp="1" noRot="1" noChangeAspect="1" noTextEdit="1"/>
          </p:cNvSpPr>
          <p:nvPr>
            <p:ph type="sldImg"/>
          </p:nvPr>
        </p:nvSpPr>
        <p:spPr bwMode="auto">
          <a:noFill/>
          <a:ln>
            <a:solidFill>
              <a:srgbClr val="000000"/>
            </a:solidFill>
            <a:miter lim="800000"/>
            <a:headEnd/>
            <a:tailEnd/>
          </a:ln>
        </p:spPr>
      </p:sp>
      <p:sp>
        <p:nvSpPr>
          <p:cNvPr id="320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pt-BR" sz="1700" smtClean="0">
              <a:ea typeface="MS PGothic" pitchFamily="34" charset="-128"/>
            </a:endParaRPr>
          </a:p>
        </p:txBody>
      </p:sp>
      <p:sp>
        <p:nvSpPr>
          <p:cNvPr id="320516" name="Slide Number Placeholder 3"/>
          <p:cNvSpPr txBox="1">
            <a:spLocks noGrp="1"/>
          </p:cNvSpPr>
          <p:nvPr/>
        </p:nvSpPr>
        <p:spPr bwMode="auto">
          <a:xfrm>
            <a:off x="4023786" y="9721868"/>
            <a:ext cx="3078736" cy="511054"/>
          </a:xfrm>
          <a:prstGeom prst="rect">
            <a:avLst/>
          </a:prstGeom>
          <a:noFill/>
          <a:ln w="9525">
            <a:noFill/>
            <a:miter lim="800000"/>
            <a:headEnd/>
            <a:tailEnd/>
          </a:ln>
        </p:spPr>
        <p:txBody>
          <a:bodyPr lIns="96661" tIns="48331" rIns="96661" bIns="48331" anchor="b"/>
          <a:lstStyle/>
          <a:p>
            <a:pPr algn="r"/>
            <a:fld id="{6FAE5439-3ED2-4C08-A233-C7692938723C}" type="slidenum">
              <a:rPr lang="pt-BR" sz="1300">
                <a:latin typeface="Arial" pitchFamily="34" charset="0"/>
              </a:rPr>
              <a:pPr algn="r"/>
              <a:t>101</a:t>
            </a:fld>
            <a:endParaRPr lang="pt-BR" sz="1300">
              <a:latin typeface="Arial" pitchFamily="34" charset="0"/>
            </a:endParaRPr>
          </a:p>
        </p:txBody>
      </p:sp>
      <p:sp>
        <p:nvSpPr>
          <p:cNvPr id="5" name="Espaço Reservado para Rodapé 4"/>
          <p:cNvSpPr>
            <a:spLocks noGrp="1"/>
          </p:cNvSpPr>
          <p:nvPr>
            <p:ph type="ftr" sz="quarter" idx="4"/>
          </p:nvPr>
        </p:nvSpPr>
        <p:spPr/>
        <p:txBody>
          <a:bodyPr/>
          <a:lstStyle/>
          <a:p>
            <a:pPr>
              <a:defRPr/>
            </a:pPr>
            <a:r>
              <a:rPr lang="pt-BR"/>
              <a:t>4</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Slide Image Placeholder 1"/>
          <p:cNvSpPr>
            <a:spLocks noGrp="1" noRot="1" noChangeAspect="1" noTextEdit="1"/>
          </p:cNvSpPr>
          <p:nvPr>
            <p:ph type="sldImg"/>
          </p:nvPr>
        </p:nvSpPr>
        <p:spPr bwMode="auto">
          <a:noFill/>
          <a:ln>
            <a:solidFill>
              <a:srgbClr val="000000"/>
            </a:solidFill>
            <a:miter lim="800000"/>
            <a:headEnd/>
            <a:tailEnd/>
          </a:ln>
        </p:spPr>
      </p:sp>
      <p:sp>
        <p:nvSpPr>
          <p:cNvPr id="321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pt-BR" smtClean="0">
              <a:ea typeface="MS PGothic" pitchFamily="34" charset="-128"/>
            </a:endParaRPr>
          </a:p>
        </p:txBody>
      </p:sp>
      <p:sp>
        <p:nvSpPr>
          <p:cNvPr id="321540" name="Slide Number Placeholder 3"/>
          <p:cNvSpPr txBox="1">
            <a:spLocks noGrp="1"/>
          </p:cNvSpPr>
          <p:nvPr/>
        </p:nvSpPr>
        <p:spPr bwMode="auto">
          <a:xfrm>
            <a:off x="4023786" y="9721868"/>
            <a:ext cx="3078736" cy="511054"/>
          </a:xfrm>
          <a:prstGeom prst="rect">
            <a:avLst/>
          </a:prstGeom>
          <a:noFill/>
          <a:ln w="9525">
            <a:noFill/>
            <a:miter lim="800000"/>
            <a:headEnd/>
            <a:tailEnd/>
          </a:ln>
        </p:spPr>
        <p:txBody>
          <a:bodyPr lIns="96661" tIns="48331" rIns="96661" bIns="48331" anchor="b"/>
          <a:lstStyle/>
          <a:p>
            <a:pPr algn="r"/>
            <a:fld id="{26AECA52-A152-490B-BF89-9278E7E0262F}" type="slidenum">
              <a:rPr lang="pt-BR" sz="1300">
                <a:latin typeface="Arial" pitchFamily="34" charset="0"/>
              </a:rPr>
              <a:pPr algn="r"/>
              <a:t>102</a:t>
            </a:fld>
            <a:endParaRPr lang="pt-BR" sz="1300">
              <a:latin typeface="Arial" pitchFamily="34" charset="0"/>
            </a:endParaRPr>
          </a:p>
        </p:txBody>
      </p:sp>
      <p:sp>
        <p:nvSpPr>
          <p:cNvPr id="5" name="Espaço Reservado para Rodapé 4"/>
          <p:cNvSpPr>
            <a:spLocks noGrp="1"/>
          </p:cNvSpPr>
          <p:nvPr>
            <p:ph type="ftr" sz="quarter" idx="4"/>
          </p:nvPr>
        </p:nvSpPr>
        <p:spPr/>
        <p:txBody>
          <a:bodyPr/>
          <a:lstStyle/>
          <a:p>
            <a:pPr>
              <a:defRPr/>
            </a:pPr>
            <a:r>
              <a:rPr lang="pt-BR"/>
              <a:t>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286640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a:xfrm>
            <a:off x="838200" y="1825625"/>
            <a:ext cx="10515600" cy="4351338"/>
          </a:xfrm>
          <a:prstGeom prst="rect">
            <a:avLst/>
          </a:prstGeo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325397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a:prstGeom prst="rect">
            <a:avLst/>
          </a:prstGeo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35240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334434" y="115889"/>
            <a:ext cx="11523133" cy="777875"/>
          </a:xfrm>
          <a:prstGeom prst="rect">
            <a:avLst/>
          </a:prstGeom>
        </p:spPr>
        <p:txBody>
          <a:bodyPr/>
          <a:lstStyle/>
          <a:p>
            <a:r>
              <a:rPr lang="pt-BR" smtClean="0"/>
              <a:t>Clique para editar o estilo do título mestre</a:t>
            </a:r>
            <a:endParaRPr lang="pt-BR"/>
          </a:p>
        </p:txBody>
      </p:sp>
      <p:sp>
        <p:nvSpPr>
          <p:cNvPr id="3" name="Text Placeholder 2"/>
          <p:cNvSpPr>
            <a:spLocks noGrp="1"/>
          </p:cNvSpPr>
          <p:nvPr>
            <p:ph type="body" sz="half" idx="1"/>
          </p:nvPr>
        </p:nvSpPr>
        <p:spPr>
          <a:xfrm>
            <a:off x="609600" y="1279526"/>
            <a:ext cx="5376333" cy="4957763"/>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Content Placeholder 3"/>
          <p:cNvSpPr>
            <a:spLocks noGrp="1"/>
          </p:cNvSpPr>
          <p:nvPr>
            <p:ph sz="half" idx="2"/>
          </p:nvPr>
        </p:nvSpPr>
        <p:spPr>
          <a:xfrm>
            <a:off x="6189133" y="1279526"/>
            <a:ext cx="5378451" cy="4957763"/>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4"/>
          <p:cNvSpPr>
            <a:spLocks noGrp="1" noChangeArrowheads="1"/>
          </p:cNvSpPr>
          <p:nvPr>
            <p:ph type="dt" sz="half" idx="10"/>
          </p:nvPr>
        </p:nvSpPr>
        <p:spPr>
          <a:xfrm>
            <a:off x="609600" y="6245225"/>
            <a:ext cx="2844800" cy="476250"/>
          </a:xfrm>
          <a:prstGeom prst="rect">
            <a:avLst/>
          </a:prstGeom>
        </p:spPr>
        <p:txBody>
          <a:bodyPr/>
          <a:lstStyle>
            <a:lvl1pPr>
              <a:defRPr>
                <a:cs typeface="Arial" charset="0"/>
              </a:defRPr>
            </a:lvl1pPr>
          </a:lstStyle>
          <a:p>
            <a:pPr>
              <a:defRPr/>
            </a:pPr>
            <a:fld id="{FF0A5BA0-BFB2-4CE4-B2A7-DE25EAB57BFC}" type="datetime1">
              <a:rPr lang="pt-BR"/>
              <a:pPr>
                <a:defRPr/>
              </a:pPr>
              <a:t>03/02/2018</a:t>
            </a:fld>
            <a:endParaRPr lang="pt-BR"/>
          </a:p>
        </p:txBody>
      </p:sp>
      <p:sp>
        <p:nvSpPr>
          <p:cNvPr id="6" name="Rectangle 5"/>
          <p:cNvSpPr>
            <a:spLocks noGrp="1" noChangeArrowheads="1"/>
          </p:cNvSpPr>
          <p:nvPr>
            <p:ph type="ftr" sz="quarter" idx="11"/>
          </p:nvPr>
        </p:nvSpPr>
        <p:spPr>
          <a:xfrm>
            <a:off x="4165600" y="6245225"/>
            <a:ext cx="3860800" cy="476250"/>
          </a:xfrm>
          <a:prstGeom prst="rect">
            <a:avLst/>
          </a:prstGeom>
        </p:spPr>
        <p:txBody>
          <a:bodyPr/>
          <a:lstStyle>
            <a:lvl1pPr>
              <a:defRPr>
                <a:cs typeface="Arial" charset="0"/>
              </a:defRPr>
            </a:lvl1pPr>
          </a:lstStyle>
          <a:p>
            <a:pPr>
              <a:defRPr/>
            </a:pPr>
            <a:endParaRPr lang="pt-BR"/>
          </a:p>
        </p:txBody>
      </p:sp>
      <p:sp>
        <p:nvSpPr>
          <p:cNvPr id="7" name="Rectangle 6"/>
          <p:cNvSpPr>
            <a:spLocks noGrp="1" noChangeArrowheads="1"/>
          </p:cNvSpPr>
          <p:nvPr>
            <p:ph type="sldNum" sz="quarter" idx="12"/>
          </p:nvPr>
        </p:nvSpPr>
        <p:spPr>
          <a:xfrm>
            <a:off x="8737600" y="6245225"/>
            <a:ext cx="2844800" cy="476250"/>
          </a:xfrm>
          <a:prstGeom prst="rect">
            <a:avLst/>
          </a:prstGeom>
        </p:spPr>
        <p:txBody>
          <a:bodyPr/>
          <a:lstStyle>
            <a:lvl1pPr>
              <a:defRPr>
                <a:cs typeface="Arial" charset="0"/>
              </a:defRPr>
            </a:lvl1pPr>
          </a:lstStyle>
          <a:p>
            <a:pPr>
              <a:defRPr/>
            </a:pPr>
            <a:fld id="{D2C5F215-2155-4D0B-9233-ED3E2DE5064F}" type="slidenum">
              <a:rPr lang="pt-BR"/>
              <a:pPr>
                <a:defRPr/>
              </a:pPr>
              <a:t>‹nº›</a:t>
            </a:fld>
            <a:endParaRPr lang="pt-B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a:xfrm>
            <a:off x="838200" y="1825625"/>
            <a:ext cx="10515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6" name="Espaço Reservado para Número de Slide 5"/>
          <p:cNvSpPr>
            <a:spLocks noGrp="1"/>
          </p:cNvSpPr>
          <p:nvPr>
            <p:ph type="sldNum" sz="quarter" idx="12"/>
          </p:nvPr>
        </p:nvSpPr>
        <p:spPr/>
        <p:txBody>
          <a:bodyPr/>
          <a:lstStyle/>
          <a:p>
            <a:fld id="{1CA96723-F396-4F87-9871-9BAFE0353388}" type="slidenum">
              <a:rPr lang="pt-BR" smtClean="0"/>
              <a:pPr/>
              <a:t>‹nº›</a:t>
            </a:fld>
            <a:endParaRPr lang="pt-BR"/>
          </a:p>
        </p:txBody>
      </p:sp>
      <p:sp>
        <p:nvSpPr>
          <p:cNvPr id="7" name="Espaço Reservado para Rodapé 6"/>
          <p:cNvSpPr txBox="1">
            <a:spLocks/>
          </p:cNvSpPr>
          <p:nvPr userDrawn="1"/>
        </p:nvSpPr>
        <p:spPr>
          <a:xfrm>
            <a:off x="4038601" y="6483969"/>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4262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109875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227685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379744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38415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215826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169711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FCCB5A8B-9D51-4C37-B2F9-45FE7DA8332A}" type="datetimeFigureOut">
              <a:rPr lang="pt-BR" smtClean="0"/>
              <a:pPr/>
              <a:t>03/02/2018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CA96723-F396-4F87-9871-9BAFE0353388}" type="slidenum">
              <a:rPr lang="pt-BR" smtClean="0"/>
              <a:pPr/>
              <a:t>‹nº›</a:t>
            </a:fld>
            <a:endParaRPr lang="pt-BR"/>
          </a:p>
        </p:txBody>
      </p:sp>
    </p:spTree>
    <p:extLst>
      <p:ext uri="{BB962C8B-B14F-4D97-AF65-F5344CB8AC3E}">
        <p14:creationId xmlns:p14="http://schemas.microsoft.com/office/powerpoint/2010/main" xmlns="" val="222182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B5A8B-9D51-4C37-B2F9-45FE7DA8332A}" type="datetimeFigureOut">
              <a:rPr lang="pt-BR" smtClean="0"/>
              <a:pPr/>
              <a:t>03/02/2018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96723-F396-4F87-9871-9BAFE0353388}" type="slidenum">
              <a:rPr lang="pt-BR" smtClean="0"/>
              <a:pPr/>
              <a:t>‹nº›</a:t>
            </a:fld>
            <a:endParaRPr lang="pt-BR"/>
          </a:p>
        </p:txBody>
      </p:sp>
      <p:pic>
        <p:nvPicPr>
          <p:cNvPr id="15" name="Imagem 14"/>
          <p:cNvPicPr>
            <a:picLocks noChangeAspect="1"/>
          </p:cNvPicPr>
          <p:nvPr userDrawn="1"/>
        </p:nvPicPr>
        <p:blipFill rotWithShape="1">
          <a:blip r:embed="rId14" cstate="print"/>
          <a:srcRect l="768" b="3545"/>
          <a:stretch/>
        </p:blipFill>
        <p:spPr>
          <a:xfrm>
            <a:off x="0" y="0"/>
            <a:ext cx="12192000" cy="901521"/>
          </a:xfrm>
          <a:prstGeom prst="rect">
            <a:avLst/>
          </a:prstGeom>
        </p:spPr>
      </p:pic>
      <p:sp>
        <p:nvSpPr>
          <p:cNvPr id="16" name="Retângulo 15"/>
          <p:cNvSpPr/>
          <p:nvPr userDrawn="1"/>
        </p:nvSpPr>
        <p:spPr>
          <a:xfrm>
            <a:off x="899693" y="325549"/>
            <a:ext cx="5204178" cy="524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userDrawn="1"/>
        </p:nvSpPr>
        <p:spPr>
          <a:xfrm>
            <a:off x="6577130" y="0"/>
            <a:ext cx="5204178" cy="524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8" name="Imagem 17"/>
          <p:cNvPicPr>
            <a:picLocks noChangeAspect="1"/>
          </p:cNvPicPr>
          <p:nvPr userDrawn="1"/>
        </p:nvPicPr>
        <p:blipFill rotWithShape="1">
          <a:blip r:embed="rId14" cstate="print"/>
          <a:srcRect l="768" b="3545"/>
          <a:stretch/>
        </p:blipFill>
        <p:spPr>
          <a:xfrm flipV="1">
            <a:off x="0" y="6375042"/>
            <a:ext cx="12192000" cy="528676"/>
          </a:xfrm>
          <a:prstGeom prst="rect">
            <a:avLst/>
          </a:prstGeom>
        </p:spPr>
      </p:pic>
      <p:sp>
        <p:nvSpPr>
          <p:cNvPr id="19" name="Retângulo 18"/>
          <p:cNvSpPr/>
          <p:nvPr userDrawn="1"/>
        </p:nvSpPr>
        <p:spPr>
          <a:xfrm>
            <a:off x="888642" y="6375042"/>
            <a:ext cx="5204178" cy="329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userDrawn="1"/>
        </p:nvSpPr>
        <p:spPr>
          <a:xfrm>
            <a:off x="6372901" y="6554630"/>
            <a:ext cx="5204178" cy="329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xmlns="" val="459629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mailto:treinamento@ctsnet.com.br"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Planilha_do_Microsoft_Office_Excel_97-20031.xls"/></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192024" y="927080"/>
            <a:ext cx="3983788" cy="2493068"/>
          </a:xfrm>
          <a:prstGeom prst="rect">
            <a:avLst/>
          </a:prstGeom>
          <a:noFill/>
          <a:ln w="9525">
            <a:noFill/>
            <a:miter lim="800000"/>
            <a:headEnd/>
            <a:tailEnd/>
          </a:ln>
          <a:effectLst/>
        </p:spPr>
      </p:pic>
      <p:sp>
        <p:nvSpPr>
          <p:cNvPr id="3" name="Título 11"/>
          <p:cNvSpPr txBox="1">
            <a:spLocks/>
          </p:cNvSpPr>
          <p:nvPr/>
        </p:nvSpPr>
        <p:spPr>
          <a:xfrm>
            <a:off x="1432858" y="4329954"/>
            <a:ext cx="9472707" cy="936625"/>
          </a:xfrm>
          <a:prstGeom prst="rect">
            <a:avLst/>
          </a:prstGeom>
        </p:spPr>
        <p:txBody>
          <a:bodyPr anchor="ct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pt-BR" altLang="pt-BR" sz="3600" b="0" i="0" u="none" strike="noStrike" kern="1200" cap="none" spc="0" normalizeH="0" baseline="0" noProof="0" dirty="0" smtClean="0">
                <a:ln>
                  <a:noFill/>
                </a:ln>
                <a:solidFill>
                  <a:schemeClr val="tx1"/>
                </a:solidFill>
                <a:effectLst/>
                <a:uLnTx/>
                <a:uFillTx/>
                <a:latin typeface="+mj-lt"/>
                <a:ea typeface="+mj-ea"/>
                <a:cs typeface="+mj-cs"/>
              </a:rPr>
              <a:t>Academia do Teste</a:t>
            </a:r>
          </a:p>
        </p:txBody>
      </p:sp>
      <p:sp>
        <p:nvSpPr>
          <p:cNvPr id="4" name="Meio-quadro 3"/>
          <p:cNvSpPr/>
          <p:nvPr/>
        </p:nvSpPr>
        <p:spPr>
          <a:xfrm>
            <a:off x="1317812" y="4249271"/>
            <a:ext cx="3052482" cy="497542"/>
          </a:xfrm>
          <a:prstGeom prst="halfFrame">
            <a:avLst>
              <a:gd name="adj1" fmla="val 22522"/>
              <a:gd name="adj2" fmla="val 2252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 name="Meio-quadro 4"/>
          <p:cNvSpPr/>
          <p:nvPr/>
        </p:nvSpPr>
        <p:spPr>
          <a:xfrm rot="10800000">
            <a:off x="8054788" y="4706473"/>
            <a:ext cx="2944906" cy="632011"/>
          </a:xfrm>
          <a:prstGeom prst="halfFrame">
            <a:avLst>
              <a:gd name="adj1" fmla="val 24822"/>
              <a:gd name="adj2" fmla="val 205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6" name="Listra Diagonal 5"/>
          <p:cNvSpPr/>
          <p:nvPr/>
        </p:nvSpPr>
        <p:spPr>
          <a:xfrm rot="427499">
            <a:off x="3671041" y="5204014"/>
            <a:ext cx="2151529" cy="268941"/>
          </a:xfrm>
          <a:prstGeom prst="diagStrip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Listra Diagonal 6"/>
          <p:cNvSpPr/>
          <p:nvPr/>
        </p:nvSpPr>
        <p:spPr>
          <a:xfrm rot="11111232">
            <a:off x="6391830" y="4105838"/>
            <a:ext cx="2151529" cy="268941"/>
          </a:xfrm>
          <a:prstGeom prst="diagStrip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0484" name="AutoShape 4" descr="https://mail.zoho.com/mail/ImageDisplay?na=1863270000000008001&amp;nmsgId=1863270000000785003&amp;f=1.gif&amp;mode=inline&am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1" name="CaixaDeTexto 10"/>
          <p:cNvSpPr txBox="1"/>
          <p:nvPr/>
        </p:nvSpPr>
        <p:spPr>
          <a:xfrm>
            <a:off x="3725833" y="6334780"/>
            <a:ext cx="4831307" cy="523220"/>
          </a:xfrm>
          <a:prstGeom prst="rect">
            <a:avLst/>
          </a:prstGeom>
          <a:noFill/>
        </p:spPr>
        <p:txBody>
          <a:bodyPr wrap="square" rtlCol="0">
            <a:spAutoFit/>
          </a:bodyPr>
          <a:lstStyle/>
          <a:p>
            <a:pPr lvl="0" algn="ctr"/>
            <a:r>
              <a:rPr lang="pt-BR" altLang="pt-BR" sz="2800" dirty="0" smtClean="0"/>
              <a:t>Capítulos III e IV</a:t>
            </a:r>
          </a:p>
        </p:txBody>
      </p:sp>
    </p:spTree>
    <p:extLst>
      <p:ext uri="{BB962C8B-B14F-4D97-AF65-F5344CB8AC3E}">
        <p14:creationId xmlns="" xmlns:p14="http://schemas.microsoft.com/office/powerpoint/2010/main" val="2237295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bwMode="auto">
          <a:xfrm>
            <a:off x="609600" y="1839823"/>
            <a:ext cx="10957984" cy="2322749"/>
          </a:xfrm>
          <a:prstGeom prst="rect">
            <a:avLst/>
          </a:prstGeom>
          <a:noFill/>
          <a:ln>
            <a:miter lim="800000"/>
            <a:headEnd/>
            <a:tailEnd/>
          </a:ln>
        </p:spPr>
        <p:txBody>
          <a:bodyPr/>
          <a:lstStyle/>
          <a:p>
            <a:r>
              <a:rPr lang="pt-BR" sz="1800" dirty="0" smtClean="0"/>
              <a:t>Garantir a qualidade é ...</a:t>
            </a:r>
          </a:p>
          <a:p>
            <a:pPr lvl="1"/>
            <a:r>
              <a:rPr lang="pt-BR" sz="1800" dirty="0" smtClean="0"/>
              <a:t>estabelecer processos e modelos que tornem o resultado do produto de software previsível</a:t>
            </a:r>
          </a:p>
          <a:p>
            <a:pPr lvl="1"/>
            <a:r>
              <a:rPr lang="pt-BR" sz="1800" dirty="0" smtClean="0"/>
              <a:t>estabelecer o processo de teste</a:t>
            </a:r>
          </a:p>
          <a:p>
            <a:pPr lvl="1"/>
            <a:r>
              <a:rPr lang="pt-BR" sz="1800" dirty="0" smtClean="0"/>
              <a:t>estabelecer, colher e analisar métricas de produtividade, eficiência e defeitos nos processos de desenvolvimento e teste de software</a:t>
            </a:r>
          </a:p>
          <a:p>
            <a:pPr lvl="1"/>
            <a:r>
              <a:rPr lang="pt-BR" sz="1800" dirty="0" smtClean="0"/>
              <a:t>estudar e aplicar modelos e padrões reconhecidos para alcançar níveis nacionais ou internacionais de qualidade</a:t>
            </a:r>
          </a:p>
        </p:txBody>
      </p:sp>
      <p:sp>
        <p:nvSpPr>
          <p:cNvPr id="4" name="Rectangle 3"/>
          <p:cNvSpPr txBox="1">
            <a:spLocks noChangeArrowheads="1"/>
          </p:cNvSpPr>
          <p:nvPr/>
        </p:nvSpPr>
        <p:spPr bwMode="auto">
          <a:xfrm>
            <a:off x="609600" y="4170434"/>
            <a:ext cx="10957984" cy="141154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b="0" i="0" u="none" strike="noStrike" kern="1200" cap="none" spc="0" normalizeH="0" baseline="0" noProof="0" smtClean="0">
                <a:ln>
                  <a:noFill/>
                </a:ln>
                <a:solidFill>
                  <a:schemeClr val="tx1"/>
                </a:solidFill>
                <a:effectLst/>
                <a:uLnTx/>
                <a:uFillTx/>
                <a:latin typeface="+mn-lt"/>
                <a:ea typeface="+mn-ea"/>
                <a:cs typeface="+mn-cs"/>
              </a:rPr>
              <a:t>É um conjunto de atividades que assegura que todos os esforços serão feitos para que os produtos de software tenham a qualidade desejada</a:t>
            </a:r>
            <a:endParaRPr kumimoji="0" lang="pt-BR"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aixaDeTexto 4"/>
          <p:cNvSpPr txBox="1"/>
          <p:nvPr/>
        </p:nvSpPr>
        <p:spPr>
          <a:xfrm>
            <a:off x="235250" y="866788"/>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Qualidade do Software.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6" name="CaixaDeTexto 5"/>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7"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xfrm>
            <a:off x="668867"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Caso de teste – documento</a:t>
            </a:r>
          </a:p>
        </p:txBody>
      </p:sp>
      <p:sp>
        <p:nvSpPr>
          <p:cNvPr id="143363" name="Rectangle 3"/>
          <p:cNvSpPr>
            <a:spLocks noGrp="1" noChangeArrowheads="1"/>
          </p:cNvSpPr>
          <p:nvPr>
            <p:ph idx="1"/>
          </p:nvPr>
        </p:nvSpPr>
        <p:spPr bwMode="auto">
          <a:xfrm>
            <a:off x="334433" y="1412876"/>
            <a:ext cx="10957984" cy="4525963"/>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Passos (cont)</a:t>
            </a:r>
            <a:endParaRPr lang="pt-BR" sz="3600" smtClean="0">
              <a:ea typeface="MS PGothic" pitchFamily="34" charset="-128"/>
            </a:endParaRPr>
          </a:p>
          <a:p>
            <a:pPr lvl="1"/>
            <a:r>
              <a:rPr lang="pt-BR" sz="2400" smtClean="0">
                <a:ea typeface="MS PGothic" pitchFamily="34" charset="-128"/>
              </a:rPr>
              <a:t>Função: Nome da Função para execução. Dentro da estrutura do RSI/QA-Teste esse nome de função está na estrutura: Sistema\Componente\Função</a:t>
            </a:r>
          </a:p>
          <a:p>
            <a:pPr lvl="1">
              <a:buFontTx/>
              <a:buNone/>
            </a:pPr>
            <a:r>
              <a:rPr lang="pt-BR" smtClean="0">
                <a:ea typeface="MS PGothic" pitchFamily="34" charset="-128"/>
              </a:rPr>
              <a:t>	</a:t>
            </a:r>
            <a:r>
              <a:rPr lang="pt-BR" sz="2000" smtClean="0">
                <a:ea typeface="MS PGothic" pitchFamily="34" charset="-128"/>
              </a:rPr>
              <a:t>Exemplo: Resgate de Fundos</a:t>
            </a:r>
          </a:p>
          <a:p>
            <a:pPr lvl="1">
              <a:buFontTx/>
              <a:buNone/>
            </a:pPr>
            <a:r>
              <a:rPr lang="pt-BR" sz="2000" smtClean="0">
                <a:ea typeface="MS PGothic" pitchFamily="34" charset="-128"/>
              </a:rPr>
              <a:t>	Outro exemplo: ATM\Aplicação\ResgateFundos</a:t>
            </a:r>
            <a:endParaRPr lang="pt-BR" smtClean="0">
              <a:ea typeface="MS PGothic" pitchFamily="34" charset="-128"/>
            </a:endParaRPr>
          </a:p>
          <a:p>
            <a:pPr lvl="1"/>
            <a:r>
              <a:rPr lang="pt-BR" sz="2000" smtClean="0">
                <a:ea typeface="MS PGothic" pitchFamily="34" charset="-128"/>
              </a:rPr>
              <a:t>Data de Execução: Data de referência para a execução das funções do caso de teste. Deve ser no formato D+X (onde X é o número de dias que devemos tomar a partir da data de execução)</a:t>
            </a:r>
          </a:p>
          <a:p>
            <a:pPr lvl="1">
              <a:buFontTx/>
              <a:buNone/>
            </a:pPr>
            <a:r>
              <a:rPr lang="pt-BR" sz="2000" smtClean="0">
                <a:ea typeface="MS PGothic" pitchFamily="34" charset="-128"/>
              </a:rPr>
              <a:t>	Exemplo: D+0</a:t>
            </a:r>
          </a:p>
        </p:txBody>
      </p:sp>
      <p:sp>
        <p:nvSpPr>
          <p:cNvPr id="143364"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9038C6C8-7E2A-4101-9CC2-C3BE744CA12E}" type="slidenum">
              <a:rPr lang="pt-BR" smtClean="0"/>
              <a:pPr/>
              <a:t>100</a:t>
            </a:fld>
            <a:endParaRPr lang="pt-BR" smtClean="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idx="4294967295"/>
          </p:nvPr>
        </p:nvSpPr>
        <p:spPr bwMode="auto">
          <a:xfrm>
            <a:off x="668867" y="476251"/>
            <a:ext cx="11523133" cy="777875"/>
          </a:xfrm>
          <a:prstGeom prst="rect">
            <a:avLst/>
          </a:prstGeom>
          <a:noFill/>
          <a:ln>
            <a:miter lim="800000"/>
            <a:headEnd/>
            <a:tailEnd/>
          </a:ln>
        </p:spPr>
        <p:txBody>
          <a:bodyPr/>
          <a:lstStyle/>
          <a:p>
            <a:r>
              <a:rPr lang="pt-BR" sz="3600" smtClean="0">
                <a:ea typeface="MS PGothic" pitchFamily="34" charset="-128"/>
              </a:rPr>
              <a:t>Caso de teste – documento</a:t>
            </a:r>
          </a:p>
        </p:txBody>
      </p:sp>
      <p:sp>
        <p:nvSpPr>
          <p:cNvPr id="144387" name="Content Placeholder 2"/>
          <p:cNvSpPr>
            <a:spLocks noGrp="1"/>
          </p:cNvSpPr>
          <p:nvPr>
            <p:ph idx="4294967295"/>
          </p:nvPr>
        </p:nvSpPr>
        <p:spPr bwMode="auto">
          <a:xfrm>
            <a:off x="527051" y="1341438"/>
            <a:ext cx="11010900" cy="4525962"/>
          </a:xfrm>
          <a:prstGeom prst="rect">
            <a:avLst/>
          </a:prstGeom>
          <a:noFill/>
          <a:ln>
            <a:miter lim="800000"/>
            <a:headEnd/>
            <a:tailEnd/>
          </a:ln>
        </p:spPr>
        <p:txBody>
          <a:bodyPr/>
          <a:lstStyle/>
          <a:p>
            <a:r>
              <a:rPr lang="pt-BR" smtClean="0">
                <a:ea typeface="MS PGothic" pitchFamily="34" charset="-128"/>
              </a:rPr>
              <a:t>Detalhamento</a:t>
            </a:r>
            <a:endParaRPr lang="pt-BR" sz="3600" smtClean="0">
              <a:ea typeface="MS PGothic" pitchFamily="34" charset="-128"/>
            </a:endParaRPr>
          </a:p>
          <a:p>
            <a:pPr lvl="1"/>
            <a:r>
              <a:rPr lang="pt-BR" smtClean="0">
                <a:ea typeface="MS PGothic" pitchFamily="34" charset="-128"/>
              </a:rPr>
              <a:t>Descrição: Informação descritiva, em forma de texto, sobre os passos que serão executados</a:t>
            </a:r>
          </a:p>
          <a:p>
            <a:pPr lvl="1">
              <a:buFontTx/>
              <a:buNone/>
            </a:pPr>
            <a:r>
              <a:rPr lang="pt-BR" smtClean="0">
                <a:ea typeface="MS PGothic" pitchFamily="34" charset="-128"/>
              </a:rPr>
              <a:t>	</a:t>
            </a:r>
            <a:r>
              <a:rPr lang="pt-BR" sz="2000" smtClean="0">
                <a:ea typeface="MS PGothic" pitchFamily="34" charset="-128"/>
              </a:rPr>
              <a:t>Exemplo: Efetuar Resgate do Fundo na Conta Corrente em valor superior a R$ 50,00</a:t>
            </a:r>
            <a:r>
              <a:rPr lang="pt-BR" smtClean="0">
                <a:ea typeface="MS PGothic" pitchFamily="34" charset="-128"/>
              </a:rPr>
              <a:t> </a:t>
            </a:r>
          </a:p>
          <a:p>
            <a:pPr lvl="1"/>
            <a:r>
              <a:rPr lang="pt-BR" smtClean="0">
                <a:ea typeface="MS PGothic" pitchFamily="34" charset="-128"/>
              </a:rPr>
              <a:t>Observação: Detalhamento necessário para a execução dos passos</a:t>
            </a:r>
          </a:p>
          <a:p>
            <a:pPr lvl="1">
              <a:buFontTx/>
              <a:buNone/>
            </a:pPr>
            <a:r>
              <a:rPr lang="pt-BR" smtClean="0">
                <a:ea typeface="MS PGothic" pitchFamily="34" charset="-128"/>
              </a:rPr>
              <a:t>	</a:t>
            </a:r>
            <a:r>
              <a:rPr lang="pt-BR" sz="2000" smtClean="0">
                <a:ea typeface="MS PGothic" pitchFamily="34" charset="-128"/>
              </a:rPr>
              <a:t>Exemplo:1) Com o caixa aberto, clicar em Investimento &gt; Resgate &gt; Fundo 2) Selecionar o Fundo que a conta tem valor disponível para resgate 3) Inserir o valor a ser resgatado, acima de R$ 50,00</a:t>
            </a:r>
          </a:p>
        </p:txBody>
      </p:sp>
      <p:sp>
        <p:nvSpPr>
          <p:cNvPr id="144388"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F2860E5F-0AF7-4119-811E-9A81D2FCE9F1}" type="slidenum">
              <a:rPr lang="pt-BR" smtClean="0"/>
              <a:pPr/>
              <a:t>101</a:t>
            </a:fld>
            <a:endParaRPr lang="pt-BR" smtClean="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idx="4294967295"/>
          </p:nvPr>
        </p:nvSpPr>
        <p:spPr bwMode="auto">
          <a:xfrm>
            <a:off x="1007534" y="476251"/>
            <a:ext cx="11523133" cy="777875"/>
          </a:xfrm>
          <a:prstGeom prst="rect">
            <a:avLst/>
          </a:prstGeom>
          <a:noFill/>
          <a:ln>
            <a:miter lim="800000"/>
            <a:headEnd/>
            <a:tailEnd/>
          </a:ln>
        </p:spPr>
        <p:txBody>
          <a:bodyPr/>
          <a:lstStyle/>
          <a:p>
            <a:r>
              <a:rPr lang="pt-BR" sz="3600" smtClean="0">
                <a:ea typeface="MS PGothic" pitchFamily="34" charset="-128"/>
              </a:rPr>
              <a:t>Caso de teste – documento</a:t>
            </a:r>
          </a:p>
        </p:txBody>
      </p:sp>
      <p:sp>
        <p:nvSpPr>
          <p:cNvPr id="145411" name="Content Placeholder 2"/>
          <p:cNvSpPr>
            <a:spLocks noGrp="1"/>
          </p:cNvSpPr>
          <p:nvPr>
            <p:ph idx="4294967295"/>
          </p:nvPr>
        </p:nvSpPr>
        <p:spPr bwMode="auto">
          <a:xfrm>
            <a:off x="334434" y="1412876"/>
            <a:ext cx="11010900" cy="4525963"/>
          </a:xfrm>
          <a:prstGeom prst="rect">
            <a:avLst/>
          </a:prstGeom>
          <a:noFill/>
          <a:ln>
            <a:miter lim="800000"/>
            <a:headEnd/>
            <a:tailEnd/>
          </a:ln>
        </p:spPr>
        <p:txBody>
          <a:bodyPr/>
          <a:lstStyle/>
          <a:p>
            <a:r>
              <a:rPr lang="pt-BR" smtClean="0">
                <a:ea typeface="MS PGothic" pitchFamily="34" charset="-128"/>
              </a:rPr>
              <a:t>Detalhamento (cont)</a:t>
            </a:r>
          </a:p>
          <a:p>
            <a:pPr lvl="1"/>
            <a:r>
              <a:rPr lang="pt-BR" smtClean="0">
                <a:ea typeface="MS PGothic" pitchFamily="34" charset="-128"/>
              </a:rPr>
              <a:t>Pré-Requisitos: Atributos que devem ser previamente atendidos para execução dos passos do caso de teste</a:t>
            </a:r>
          </a:p>
          <a:p>
            <a:pPr lvl="1">
              <a:buFontTx/>
              <a:buNone/>
            </a:pPr>
            <a:r>
              <a:rPr lang="pt-BR" smtClean="0">
                <a:ea typeface="MS PGothic" pitchFamily="34" charset="-128"/>
              </a:rPr>
              <a:t>	</a:t>
            </a:r>
            <a:r>
              <a:rPr lang="pt-BR" sz="2000" smtClean="0">
                <a:ea typeface="MS PGothic" pitchFamily="34" charset="-128"/>
              </a:rPr>
              <a:t>Exemplo: Conta corrente ativa com Aplicação em Fundo disponível para resgate</a:t>
            </a:r>
          </a:p>
          <a:p>
            <a:pPr lvl="1"/>
            <a:r>
              <a:rPr lang="pt-BR" smtClean="0">
                <a:ea typeface="MS PGothic" pitchFamily="34" charset="-128"/>
              </a:rPr>
              <a:t>Resultado Esperado: Situação, condição ou valor desejado com a execução dos passos do caso de teste</a:t>
            </a:r>
          </a:p>
          <a:p>
            <a:pPr lvl="1">
              <a:buFontTx/>
              <a:buNone/>
            </a:pPr>
            <a:r>
              <a:rPr lang="pt-BR" smtClean="0">
                <a:ea typeface="MS PGothic" pitchFamily="34" charset="-128"/>
              </a:rPr>
              <a:t>	</a:t>
            </a:r>
            <a:r>
              <a:rPr lang="pt-BR" sz="2000" smtClean="0">
                <a:ea typeface="MS PGothic" pitchFamily="34" charset="-128"/>
              </a:rPr>
              <a:t>Exemplo: Resgate realizado com sucesso com o valor solicitado</a:t>
            </a:r>
          </a:p>
        </p:txBody>
      </p:sp>
      <p:sp>
        <p:nvSpPr>
          <p:cNvPr id="145412"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A3A9181E-3294-4090-8196-44253EBD5218}" type="slidenum">
              <a:rPr lang="pt-BR" smtClean="0"/>
              <a:pPr/>
              <a:t>102</a:t>
            </a:fld>
            <a:endParaRPr lang="pt-BR"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235256" y="2763836"/>
            <a:ext cx="1178842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4000" b="1" dirty="0" smtClean="0">
                <a:solidFill>
                  <a:prstClr val="black"/>
                </a:solidFill>
                <a:latin typeface="Gill Sans MT" charset="0"/>
                <a:ea typeface="Gill Sans MT" charset="0"/>
                <a:cs typeface="Gill Sans MT" charset="0"/>
              </a:rPr>
              <a:t>Exercício Prático</a:t>
            </a:r>
            <a:endParaRPr kumimoji="0" lang="pt-BR" sz="40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04193" y="2257171"/>
            <a:ext cx="4309241" cy="3931101"/>
          </a:xfrm>
          <a:prstGeom prst="rect">
            <a:avLst/>
          </a:prstGeom>
        </p:spPr>
      </p:pic>
      <p:sp>
        <p:nvSpPr>
          <p:cNvPr id="2" name="Retângulo 1"/>
          <p:cNvSpPr/>
          <p:nvPr/>
        </p:nvSpPr>
        <p:spPr>
          <a:xfrm>
            <a:off x="5528442" y="2941009"/>
            <a:ext cx="6096000" cy="2031325"/>
          </a:xfrm>
          <a:prstGeom prst="rect">
            <a:avLst/>
          </a:prstGeom>
          <a:ln>
            <a:noFill/>
          </a:ln>
        </p:spPr>
        <p:txBody>
          <a:bodyPr>
            <a:spAutoFit/>
          </a:bodyPr>
          <a:lstStyle/>
          <a:p>
            <a:r>
              <a:rPr lang="pt-BR" spc="50" dirty="0" smtClean="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rPr>
              <a:t>Treinamentos especializados em Sistemas.</a:t>
            </a:r>
          </a:p>
          <a:p>
            <a:endParaRPr lang="pt-BR" spc="50" dirty="0" smtClean="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endParaRPr>
          </a:p>
          <a:p>
            <a:r>
              <a:rPr lang="pt-BR" spc="50" dirty="0" smtClean="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rPr>
              <a:t>E-mail</a:t>
            </a:r>
            <a:r>
              <a:rPr lang="pt-BR" spc="50" dirty="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rPr>
              <a:t>: </a:t>
            </a:r>
            <a:r>
              <a:rPr lang="pt-BR" spc="50" dirty="0" smtClean="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hlinkClick r:id="rId3"/>
              </a:rPr>
              <a:t>treinamento@ctsnet.com.br</a:t>
            </a:r>
            <a:endParaRPr lang="pt-BR" spc="50" dirty="0" smtClean="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endParaRPr>
          </a:p>
          <a:p>
            <a:endParaRPr lang="pt-BR" spc="50" dirty="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endParaRPr>
          </a:p>
          <a:p>
            <a:r>
              <a:rPr lang="pt-BR" spc="50" dirty="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rPr>
              <a:t>Tel.:(11) 4319-0924</a:t>
            </a:r>
            <a:r>
              <a:rPr lang="pt-BR" spc="50" dirty="0" smtClean="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rPr>
              <a:t>.</a:t>
            </a:r>
          </a:p>
          <a:p>
            <a:endParaRPr lang="pt-BR" spc="50" dirty="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endParaRPr>
          </a:p>
          <a:p>
            <a:r>
              <a:rPr lang="pt-BR" spc="50" dirty="0">
                <a:ln w="0" cmpd="sng">
                  <a:noFill/>
                  <a:prstDash val="solid"/>
                </a:ln>
                <a:effectLst>
                  <a:glow rad="38100">
                    <a:schemeClr val="accent1">
                      <a:alpha val="40000"/>
                    </a:schemeClr>
                  </a:glow>
                </a:effectLst>
                <a:latin typeface="Arial" pitchFamily="34" charset="0"/>
                <a:ea typeface="Arial Unicode MS" pitchFamily="34" charset="-128"/>
                <a:cs typeface="Arial" pitchFamily="34" charset="0"/>
              </a:rPr>
              <a:t>WhatsApp.: (11) 9 5048-7140</a:t>
            </a:r>
          </a:p>
        </p:txBody>
      </p:sp>
      <p:pic>
        <p:nvPicPr>
          <p:cNvPr id="5" name="Imagem 4" descr="C:\Users\CTS\Downloads\Logo.png"/>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3627" y="420171"/>
            <a:ext cx="1378643" cy="95497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bwMode="auto">
          <a:xfrm>
            <a:off x="609600" y="1855789"/>
            <a:ext cx="10957984" cy="1815460"/>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pt-BR" sz="2400" dirty="0" smtClean="0"/>
              <a:t>	</a:t>
            </a:r>
          </a:p>
          <a:p>
            <a:pPr>
              <a:buFontTx/>
              <a:buNone/>
            </a:pPr>
            <a:r>
              <a:rPr lang="pt-BR" sz="2400" dirty="0" smtClean="0"/>
              <a:t>	</a:t>
            </a:r>
            <a:r>
              <a:rPr lang="pt-BR" sz="2400" i="1" dirty="0" smtClean="0"/>
              <a:t>A atividade de teste de software é</a:t>
            </a:r>
            <a:r>
              <a:rPr lang="en-US" sz="2400" i="1" dirty="0" smtClean="0"/>
              <a:t> </a:t>
            </a:r>
            <a:r>
              <a:rPr lang="pt-BR" sz="2400" i="1" dirty="0" smtClean="0">
                <a:solidFill>
                  <a:srgbClr val="CC0000"/>
                </a:solidFill>
              </a:rPr>
              <a:t>um elemento crítico</a:t>
            </a:r>
            <a:r>
              <a:rPr lang="en-US" sz="2400" i="1" dirty="0" smtClean="0"/>
              <a:t> </a:t>
            </a:r>
            <a:r>
              <a:rPr lang="pt-BR" sz="2400" i="1" dirty="0" smtClean="0"/>
              <a:t>da garantia de qualidade de software e representa a última revisão de especificação,</a:t>
            </a:r>
            <a:r>
              <a:rPr lang="en-US" sz="2400" i="1" dirty="0" smtClean="0"/>
              <a:t> </a:t>
            </a:r>
            <a:r>
              <a:rPr lang="pt-BR" sz="2400" i="1" dirty="0" smtClean="0"/>
              <a:t>projeto e codificação</a:t>
            </a:r>
          </a:p>
          <a:p>
            <a:pPr algn="r">
              <a:buFontTx/>
              <a:buNone/>
            </a:pPr>
            <a:r>
              <a:rPr lang="pt-BR" sz="2400" dirty="0" smtClean="0"/>
              <a:t>Pressman</a:t>
            </a:r>
          </a:p>
        </p:txBody>
      </p:sp>
      <p:sp>
        <p:nvSpPr>
          <p:cNvPr id="5" name="CaixaDeTexto 4"/>
          <p:cNvSpPr txBox="1"/>
          <p:nvPr/>
        </p:nvSpPr>
        <p:spPr>
          <a:xfrm>
            <a:off x="235250" y="866788"/>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Qualidade do Software.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6" name="CaixaDeTexto 5"/>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7" name="Retângulo de cantos arredondados 6"/>
          <p:cNvSpPr/>
          <p:nvPr/>
        </p:nvSpPr>
        <p:spPr>
          <a:xfrm>
            <a:off x="2251881" y="4039737"/>
            <a:ext cx="7519916" cy="1774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t>Roger S. Pressman</a:t>
            </a:r>
            <a:r>
              <a:rPr lang="pt-BR" dirty="0" smtClean="0"/>
              <a:t> é um engenheiro de software, escritor e consultor, norte-americano, presidente da </a:t>
            </a:r>
            <a:r>
              <a:rPr lang="pt-BR" dirty="0" err="1" smtClean="0"/>
              <a:t>R.S.</a:t>
            </a:r>
            <a:r>
              <a:rPr lang="pt-BR" dirty="0" smtClean="0"/>
              <a:t> Pressman &amp; </a:t>
            </a:r>
            <a:r>
              <a:rPr lang="pt-BR" dirty="0" err="1" smtClean="0"/>
              <a:t>Associates</a:t>
            </a:r>
            <a:r>
              <a:rPr lang="pt-BR" dirty="0" smtClean="0"/>
              <a:t>.</a:t>
            </a:r>
          </a:p>
          <a:p>
            <a:pPr algn="ctr"/>
            <a:r>
              <a:rPr lang="pt-BR" dirty="0" smtClean="0"/>
              <a:t>Roger S. Pressman é uma autoridade reconhecida internacionalmente nas tecnologias em melhoria de processos de software e engenharia de software. </a:t>
            </a:r>
            <a:endParaRPr lang="pt-BR"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 y="6470378"/>
            <a:ext cx="29281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white"/>
                </a:solidFill>
                <a:effectLst/>
                <a:uLnTx/>
                <a:uFillTx/>
                <a:latin typeface="Gill Sans MT" charset="0"/>
                <a:ea typeface="Gill Sans MT" charset="0"/>
                <a:cs typeface="Gill Sans MT" charset="0"/>
              </a:rPr>
              <a:t>www.svlabs.com.br</a:t>
            </a:r>
          </a:p>
        </p:txBody>
      </p:sp>
      <p:sp>
        <p:nvSpPr>
          <p:cNvPr id="63" name="CaixaDeTexto 62"/>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Equipe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Espaço Reservado para Número de Slide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B08DBC-7CE1-4917-8697-D7D5E25F18EC}" type="slidenum">
              <a:rPr kumimoji="0" lang="pt-B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CaixaDeTexto 10"/>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12" name="Triângulo isósceles 11"/>
          <p:cNvSpPr/>
          <p:nvPr/>
        </p:nvSpPr>
        <p:spPr>
          <a:xfrm>
            <a:off x="3678849" y="2500305"/>
            <a:ext cx="4429156" cy="35004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p:cNvSpPr txBox="1"/>
          <p:nvPr/>
        </p:nvSpPr>
        <p:spPr>
          <a:xfrm>
            <a:off x="5351620" y="5715016"/>
            <a:ext cx="1071570" cy="285752"/>
          </a:xfrm>
          <a:prstGeom prst="rect">
            <a:avLst/>
          </a:prstGeom>
          <a:noFill/>
        </p:spPr>
        <p:txBody>
          <a:bodyPr wrap="square" rtlCol="0">
            <a:spAutoFit/>
          </a:bodyPr>
          <a:lstStyle/>
          <a:p>
            <a:r>
              <a:rPr lang="pt-BR" sz="1200" dirty="0" smtClean="0"/>
              <a:t>Executor Jr.</a:t>
            </a:r>
            <a:endParaRPr lang="pt-BR" sz="1200" dirty="0"/>
          </a:p>
        </p:txBody>
      </p:sp>
      <p:sp>
        <p:nvSpPr>
          <p:cNvPr id="14" name="CaixaDeTexto 13"/>
          <p:cNvSpPr txBox="1"/>
          <p:nvPr/>
        </p:nvSpPr>
        <p:spPr>
          <a:xfrm>
            <a:off x="5351620" y="5429264"/>
            <a:ext cx="1071570" cy="285752"/>
          </a:xfrm>
          <a:prstGeom prst="rect">
            <a:avLst/>
          </a:prstGeom>
          <a:noFill/>
        </p:spPr>
        <p:txBody>
          <a:bodyPr wrap="square" rtlCol="0">
            <a:spAutoFit/>
          </a:bodyPr>
          <a:lstStyle/>
          <a:p>
            <a:r>
              <a:rPr lang="pt-BR" sz="1200" dirty="0" smtClean="0"/>
              <a:t>Executor Pl.</a:t>
            </a:r>
            <a:endParaRPr lang="pt-BR" sz="1200" dirty="0"/>
          </a:p>
        </p:txBody>
      </p:sp>
      <p:sp>
        <p:nvSpPr>
          <p:cNvPr id="15" name="CaixaDeTexto 14"/>
          <p:cNvSpPr txBox="1"/>
          <p:nvPr/>
        </p:nvSpPr>
        <p:spPr>
          <a:xfrm>
            <a:off x="5351620" y="5143511"/>
            <a:ext cx="1142976" cy="276999"/>
          </a:xfrm>
          <a:prstGeom prst="rect">
            <a:avLst/>
          </a:prstGeom>
          <a:noFill/>
        </p:spPr>
        <p:txBody>
          <a:bodyPr wrap="square" rtlCol="0">
            <a:spAutoFit/>
          </a:bodyPr>
          <a:lstStyle/>
          <a:p>
            <a:r>
              <a:rPr lang="pt-BR" sz="1200" dirty="0" smtClean="0"/>
              <a:t>Executor Sr.</a:t>
            </a:r>
            <a:endParaRPr lang="pt-BR" sz="1200" dirty="0"/>
          </a:p>
        </p:txBody>
      </p:sp>
      <p:sp>
        <p:nvSpPr>
          <p:cNvPr id="16" name="CaixaDeTexto 15"/>
          <p:cNvSpPr txBox="1"/>
          <p:nvPr/>
        </p:nvSpPr>
        <p:spPr>
          <a:xfrm>
            <a:off x="5423058" y="4857760"/>
            <a:ext cx="928694" cy="285752"/>
          </a:xfrm>
          <a:prstGeom prst="rect">
            <a:avLst/>
          </a:prstGeom>
          <a:noFill/>
        </p:spPr>
        <p:txBody>
          <a:bodyPr wrap="square" rtlCol="0">
            <a:spAutoFit/>
          </a:bodyPr>
          <a:lstStyle/>
          <a:p>
            <a:r>
              <a:rPr lang="pt-BR" sz="1200" dirty="0" smtClean="0"/>
              <a:t>Analista Jr.</a:t>
            </a:r>
            <a:endParaRPr lang="pt-BR" sz="1200" dirty="0"/>
          </a:p>
        </p:txBody>
      </p:sp>
      <p:cxnSp>
        <p:nvCxnSpPr>
          <p:cNvPr id="17" name="Conector reto 16"/>
          <p:cNvCxnSpPr/>
          <p:nvPr/>
        </p:nvCxnSpPr>
        <p:spPr>
          <a:xfrm flipV="1">
            <a:off x="3922860" y="5711729"/>
            <a:ext cx="4033993" cy="16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4078799" y="5424346"/>
            <a:ext cx="3695174" cy="33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flipV="1">
            <a:off x="4208612" y="5136965"/>
            <a:ext cx="3382481" cy="65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4449052" y="4816982"/>
            <a:ext cx="2946098" cy="64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4650304" y="4496884"/>
            <a:ext cx="2535840" cy="36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5416935" y="4545881"/>
            <a:ext cx="928694" cy="276999"/>
          </a:xfrm>
          <a:prstGeom prst="rect">
            <a:avLst/>
          </a:prstGeom>
          <a:noFill/>
        </p:spPr>
        <p:txBody>
          <a:bodyPr wrap="square" rtlCol="0">
            <a:spAutoFit/>
          </a:bodyPr>
          <a:lstStyle/>
          <a:p>
            <a:r>
              <a:rPr lang="pt-BR" sz="1200" dirty="0" smtClean="0"/>
              <a:t>Analista </a:t>
            </a:r>
            <a:r>
              <a:rPr lang="pt-BR" sz="1200" dirty="0" err="1" smtClean="0"/>
              <a:t>Pl</a:t>
            </a:r>
            <a:endParaRPr lang="pt-BR" sz="1200" dirty="0"/>
          </a:p>
        </p:txBody>
      </p:sp>
      <p:cxnSp>
        <p:nvCxnSpPr>
          <p:cNvPr id="23" name="Conector reto 22"/>
          <p:cNvCxnSpPr/>
          <p:nvPr/>
        </p:nvCxnSpPr>
        <p:spPr>
          <a:xfrm flipV="1">
            <a:off x="4851554" y="4209501"/>
            <a:ext cx="2164773" cy="53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5423058" y="4214817"/>
            <a:ext cx="1058475" cy="276999"/>
          </a:xfrm>
          <a:prstGeom prst="rect">
            <a:avLst/>
          </a:prstGeom>
          <a:noFill/>
        </p:spPr>
        <p:txBody>
          <a:bodyPr wrap="square" rtlCol="0">
            <a:spAutoFit/>
          </a:bodyPr>
          <a:lstStyle/>
          <a:p>
            <a:r>
              <a:rPr lang="pt-BR" sz="1200" dirty="0" smtClean="0"/>
              <a:t>Analista Sr</a:t>
            </a:r>
            <a:endParaRPr lang="pt-BR" sz="1200" dirty="0"/>
          </a:p>
        </p:txBody>
      </p:sp>
      <p:sp>
        <p:nvSpPr>
          <p:cNvPr id="25" name="CaixaDeTexto 24"/>
          <p:cNvSpPr txBox="1"/>
          <p:nvPr/>
        </p:nvSpPr>
        <p:spPr>
          <a:xfrm>
            <a:off x="5423058" y="3929065"/>
            <a:ext cx="1000132" cy="276999"/>
          </a:xfrm>
          <a:prstGeom prst="rect">
            <a:avLst/>
          </a:prstGeom>
          <a:noFill/>
        </p:spPr>
        <p:txBody>
          <a:bodyPr wrap="square" rtlCol="0">
            <a:spAutoFit/>
          </a:bodyPr>
          <a:lstStyle/>
          <a:p>
            <a:r>
              <a:rPr lang="pt-BR" sz="1200" dirty="0" smtClean="0"/>
              <a:t>Arquiteto Jr</a:t>
            </a:r>
            <a:endParaRPr lang="pt-BR" sz="1200" dirty="0"/>
          </a:p>
        </p:txBody>
      </p:sp>
      <p:cxnSp>
        <p:nvCxnSpPr>
          <p:cNvPr id="26" name="Conector reto 25"/>
          <p:cNvCxnSpPr/>
          <p:nvPr/>
        </p:nvCxnSpPr>
        <p:spPr>
          <a:xfrm>
            <a:off x="4994430" y="3934383"/>
            <a:ext cx="1852080" cy="7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5187527" y="3647798"/>
            <a:ext cx="146304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CaixaDeTexto 27"/>
          <p:cNvSpPr txBox="1"/>
          <p:nvPr/>
        </p:nvSpPr>
        <p:spPr>
          <a:xfrm>
            <a:off x="5423058" y="3643313"/>
            <a:ext cx="1071570" cy="276999"/>
          </a:xfrm>
          <a:prstGeom prst="rect">
            <a:avLst/>
          </a:prstGeom>
          <a:noFill/>
        </p:spPr>
        <p:txBody>
          <a:bodyPr wrap="square" rtlCol="0">
            <a:spAutoFit/>
          </a:bodyPr>
          <a:lstStyle/>
          <a:p>
            <a:r>
              <a:rPr lang="pt-BR" sz="1200" dirty="0" smtClean="0"/>
              <a:t>Arquiteto </a:t>
            </a:r>
            <a:r>
              <a:rPr lang="pt-BR" sz="1200" dirty="0" err="1" smtClean="0"/>
              <a:t>Pl</a:t>
            </a:r>
            <a:endParaRPr lang="pt-BR" sz="1200" dirty="0"/>
          </a:p>
        </p:txBody>
      </p:sp>
      <p:cxnSp>
        <p:nvCxnSpPr>
          <p:cNvPr id="29" name="Conector reto 28"/>
          <p:cNvCxnSpPr/>
          <p:nvPr/>
        </p:nvCxnSpPr>
        <p:spPr>
          <a:xfrm>
            <a:off x="5351620" y="3357561"/>
            <a:ext cx="1116067" cy="28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CaixaDeTexto 29"/>
          <p:cNvSpPr txBox="1"/>
          <p:nvPr/>
        </p:nvSpPr>
        <p:spPr>
          <a:xfrm>
            <a:off x="5423058" y="3357561"/>
            <a:ext cx="1071570" cy="276999"/>
          </a:xfrm>
          <a:prstGeom prst="rect">
            <a:avLst/>
          </a:prstGeom>
          <a:noFill/>
        </p:spPr>
        <p:txBody>
          <a:bodyPr wrap="square" rtlCol="0">
            <a:spAutoFit/>
          </a:bodyPr>
          <a:lstStyle/>
          <a:p>
            <a:r>
              <a:rPr lang="pt-BR" sz="1200" dirty="0" smtClean="0"/>
              <a:t>Arquiteto Sr</a:t>
            </a:r>
            <a:endParaRPr lang="pt-BR" sz="1200" dirty="0"/>
          </a:p>
        </p:txBody>
      </p:sp>
      <p:sp>
        <p:nvSpPr>
          <p:cNvPr id="31" name="CaixaDeTexto 30"/>
          <p:cNvSpPr txBox="1"/>
          <p:nvPr/>
        </p:nvSpPr>
        <p:spPr>
          <a:xfrm>
            <a:off x="5383869" y="3000371"/>
            <a:ext cx="1071570" cy="276999"/>
          </a:xfrm>
          <a:prstGeom prst="rect">
            <a:avLst/>
          </a:prstGeom>
          <a:noFill/>
        </p:spPr>
        <p:txBody>
          <a:bodyPr wrap="square" rtlCol="0">
            <a:spAutoFit/>
          </a:bodyPr>
          <a:lstStyle/>
          <a:p>
            <a:pPr algn="ctr"/>
            <a:r>
              <a:rPr lang="pt-BR" sz="1200" dirty="0" smtClean="0"/>
              <a:t>Líder</a:t>
            </a:r>
            <a:endParaRPr lang="pt-BR" sz="1200" dirty="0"/>
          </a:p>
        </p:txBody>
      </p:sp>
      <p:sp>
        <p:nvSpPr>
          <p:cNvPr id="32" name="Elipse 31"/>
          <p:cNvSpPr/>
          <p:nvPr/>
        </p:nvSpPr>
        <p:spPr>
          <a:xfrm>
            <a:off x="5000628" y="5143512"/>
            <a:ext cx="1571636" cy="857256"/>
          </a:xfrm>
          <a:prstGeom prst="ellipse">
            <a:avLst/>
          </a:prstGeom>
          <a:solidFill>
            <a:schemeClr val="accent2">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p:cNvSpPr/>
          <p:nvPr/>
        </p:nvSpPr>
        <p:spPr>
          <a:xfrm>
            <a:off x="5072066" y="3357562"/>
            <a:ext cx="1714512" cy="857256"/>
          </a:xfrm>
          <a:prstGeom prst="ellipse">
            <a:avLst/>
          </a:prstGeom>
          <a:solidFill>
            <a:schemeClr val="accent2">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xmlns="" val="2727024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bwMode="auto">
          <a:xfrm>
            <a:off x="609600" y="1899200"/>
            <a:ext cx="10957984" cy="3123181"/>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pt-BR" sz="2000" dirty="0" smtClean="0"/>
              <a:t>O teste é uma atividade específica que requer conhecimento específico</a:t>
            </a:r>
          </a:p>
          <a:p>
            <a:r>
              <a:rPr lang="pt-BR" sz="2000" dirty="0" smtClean="0"/>
              <a:t>Perfil do profissional</a:t>
            </a:r>
          </a:p>
          <a:p>
            <a:pPr lvl="1"/>
            <a:r>
              <a:rPr lang="pt-BR" sz="2000" dirty="0" smtClean="0"/>
              <a:t>Detalhista</a:t>
            </a:r>
          </a:p>
          <a:p>
            <a:pPr lvl="1"/>
            <a:r>
              <a:rPr lang="pt-BR" sz="2000" dirty="0" smtClean="0"/>
              <a:t>Perfeccionista</a:t>
            </a:r>
          </a:p>
          <a:p>
            <a:pPr lvl="1"/>
            <a:r>
              <a:rPr lang="pt-BR" sz="2000" dirty="0" smtClean="0"/>
              <a:t>Criativo</a:t>
            </a:r>
          </a:p>
          <a:p>
            <a:pPr lvl="1"/>
            <a:r>
              <a:rPr lang="pt-BR" sz="2000" dirty="0" smtClean="0"/>
              <a:t>Organizado</a:t>
            </a:r>
          </a:p>
          <a:p>
            <a:pPr lvl="1"/>
            <a:r>
              <a:rPr lang="pt-BR" sz="2000" dirty="0" smtClean="0"/>
              <a:t>Aprendizado Contínuo</a:t>
            </a:r>
          </a:p>
        </p:txBody>
      </p:sp>
      <p:sp>
        <p:nvSpPr>
          <p:cNvPr id="6" name="CaixaDeTexto 5"/>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Equipe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CaixaDeTexto 6"/>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type="body" idx="4294967295"/>
          </p:nvPr>
        </p:nvSpPr>
        <p:spPr bwMode="auto">
          <a:xfrm>
            <a:off x="609600" y="1855788"/>
            <a:ext cx="10957984" cy="4957762"/>
          </a:xfrm>
          <a:prstGeom prst="rect">
            <a:avLst/>
          </a:prstGeom>
          <a:noFill/>
          <a:ln>
            <a:miter lim="800000"/>
            <a:headEnd/>
            <a:tailEnd/>
          </a:ln>
        </p:spPr>
        <p:txBody>
          <a:bodyPr/>
          <a:lstStyle/>
          <a:p>
            <a:r>
              <a:rPr lang="pt-BR" sz="2400" smtClean="0"/>
              <a:t>Líder de Teste – Responsável pela liderança de um projeto de teste específico</a:t>
            </a:r>
          </a:p>
          <a:p>
            <a:r>
              <a:rPr lang="pt-BR" sz="2400" smtClean="0"/>
              <a:t>Arquiteto de Teste – Responsável pela montagem do ambiente de teste (infra-estrutura) e escolha de ferramentas</a:t>
            </a:r>
          </a:p>
          <a:p>
            <a:r>
              <a:rPr lang="pt-BR" sz="2400" smtClean="0"/>
              <a:t>Analista de Teste (Engenheiro de Teste) – Responsável pela modelagem e elaboração dos casos de testes e scripts de teste</a:t>
            </a:r>
          </a:p>
          <a:p>
            <a:r>
              <a:rPr lang="pt-BR" sz="2400" smtClean="0"/>
              <a:t>Testador – Responsável pela execução dos casos de testes e scripts de teste</a:t>
            </a:r>
          </a:p>
        </p:txBody>
      </p:sp>
      <p:sp>
        <p:nvSpPr>
          <p:cNvPr id="4" name="CaixaDeTexto 3"/>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Equipe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6"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bwMode="auto">
          <a:xfrm>
            <a:off x="609600" y="1635103"/>
            <a:ext cx="10957984" cy="4957762"/>
          </a:xfrm>
          <a:prstGeom prst="rect">
            <a:avLst/>
          </a:prstGeom>
          <a:noFill/>
          <a:ln>
            <a:miter lim="800000"/>
            <a:headEnd/>
            <a:tailEnd/>
          </a:ln>
        </p:spPr>
        <p:txBody>
          <a:bodyPr/>
          <a:lstStyle/>
          <a:p>
            <a:pPr eaLnBrk="1" hangingPunct="1"/>
            <a:r>
              <a:rPr lang="pt-BR" sz="3000" dirty="0" smtClean="0"/>
              <a:t>A independência da equipe de testes tem grande variação, assim como sua especialização nesse tema</a:t>
            </a:r>
          </a:p>
        </p:txBody>
      </p:sp>
      <p:grpSp>
        <p:nvGrpSpPr>
          <p:cNvPr id="2" name="Group 4"/>
          <p:cNvGrpSpPr>
            <a:grpSpLocks/>
          </p:cNvGrpSpPr>
          <p:nvPr/>
        </p:nvGrpSpPr>
        <p:grpSpPr bwMode="auto">
          <a:xfrm>
            <a:off x="334434" y="2636839"/>
            <a:ext cx="11521017" cy="3203575"/>
            <a:chOff x="158" y="1888"/>
            <a:chExt cx="5443" cy="2018"/>
          </a:xfrm>
        </p:grpSpPr>
        <p:sp>
          <p:nvSpPr>
            <p:cNvPr id="37893" name="AutoShape 14"/>
            <p:cNvSpPr>
              <a:spLocks noChangeArrowheads="1"/>
            </p:cNvSpPr>
            <p:nvPr/>
          </p:nvSpPr>
          <p:spPr bwMode="auto">
            <a:xfrm rot="5400000">
              <a:off x="1848" y="198"/>
              <a:ext cx="2018" cy="539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673 w 21600"/>
                <a:gd name="T13" fmla="*/ 5674 h 21600"/>
                <a:gd name="T14" fmla="*/ 15927 w 21600"/>
                <a:gd name="T15" fmla="*/ 15926 h 21600"/>
              </a:gdLst>
              <a:ahLst/>
              <a:cxnLst>
                <a:cxn ang="T8">
                  <a:pos x="T0" y="T1"/>
                </a:cxn>
                <a:cxn ang="T9">
                  <a:pos x="T2" y="T3"/>
                </a:cxn>
                <a:cxn ang="T10">
                  <a:pos x="T4" y="T5"/>
                </a:cxn>
                <a:cxn ang="T11">
                  <a:pos x="T6" y="T7"/>
                </a:cxn>
              </a:cxnLst>
              <a:rect l="T12" t="T13" r="T14" b="T15"/>
              <a:pathLst>
                <a:path w="21600" h="21600">
                  <a:moveTo>
                    <a:pt x="0" y="0"/>
                  </a:moveTo>
                  <a:lnTo>
                    <a:pt x="7749" y="21600"/>
                  </a:lnTo>
                  <a:lnTo>
                    <a:pt x="13851" y="21600"/>
                  </a:lnTo>
                  <a:lnTo>
                    <a:pt x="21600" y="0"/>
                  </a:lnTo>
                  <a:lnTo>
                    <a:pt x="0" y="0"/>
                  </a:lnTo>
                  <a:close/>
                </a:path>
              </a:pathLst>
            </a:custGeom>
            <a:solidFill>
              <a:schemeClr val="accent2">
                <a:lumMod val="75000"/>
              </a:schemeClr>
            </a:solidFill>
            <a:ln w="9525">
              <a:noFill/>
              <a:miter lim="800000"/>
              <a:headEnd/>
              <a:tailEnd/>
            </a:ln>
          </p:spPr>
          <p:txBody>
            <a:bodyPr rot="10800000" vert="eaVert" wrap="none" anchor="ctr"/>
            <a:lstStyle/>
            <a:p>
              <a:endParaRPr lang="pt-BR"/>
            </a:p>
          </p:txBody>
        </p:sp>
        <p:sp>
          <p:nvSpPr>
            <p:cNvPr id="37894" name="Text Box 15"/>
            <p:cNvSpPr txBox="1">
              <a:spLocks noChangeArrowheads="1"/>
            </p:cNvSpPr>
            <p:nvPr/>
          </p:nvSpPr>
          <p:spPr bwMode="auto">
            <a:xfrm>
              <a:off x="158" y="2569"/>
              <a:ext cx="1247" cy="407"/>
            </a:xfrm>
            <a:prstGeom prst="rect">
              <a:avLst/>
            </a:prstGeom>
            <a:noFill/>
            <a:ln w="9525">
              <a:noFill/>
              <a:miter lim="800000"/>
              <a:headEnd/>
              <a:tailEnd/>
            </a:ln>
          </p:spPr>
          <p:txBody>
            <a:bodyPr>
              <a:spAutoFit/>
            </a:bodyPr>
            <a:lstStyle/>
            <a:p>
              <a:pPr>
                <a:spcBef>
                  <a:spcPct val="50000"/>
                </a:spcBef>
              </a:pPr>
              <a:r>
                <a:rPr lang="pt-BR">
                  <a:solidFill>
                    <a:schemeClr val="bg1"/>
                  </a:solidFill>
                  <a:latin typeface="Arial" pitchFamily="34" charset="0"/>
                </a:rPr>
                <a:t>Teste elaborado por quem desenvolve</a:t>
              </a:r>
              <a:endParaRPr lang="en-US">
                <a:solidFill>
                  <a:schemeClr val="bg1"/>
                </a:solidFill>
                <a:latin typeface="Arial" pitchFamily="34" charset="0"/>
              </a:endParaRPr>
            </a:p>
          </p:txBody>
        </p:sp>
        <p:sp>
          <p:nvSpPr>
            <p:cNvPr id="37895" name="Text Box 16"/>
            <p:cNvSpPr txBox="1">
              <a:spLocks noChangeArrowheads="1"/>
            </p:cNvSpPr>
            <p:nvPr/>
          </p:nvSpPr>
          <p:spPr bwMode="auto">
            <a:xfrm>
              <a:off x="1564" y="2387"/>
              <a:ext cx="1225" cy="640"/>
            </a:xfrm>
            <a:prstGeom prst="rect">
              <a:avLst/>
            </a:prstGeom>
            <a:noFill/>
            <a:ln w="9525">
              <a:noFill/>
              <a:miter lim="800000"/>
              <a:headEnd/>
              <a:tailEnd/>
            </a:ln>
          </p:spPr>
          <p:txBody>
            <a:bodyPr>
              <a:spAutoFit/>
            </a:bodyPr>
            <a:lstStyle/>
            <a:p>
              <a:pPr>
                <a:spcBef>
                  <a:spcPct val="50000"/>
                </a:spcBef>
              </a:pPr>
              <a:r>
                <a:rPr lang="pt-BR" sz="2000">
                  <a:solidFill>
                    <a:schemeClr val="bg1"/>
                  </a:solidFill>
                  <a:latin typeface="Arial" pitchFamily="34" charset="0"/>
                </a:rPr>
                <a:t>Teste elaborado por outras pessoas da mesma equipe</a:t>
              </a:r>
              <a:endParaRPr lang="en-US" sz="2000">
                <a:solidFill>
                  <a:schemeClr val="bg1"/>
                </a:solidFill>
                <a:latin typeface="Arial" pitchFamily="34" charset="0"/>
              </a:endParaRPr>
            </a:p>
          </p:txBody>
        </p:sp>
        <p:sp>
          <p:nvSpPr>
            <p:cNvPr id="37896" name="Text Box 17"/>
            <p:cNvSpPr txBox="1">
              <a:spLocks noChangeArrowheads="1"/>
            </p:cNvSpPr>
            <p:nvPr/>
          </p:nvSpPr>
          <p:spPr bwMode="auto">
            <a:xfrm>
              <a:off x="3016" y="2251"/>
              <a:ext cx="1180" cy="756"/>
            </a:xfrm>
            <a:prstGeom prst="rect">
              <a:avLst/>
            </a:prstGeom>
            <a:noFill/>
            <a:ln w="9525">
              <a:noFill/>
              <a:miter lim="800000"/>
              <a:headEnd/>
              <a:tailEnd/>
            </a:ln>
          </p:spPr>
          <p:txBody>
            <a:bodyPr>
              <a:spAutoFit/>
            </a:bodyPr>
            <a:lstStyle/>
            <a:p>
              <a:r>
                <a:rPr lang="pt-BR" sz="2400">
                  <a:solidFill>
                    <a:schemeClr val="bg1"/>
                  </a:solidFill>
                  <a:latin typeface="Arial" pitchFamily="34" charset="0"/>
                </a:rPr>
                <a:t>Teste elaborado por pessoas de outra equipe</a:t>
              </a:r>
              <a:endParaRPr lang="en-US" sz="2400">
                <a:solidFill>
                  <a:schemeClr val="bg1"/>
                </a:solidFill>
                <a:latin typeface="Arial" pitchFamily="34" charset="0"/>
              </a:endParaRPr>
            </a:p>
          </p:txBody>
        </p:sp>
        <p:sp>
          <p:nvSpPr>
            <p:cNvPr id="37897" name="Text Box 18"/>
            <p:cNvSpPr txBox="1">
              <a:spLocks noChangeArrowheads="1"/>
            </p:cNvSpPr>
            <p:nvPr/>
          </p:nvSpPr>
          <p:spPr bwMode="auto">
            <a:xfrm>
              <a:off x="4331" y="2024"/>
              <a:ext cx="1270" cy="1415"/>
            </a:xfrm>
            <a:prstGeom prst="rect">
              <a:avLst/>
            </a:prstGeom>
            <a:noFill/>
            <a:ln w="9525">
              <a:noFill/>
              <a:miter lim="800000"/>
              <a:headEnd/>
              <a:tailEnd/>
            </a:ln>
          </p:spPr>
          <p:txBody>
            <a:bodyPr>
              <a:spAutoFit/>
            </a:bodyPr>
            <a:lstStyle/>
            <a:p>
              <a:r>
                <a:rPr lang="pt-BR" sz="2800">
                  <a:solidFill>
                    <a:schemeClr val="bg1"/>
                  </a:solidFill>
                  <a:latin typeface="Arial" pitchFamily="34" charset="0"/>
                </a:rPr>
                <a:t>Teste elaborado por pessoas de outras empresas</a:t>
              </a:r>
              <a:endParaRPr lang="en-US" sz="2800">
                <a:solidFill>
                  <a:schemeClr val="bg1"/>
                </a:solidFill>
                <a:latin typeface="Arial" pitchFamily="34" charset="0"/>
              </a:endParaRPr>
            </a:p>
          </p:txBody>
        </p:sp>
      </p:grpSp>
      <p:sp>
        <p:nvSpPr>
          <p:cNvPr id="10" name="CaixaDeTexto 9"/>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Equipe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11" name="CaixaDeTexto 10"/>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12"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bwMode="auto">
          <a:xfrm>
            <a:off x="348081" y="1844725"/>
            <a:ext cx="11523133" cy="366214"/>
          </a:xfrm>
          <a:prstGeom prst="rect">
            <a:avLst/>
          </a:prstGeom>
          <a:noFill/>
          <a:ln>
            <a:miter lim="800000"/>
            <a:headEnd/>
            <a:tailEnd/>
          </a:ln>
        </p:spPr>
        <p:txBody>
          <a:bodyPr/>
          <a:lstStyle/>
          <a:p>
            <a:r>
              <a:rPr lang="pt-BR" sz="2800" dirty="0" smtClean="0">
                <a:latin typeface="+mn-lt"/>
              </a:rPr>
              <a:t>Testar usando equipes independentes de teste</a:t>
            </a:r>
          </a:p>
        </p:txBody>
      </p:sp>
      <p:sp>
        <p:nvSpPr>
          <p:cNvPr id="38915" name="Rectangle 3"/>
          <p:cNvSpPr>
            <a:spLocks noGrp="1" noChangeArrowheads="1"/>
          </p:cNvSpPr>
          <p:nvPr>
            <p:ph type="body" idx="4294967295"/>
          </p:nvPr>
        </p:nvSpPr>
        <p:spPr bwMode="auto">
          <a:xfrm>
            <a:off x="609600" y="2475463"/>
            <a:ext cx="10957984" cy="4092575"/>
          </a:xfrm>
          <a:prstGeom prst="rect">
            <a:avLst/>
          </a:prstGeom>
          <a:noFill/>
          <a:ln>
            <a:miter lim="800000"/>
            <a:headEnd/>
            <a:tailEnd/>
          </a:ln>
        </p:spPr>
        <p:txBody>
          <a:bodyPr/>
          <a:lstStyle/>
          <a:p>
            <a:r>
              <a:rPr lang="pt-BR" sz="2000" dirty="0" smtClean="0"/>
              <a:t>Desvantagens</a:t>
            </a:r>
          </a:p>
          <a:p>
            <a:pPr lvl="1"/>
            <a:r>
              <a:rPr lang="pt-BR" sz="2000" dirty="0" smtClean="0"/>
              <a:t>Custos iniciais maiores (embora os resultados finais tendem a ser financeiramente melhores)</a:t>
            </a:r>
          </a:p>
          <a:p>
            <a:pPr lvl="1"/>
            <a:r>
              <a:rPr lang="pt-BR" sz="2000" dirty="0" smtClean="0"/>
              <a:t>Tendência da equipe de desenvolvimento em não dar atenção na parte que lhe cabe (teste unitário e de integração)</a:t>
            </a:r>
          </a:p>
          <a:p>
            <a:pPr lvl="1"/>
            <a:r>
              <a:rPr lang="pt-BR" sz="2000" dirty="0" smtClean="0"/>
              <a:t>Conflito entre as duas equipes – teste vs. desenvolvimento</a:t>
            </a:r>
          </a:p>
        </p:txBody>
      </p:sp>
      <p:sp>
        <p:nvSpPr>
          <p:cNvPr id="4" name="CaixaDeTexto 3"/>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Equipe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6"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bwMode="auto">
          <a:xfrm>
            <a:off x="334434" y="1686627"/>
            <a:ext cx="11523133" cy="777875"/>
          </a:xfrm>
          <a:prstGeom prst="rect">
            <a:avLst/>
          </a:prstGeom>
          <a:noFill/>
          <a:ln>
            <a:miter lim="800000"/>
            <a:headEnd/>
            <a:tailEnd/>
          </a:ln>
        </p:spPr>
        <p:txBody>
          <a:bodyPr/>
          <a:lstStyle/>
          <a:p>
            <a:r>
              <a:rPr lang="pt-BR" sz="2400" dirty="0" smtClean="0"/>
              <a:t>Testar usando a equipe de desenvolvimento</a:t>
            </a:r>
          </a:p>
        </p:txBody>
      </p:sp>
      <p:sp>
        <p:nvSpPr>
          <p:cNvPr id="39939" name="Rectangle 3"/>
          <p:cNvSpPr>
            <a:spLocks noGrp="1" noChangeArrowheads="1"/>
          </p:cNvSpPr>
          <p:nvPr>
            <p:ph type="body" idx="4294967295"/>
          </p:nvPr>
        </p:nvSpPr>
        <p:spPr bwMode="auto">
          <a:xfrm>
            <a:off x="609600" y="2254778"/>
            <a:ext cx="10957984" cy="4957763"/>
          </a:xfrm>
          <a:prstGeom prst="rect">
            <a:avLst/>
          </a:prstGeom>
          <a:noFill/>
          <a:ln>
            <a:miter lim="800000"/>
            <a:headEnd/>
            <a:tailEnd/>
          </a:ln>
        </p:spPr>
        <p:txBody>
          <a:bodyPr/>
          <a:lstStyle/>
          <a:p>
            <a:r>
              <a:rPr lang="pt-BR" sz="2000" dirty="0" smtClean="0"/>
              <a:t>Riscos</a:t>
            </a:r>
          </a:p>
          <a:p>
            <a:pPr lvl="1"/>
            <a:r>
              <a:rPr lang="pt-BR" sz="2000" dirty="0" smtClean="0"/>
              <a:t>Testar o software usando os desenvolvedores sai mais caro do que montar uma equipe específica de teste (</a:t>
            </a:r>
            <a:r>
              <a:rPr lang="pt-BR" sz="2000" dirty="0" err="1" smtClean="0"/>
              <a:t>How</a:t>
            </a:r>
            <a:r>
              <a:rPr lang="pt-BR" sz="2000" dirty="0" smtClean="0"/>
              <a:t> to </a:t>
            </a:r>
            <a:r>
              <a:rPr lang="pt-BR" sz="2000" dirty="0" err="1" smtClean="0"/>
              <a:t>Analyze</a:t>
            </a:r>
            <a:r>
              <a:rPr lang="pt-BR" sz="2000" dirty="0" smtClean="0"/>
              <a:t> </a:t>
            </a:r>
            <a:r>
              <a:rPr lang="pt-BR" sz="2000" dirty="0" err="1" smtClean="0"/>
              <a:t>the</a:t>
            </a:r>
            <a:r>
              <a:rPr lang="pt-BR" sz="2000" dirty="0" smtClean="0"/>
              <a:t> </a:t>
            </a:r>
            <a:r>
              <a:rPr lang="pt-BR" sz="2000" dirty="0" err="1" smtClean="0"/>
              <a:t>Return</a:t>
            </a:r>
            <a:r>
              <a:rPr lang="pt-BR" sz="2000" dirty="0" smtClean="0"/>
              <a:t> </a:t>
            </a:r>
            <a:r>
              <a:rPr lang="pt-BR" sz="2000" dirty="0" err="1" smtClean="0"/>
              <a:t>on</a:t>
            </a:r>
            <a:r>
              <a:rPr lang="pt-BR" sz="2000" dirty="0" smtClean="0"/>
              <a:t> </a:t>
            </a:r>
            <a:r>
              <a:rPr lang="pt-BR" sz="2000" dirty="0" err="1" smtClean="0"/>
              <a:t>the</a:t>
            </a:r>
            <a:r>
              <a:rPr lang="pt-BR" sz="2000" dirty="0" smtClean="0"/>
              <a:t> </a:t>
            </a:r>
            <a:r>
              <a:rPr lang="pt-BR" sz="2000" dirty="0" err="1" smtClean="0"/>
              <a:t>Testing</a:t>
            </a:r>
            <a:r>
              <a:rPr lang="pt-BR" sz="2000" dirty="0" smtClean="0"/>
              <a:t> </a:t>
            </a:r>
            <a:r>
              <a:rPr lang="pt-BR" sz="2000" dirty="0" err="1" smtClean="0"/>
              <a:t>Investment</a:t>
            </a:r>
            <a:r>
              <a:rPr lang="pt-BR" sz="2000" dirty="0" smtClean="0"/>
              <a:t>, </a:t>
            </a:r>
            <a:r>
              <a:rPr lang="pt-BR" sz="2000" dirty="0" err="1" smtClean="0"/>
              <a:t>Rex</a:t>
            </a:r>
            <a:r>
              <a:rPr lang="pt-BR" sz="2000" dirty="0" smtClean="0"/>
              <a:t> Black)</a:t>
            </a:r>
          </a:p>
          <a:p>
            <a:r>
              <a:rPr lang="pt-BR" sz="2000" dirty="0" smtClean="0"/>
              <a:t>Desvantagens</a:t>
            </a:r>
          </a:p>
          <a:p>
            <a:pPr lvl="1"/>
            <a:r>
              <a:rPr lang="pt-BR" sz="2000" dirty="0" smtClean="0"/>
              <a:t>Diminuição da qualidade do produto final</a:t>
            </a:r>
          </a:p>
          <a:p>
            <a:pPr lvl="1"/>
            <a:r>
              <a:rPr lang="pt-BR" sz="2000" dirty="0" smtClean="0"/>
              <a:t>Produtividade menor no teste</a:t>
            </a:r>
          </a:p>
          <a:p>
            <a:pPr lvl="1"/>
            <a:r>
              <a:rPr lang="pt-BR" sz="2000" dirty="0" smtClean="0"/>
              <a:t>Tendência a não visualizar certos defeitos do projeto</a:t>
            </a:r>
          </a:p>
          <a:p>
            <a:pPr lvl="1"/>
            <a:r>
              <a:rPr lang="pt-BR" sz="2000" dirty="0" smtClean="0"/>
              <a:t>Tendência a informalidade na execução dos testes</a:t>
            </a:r>
          </a:p>
          <a:p>
            <a:pPr lvl="1"/>
            <a:r>
              <a:rPr lang="pt-BR" sz="2000" dirty="0" smtClean="0"/>
              <a:t>Dificuldade de conciliar os cronogramas </a:t>
            </a:r>
          </a:p>
          <a:p>
            <a:pPr lvl="1"/>
            <a:r>
              <a:rPr lang="pt-BR" sz="2000" dirty="0" smtClean="0"/>
              <a:t>Falta de conhecimento do negócio da equipe</a:t>
            </a:r>
          </a:p>
        </p:txBody>
      </p:sp>
      <p:sp>
        <p:nvSpPr>
          <p:cNvPr id="4" name="CaixaDeTexto 3"/>
          <p:cNvSpPr txBox="1"/>
          <p:nvPr/>
        </p:nvSpPr>
        <p:spPr>
          <a:xfrm>
            <a:off x="235250" y="85314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Equipe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6"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bwMode="auto">
          <a:xfrm>
            <a:off x="334434" y="1918644"/>
            <a:ext cx="11523133" cy="524324"/>
          </a:xfrm>
          <a:prstGeom prst="rect">
            <a:avLst/>
          </a:prstGeom>
          <a:noFill/>
          <a:ln>
            <a:miter lim="800000"/>
            <a:headEnd/>
            <a:tailEnd/>
          </a:ln>
        </p:spPr>
        <p:txBody>
          <a:bodyPr/>
          <a:lstStyle/>
          <a:p>
            <a:r>
              <a:rPr lang="pt-BR" sz="2800" dirty="0" smtClean="0"/>
              <a:t>Testar usando equipes de </a:t>
            </a:r>
            <a:r>
              <a:rPr lang="pt-BR" sz="2800" dirty="0" err="1" smtClean="0"/>
              <a:t>não-especialistas</a:t>
            </a:r>
            <a:endParaRPr lang="pt-BR" sz="2800" dirty="0" smtClean="0"/>
          </a:p>
        </p:txBody>
      </p:sp>
      <p:sp>
        <p:nvSpPr>
          <p:cNvPr id="40963" name="Rectangle 3"/>
          <p:cNvSpPr>
            <a:spLocks noGrp="1" noChangeArrowheads="1"/>
          </p:cNvSpPr>
          <p:nvPr>
            <p:ph type="body" idx="4294967295"/>
          </p:nvPr>
        </p:nvSpPr>
        <p:spPr bwMode="auto">
          <a:xfrm>
            <a:off x="609600" y="2355099"/>
            <a:ext cx="10957984" cy="3731809"/>
          </a:xfrm>
          <a:prstGeom prst="rect">
            <a:avLst/>
          </a:prstGeom>
          <a:noFill/>
          <a:ln>
            <a:miter lim="800000"/>
            <a:headEnd/>
            <a:tailEnd/>
          </a:ln>
        </p:spPr>
        <p:txBody>
          <a:bodyPr/>
          <a:lstStyle/>
          <a:p>
            <a:r>
              <a:rPr lang="pt-BR" sz="2000" dirty="0" smtClean="0"/>
              <a:t>Riscos</a:t>
            </a:r>
          </a:p>
          <a:p>
            <a:pPr lvl="1"/>
            <a:r>
              <a:rPr lang="pt-BR" sz="2000" dirty="0" smtClean="0"/>
              <a:t>Alocar um grupo de usuários e auditores certamente será mais caro do que usar a própria equipe de testes</a:t>
            </a:r>
          </a:p>
          <a:p>
            <a:pPr lvl="1"/>
            <a:r>
              <a:rPr lang="pt-BR" sz="2000" dirty="0" smtClean="0"/>
              <a:t>Uma das soluções encontradas é mesclar duas situações, onde a equipe de testes trabalha junto com um grupo reduzido de usuários</a:t>
            </a:r>
          </a:p>
          <a:p>
            <a:r>
              <a:rPr lang="pt-BR" sz="2000" dirty="0" smtClean="0"/>
              <a:t>Desvantagens</a:t>
            </a:r>
          </a:p>
          <a:p>
            <a:pPr lvl="1"/>
            <a:r>
              <a:rPr lang="pt-BR" sz="2000" dirty="0" smtClean="0"/>
              <a:t>Custos maiores</a:t>
            </a:r>
          </a:p>
          <a:p>
            <a:pPr lvl="1"/>
            <a:r>
              <a:rPr lang="pt-BR" sz="2000" dirty="0" smtClean="0"/>
              <a:t>Testes realizados de forma incompleta</a:t>
            </a:r>
          </a:p>
          <a:p>
            <a:pPr lvl="1"/>
            <a:r>
              <a:rPr lang="pt-BR" sz="2000" dirty="0" smtClean="0"/>
              <a:t>Abordagens exclusivas do negócio, esquecendo aspectos técnicos do teste</a:t>
            </a:r>
          </a:p>
          <a:p>
            <a:pPr lvl="1"/>
            <a:r>
              <a:rPr lang="pt-BR" sz="2000" dirty="0" smtClean="0"/>
              <a:t>Inviável para testes automatizados</a:t>
            </a:r>
          </a:p>
        </p:txBody>
      </p:sp>
      <p:sp>
        <p:nvSpPr>
          <p:cNvPr id="4" name="CaixaDeTexto 3"/>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Equipe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6"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 y="6470378"/>
            <a:ext cx="29281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white"/>
                </a:solidFill>
                <a:effectLst/>
                <a:uLnTx/>
                <a:uFillTx/>
                <a:latin typeface="Gill Sans MT" charset="0"/>
                <a:ea typeface="Gill Sans MT" charset="0"/>
                <a:cs typeface="Gill Sans MT" charset="0"/>
              </a:rPr>
              <a:t>www.svlabs.com.br</a:t>
            </a:r>
          </a:p>
        </p:txBody>
      </p:sp>
      <p:sp>
        <p:nvSpPr>
          <p:cNvPr id="63" name="CaixaDeTexto 62"/>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Espaço Reservado para Número de Slide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B08DBC-7CE1-4917-8697-D7D5E25F18EC}" type="slidenum">
              <a:rPr kumimoji="0" lang="pt-B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CaixaDeTexto 10"/>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grpSp>
        <p:nvGrpSpPr>
          <p:cNvPr id="13" name="Group 33"/>
          <p:cNvGrpSpPr>
            <a:grpSpLocks/>
          </p:cNvGrpSpPr>
          <p:nvPr/>
        </p:nvGrpSpPr>
        <p:grpSpPr bwMode="auto">
          <a:xfrm>
            <a:off x="2279441" y="1735138"/>
            <a:ext cx="7705725" cy="4357687"/>
            <a:chOff x="430" y="1093"/>
            <a:chExt cx="4854" cy="2745"/>
          </a:xfrm>
        </p:grpSpPr>
        <p:sp>
          <p:nvSpPr>
            <p:cNvPr id="14" name="Line 6"/>
            <p:cNvSpPr>
              <a:spLocks noChangeShapeType="1"/>
            </p:cNvSpPr>
            <p:nvPr/>
          </p:nvSpPr>
          <p:spPr bwMode="auto">
            <a:xfrm flipH="1" flipV="1">
              <a:off x="947" y="1093"/>
              <a:ext cx="1909" cy="2745"/>
            </a:xfrm>
            <a:prstGeom prst="line">
              <a:avLst/>
            </a:prstGeom>
            <a:noFill/>
            <a:ln w="38100">
              <a:solidFill>
                <a:srgbClr val="A03033"/>
              </a:solidFill>
              <a:round/>
              <a:headEnd/>
              <a:tailEnd/>
            </a:ln>
          </p:spPr>
          <p:txBody>
            <a:bodyPr/>
            <a:lstStyle/>
            <a:p>
              <a:endParaRPr lang="pt-BR"/>
            </a:p>
          </p:txBody>
        </p:sp>
        <p:sp>
          <p:nvSpPr>
            <p:cNvPr id="15" name="Line 8"/>
            <p:cNvSpPr>
              <a:spLocks noChangeShapeType="1"/>
            </p:cNvSpPr>
            <p:nvPr/>
          </p:nvSpPr>
          <p:spPr bwMode="auto">
            <a:xfrm flipV="1">
              <a:off x="2837" y="1132"/>
              <a:ext cx="1825" cy="2706"/>
            </a:xfrm>
            <a:prstGeom prst="line">
              <a:avLst/>
            </a:prstGeom>
            <a:noFill/>
            <a:ln w="38100">
              <a:solidFill>
                <a:srgbClr val="A03033"/>
              </a:solidFill>
              <a:round/>
              <a:headEnd/>
              <a:tailEnd/>
            </a:ln>
          </p:spPr>
          <p:txBody>
            <a:bodyPr/>
            <a:lstStyle/>
            <a:p>
              <a:endParaRPr lang="pt-BR"/>
            </a:p>
          </p:txBody>
        </p:sp>
        <p:sp>
          <p:nvSpPr>
            <p:cNvPr id="16" name="AutoShape 10"/>
            <p:cNvSpPr>
              <a:spLocks noChangeArrowheads="1"/>
            </p:cNvSpPr>
            <p:nvPr/>
          </p:nvSpPr>
          <p:spPr bwMode="auto">
            <a:xfrm>
              <a:off x="3419" y="1849"/>
              <a:ext cx="1593" cy="238"/>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Teste de Sistema</a:t>
              </a:r>
            </a:p>
          </p:txBody>
        </p:sp>
        <p:sp>
          <p:nvSpPr>
            <p:cNvPr id="17" name="AutoShape 11"/>
            <p:cNvSpPr>
              <a:spLocks noChangeArrowheads="1"/>
            </p:cNvSpPr>
            <p:nvPr/>
          </p:nvSpPr>
          <p:spPr bwMode="auto">
            <a:xfrm>
              <a:off x="1129" y="3201"/>
              <a:ext cx="1592" cy="239"/>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Implementação</a:t>
              </a:r>
            </a:p>
          </p:txBody>
        </p:sp>
        <p:sp>
          <p:nvSpPr>
            <p:cNvPr id="18" name="AutoShape 12"/>
            <p:cNvSpPr>
              <a:spLocks noChangeArrowheads="1"/>
            </p:cNvSpPr>
            <p:nvPr/>
          </p:nvSpPr>
          <p:spPr bwMode="auto">
            <a:xfrm>
              <a:off x="2954" y="3201"/>
              <a:ext cx="1592" cy="239"/>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Teste de Unidade</a:t>
              </a:r>
            </a:p>
          </p:txBody>
        </p:sp>
        <p:sp>
          <p:nvSpPr>
            <p:cNvPr id="19" name="AutoShape 13"/>
            <p:cNvSpPr>
              <a:spLocks noChangeArrowheads="1"/>
            </p:cNvSpPr>
            <p:nvPr/>
          </p:nvSpPr>
          <p:spPr bwMode="auto">
            <a:xfrm>
              <a:off x="1012" y="2485"/>
              <a:ext cx="1592" cy="238"/>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Modelagem</a:t>
              </a:r>
            </a:p>
          </p:txBody>
        </p:sp>
        <p:sp>
          <p:nvSpPr>
            <p:cNvPr id="20" name="AutoShape 14"/>
            <p:cNvSpPr>
              <a:spLocks noChangeArrowheads="1"/>
            </p:cNvSpPr>
            <p:nvPr/>
          </p:nvSpPr>
          <p:spPr bwMode="auto">
            <a:xfrm>
              <a:off x="3070" y="2485"/>
              <a:ext cx="1592" cy="238"/>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Teste de Integração</a:t>
              </a:r>
            </a:p>
          </p:txBody>
        </p:sp>
        <p:sp>
          <p:nvSpPr>
            <p:cNvPr id="21" name="AutoShape 15"/>
            <p:cNvSpPr>
              <a:spLocks noChangeArrowheads="1"/>
            </p:cNvSpPr>
            <p:nvPr/>
          </p:nvSpPr>
          <p:spPr bwMode="auto">
            <a:xfrm>
              <a:off x="663" y="1849"/>
              <a:ext cx="1592" cy="238"/>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Especificação</a:t>
              </a:r>
            </a:p>
          </p:txBody>
        </p:sp>
        <p:sp>
          <p:nvSpPr>
            <p:cNvPr id="22" name="AutoShape 16"/>
            <p:cNvSpPr>
              <a:spLocks noChangeArrowheads="1"/>
            </p:cNvSpPr>
            <p:nvPr/>
          </p:nvSpPr>
          <p:spPr bwMode="auto">
            <a:xfrm>
              <a:off x="3692" y="1212"/>
              <a:ext cx="1592" cy="238"/>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Teste de Aceite</a:t>
              </a:r>
            </a:p>
          </p:txBody>
        </p:sp>
        <p:sp>
          <p:nvSpPr>
            <p:cNvPr id="23" name="AutoShape 30"/>
            <p:cNvSpPr>
              <a:spLocks noChangeArrowheads="1"/>
            </p:cNvSpPr>
            <p:nvPr/>
          </p:nvSpPr>
          <p:spPr bwMode="auto">
            <a:xfrm>
              <a:off x="3187" y="1292"/>
              <a:ext cx="465" cy="79"/>
            </a:xfrm>
            <a:prstGeom prst="rightArrow">
              <a:avLst>
                <a:gd name="adj1" fmla="val 50000"/>
                <a:gd name="adj2" fmla="val 147152"/>
              </a:avLst>
            </a:prstGeom>
            <a:solidFill>
              <a:srgbClr val="EAAF0F"/>
            </a:solidFill>
            <a:ln w="9525">
              <a:noFill/>
              <a:miter lim="800000"/>
              <a:headEnd/>
              <a:tailEnd/>
            </a:ln>
          </p:spPr>
          <p:txBody>
            <a:bodyPr wrap="none" anchor="ctr"/>
            <a:lstStyle/>
            <a:p>
              <a:endParaRPr lang="en-US">
                <a:latin typeface="Arial" pitchFamily="34" charset="0"/>
              </a:endParaRPr>
            </a:p>
          </p:txBody>
        </p:sp>
        <p:sp>
          <p:nvSpPr>
            <p:cNvPr id="24" name="AutoShape 32"/>
            <p:cNvSpPr>
              <a:spLocks noChangeArrowheads="1"/>
            </p:cNvSpPr>
            <p:nvPr/>
          </p:nvSpPr>
          <p:spPr bwMode="auto">
            <a:xfrm>
              <a:off x="2682" y="2564"/>
              <a:ext cx="349" cy="80"/>
            </a:xfrm>
            <a:prstGeom prst="rightArrow">
              <a:avLst>
                <a:gd name="adj1" fmla="val 50000"/>
                <a:gd name="adj2" fmla="val 109063"/>
              </a:avLst>
            </a:prstGeom>
            <a:solidFill>
              <a:srgbClr val="EAAF0F"/>
            </a:solidFill>
            <a:ln w="9525">
              <a:noFill/>
              <a:miter lim="800000"/>
              <a:headEnd/>
              <a:tailEnd/>
            </a:ln>
          </p:spPr>
          <p:txBody>
            <a:bodyPr wrap="none" anchor="ctr"/>
            <a:lstStyle/>
            <a:p>
              <a:endParaRPr lang="en-US">
                <a:latin typeface="Arial" pitchFamily="34" charset="0"/>
              </a:endParaRPr>
            </a:p>
          </p:txBody>
        </p:sp>
        <p:sp>
          <p:nvSpPr>
            <p:cNvPr id="25" name="AutoShape 34"/>
            <p:cNvSpPr>
              <a:spLocks noChangeArrowheads="1"/>
            </p:cNvSpPr>
            <p:nvPr/>
          </p:nvSpPr>
          <p:spPr bwMode="auto">
            <a:xfrm>
              <a:off x="2914" y="1928"/>
              <a:ext cx="466" cy="79"/>
            </a:xfrm>
            <a:prstGeom prst="rightArrow">
              <a:avLst>
                <a:gd name="adj1" fmla="val 50000"/>
                <a:gd name="adj2" fmla="val 147468"/>
              </a:avLst>
            </a:prstGeom>
            <a:solidFill>
              <a:srgbClr val="EAAF0F"/>
            </a:solidFill>
            <a:ln w="9525">
              <a:noFill/>
              <a:miter lim="800000"/>
              <a:headEnd/>
              <a:tailEnd/>
            </a:ln>
          </p:spPr>
          <p:txBody>
            <a:bodyPr wrap="none" anchor="ctr"/>
            <a:lstStyle/>
            <a:p>
              <a:endParaRPr lang="en-US">
                <a:latin typeface="Arial" pitchFamily="34" charset="0"/>
              </a:endParaRPr>
            </a:p>
          </p:txBody>
        </p:sp>
        <p:sp>
          <p:nvSpPr>
            <p:cNvPr id="26" name="Rectangle 35"/>
            <p:cNvSpPr>
              <a:spLocks noChangeArrowheads="1"/>
            </p:cNvSpPr>
            <p:nvPr/>
          </p:nvSpPr>
          <p:spPr bwMode="auto">
            <a:xfrm>
              <a:off x="2294" y="1948"/>
              <a:ext cx="970" cy="38"/>
            </a:xfrm>
            <a:prstGeom prst="rect">
              <a:avLst/>
            </a:prstGeom>
            <a:solidFill>
              <a:srgbClr val="EAAF0F"/>
            </a:solidFill>
            <a:ln w="9525">
              <a:noFill/>
              <a:miter lim="800000"/>
              <a:headEnd/>
              <a:tailEnd/>
            </a:ln>
          </p:spPr>
          <p:txBody>
            <a:bodyPr wrap="none" anchor="ctr"/>
            <a:lstStyle/>
            <a:p>
              <a:endParaRPr lang="en-US">
                <a:latin typeface="Arial" pitchFamily="34" charset="0"/>
              </a:endParaRPr>
            </a:p>
          </p:txBody>
        </p:sp>
        <p:sp>
          <p:nvSpPr>
            <p:cNvPr id="27" name="AutoShape 36"/>
            <p:cNvSpPr>
              <a:spLocks noChangeArrowheads="1"/>
            </p:cNvSpPr>
            <p:nvPr/>
          </p:nvSpPr>
          <p:spPr bwMode="auto">
            <a:xfrm>
              <a:off x="2759" y="3281"/>
              <a:ext cx="155" cy="79"/>
            </a:xfrm>
            <a:prstGeom prst="rightArrow">
              <a:avLst>
                <a:gd name="adj1" fmla="val 50000"/>
                <a:gd name="adj2" fmla="val 49051"/>
              </a:avLst>
            </a:prstGeom>
            <a:solidFill>
              <a:srgbClr val="EAAF0F"/>
            </a:solidFill>
            <a:ln w="9525">
              <a:noFill/>
              <a:miter lim="800000"/>
              <a:headEnd/>
              <a:tailEnd/>
            </a:ln>
          </p:spPr>
          <p:txBody>
            <a:bodyPr wrap="none" anchor="ctr"/>
            <a:lstStyle/>
            <a:p>
              <a:endParaRPr lang="en-US">
                <a:latin typeface="Arial" pitchFamily="34" charset="0"/>
              </a:endParaRPr>
            </a:p>
          </p:txBody>
        </p:sp>
        <p:sp>
          <p:nvSpPr>
            <p:cNvPr id="28" name="Rectangle 38"/>
            <p:cNvSpPr>
              <a:spLocks noChangeArrowheads="1"/>
            </p:cNvSpPr>
            <p:nvPr/>
          </p:nvSpPr>
          <p:spPr bwMode="auto">
            <a:xfrm>
              <a:off x="2061" y="1314"/>
              <a:ext cx="1475" cy="43"/>
            </a:xfrm>
            <a:prstGeom prst="rect">
              <a:avLst/>
            </a:prstGeom>
            <a:solidFill>
              <a:srgbClr val="EAAF0F"/>
            </a:solidFill>
            <a:ln w="9525">
              <a:noFill/>
              <a:miter lim="800000"/>
              <a:headEnd/>
              <a:tailEnd/>
            </a:ln>
          </p:spPr>
          <p:txBody>
            <a:bodyPr wrap="none" anchor="ctr"/>
            <a:lstStyle/>
            <a:p>
              <a:endParaRPr lang="en-US">
                <a:latin typeface="Arial" pitchFamily="34" charset="0"/>
              </a:endParaRPr>
            </a:p>
          </p:txBody>
        </p:sp>
        <p:sp>
          <p:nvSpPr>
            <p:cNvPr id="29" name="AutoShape 9"/>
            <p:cNvSpPr>
              <a:spLocks noChangeArrowheads="1"/>
            </p:cNvSpPr>
            <p:nvPr/>
          </p:nvSpPr>
          <p:spPr bwMode="auto">
            <a:xfrm>
              <a:off x="430" y="1212"/>
              <a:ext cx="1592" cy="238"/>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Requisitos</a:t>
              </a:r>
            </a:p>
          </p:txBody>
        </p:sp>
      </p:grpSp>
      <p:grpSp>
        <p:nvGrpSpPr>
          <p:cNvPr id="32" name="Group 25"/>
          <p:cNvGrpSpPr>
            <a:grpSpLocks/>
          </p:cNvGrpSpPr>
          <p:nvPr/>
        </p:nvGrpSpPr>
        <p:grpSpPr bwMode="auto">
          <a:xfrm>
            <a:off x="0" y="3400425"/>
            <a:ext cx="2879725" cy="1484313"/>
            <a:chOff x="113" y="3294"/>
            <a:chExt cx="1633" cy="935"/>
          </a:xfrm>
        </p:grpSpPr>
        <p:sp>
          <p:nvSpPr>
            <p:cNvPr id="33" name="AutoShape 23"/>
            <p:cNvSpPr>
              <a:spLocks noChangeArrowheads="1"/>
            </p:cNvSpPr>
            <p:nvPr/>
          </p:nvSpPr>
          <p:spPr bwMode="auto">
            <a:xfrm>
              <a:off x="113" y="3294"/>
              <a:ext cx="1633" cy="935"/>
            </a:xfrm>
            <a:prstGeom prst="irregularSeal1">
              <a:avLst/>
            </a:prstGeom>
            <a:solidFill>
              <a:srgbClr val="FF9933"/>
            </a:solidFill>
            <a:ln w="9525" algn="ctr">
              <a:solidFill>
                <a:srgbClr val="993300"/>
              </a:solidFill>
              <a:miter lim="800000"/>
              <a:headEnd/>
              <a:tailEnd/>
            </a:ln>
          </p:spPr>
          <p:txBody>
            <a:bodyPr wrap="none" anchor="ctr"/>
            <a:lstStyle/>
            <a:p>
              <a:endParaRPr lang="pt-BR"/>
            </a:p>
          </p:txBody>
        </p:sp>
        <p:sp>
          <p:nvSpPr>
            <p:cNvPr id="34" name="Text Box 24"/>
            <p:cNvSpPr txBox="1">
              <a:spLocks noChangeArrowheads="1"/>
            </p:cNvSpPr>
            <p:nvPr/>
          </p:nvSpPr>
          <p:spPr bwMode="auto">
            <a:xfrm>
              <a:off x="316" y="3578"/>
              <a:ext cx="1147" cy="257"/>
            </a:xfrm>
            <a:prstGeom prst="rect">
              <a:avLst/>
            </a:prstGeom>
            <a:noFill/>
            <a:ln w="9525" algn="ctr">
              <a:noFill/>
              <a:miter lim="800000"/>
              <a:headEnd/>
              <a:tailEnd/>
            </a:ln>
            <a:effectLst>
              <a:prstShdw prst="shdw12">
                <a:srgbClr val="808080">
                  <a:alpha val="50000"/>
                </a:srgbClr>
              </a:prstShdw>
            </a:effectLst>
          </p:spPr>
          <p:txBody>
            <a:bodyPr wrap="none">
              <a:spAutoFit/>
            </a:bodyPr>
            <a:lstStyle/>
            <a:p>
              <a:r>
                <a:rPr lang="pt-BR" b="1" dirty="0">
                  <a:solidFill>
                    <a:srgbClr val="800000"/>
                  </a:solidFill>
                </a:rPr>
                <a:t>Testes estáticos</a:t>
              </a:r>
            </a:p>
          </p:txBody>
        </p:sp>
      </p:grpSp>
      <p:grpSp>
        <p:nvGrpSpPr>
          <p:cNvPr id="35" name="Group 31"/>
          <p:cNvGrpSpPr>
            <a:grpSpLocks/>
          </p:cNvGrpSpPr>
          <p:nvPr/>
        </p:nvGrpSpPr>
        <p:grpSpPr bwMode="auto">
          <a:xfrm>
            <a:off x="9145211" y="3620069"/>
            <a:ext cx="2879725" cy="1484313"/>
            <a:chOff x="3878" y="3312"/>
            <a:chExt cx="1814" cy="935"/>
          </a:xfrm>
        </p:grpSpPr>
        <p:sp>
          <p:nvSpPr>
            <p:cNvPr id="36" name="AutoShape 27"/>
            <p:cNvSpPr>
              <a:spLocks noChangeArrowheads="1"/>
            </p:cNvSpPr>
            <p:nvPr/>
          </p:nvSpPr>
          <p:spPr bwMode="auto">
            <a:xfrm flipH="1">
              <a:off x="3878" y="3312"/>
              <a:ext cx="1814" cy="935"/>
            </a:xfrm>
            <a:prstGeom prst="irregularSeal1">
              <a:avLst/>
            </a:prstGeom>
            <a:solidFill>
              <a:srgbClr val="FF9933"/>
            </a:solidFill>
            <a:ln w="9525" algn="ctr">
              <a:solidFill>
                <a:srgbClr val="993300"/>
              </a:solidFill>
              <a:miter lim="800000"/>
              <a:headEnd/>
              <a:tailEnd/>
            </a:ln>
          </p:spPr>
          <p:txBody>
            <a:bodyPr wrap="none" anchor="ctr"/>
            <a:lstStyle/>
            <a:p>
              <a:endParaRPr lang="pt-BR"/>
            </a:p>
          </p:txBody>
        </p:sp>
        <p:sp>
          <p:nvSpPr>
            <p:cNvPr id="37" name="Text Box 28"/>
            <p:cNvSpPr txBox="1">
              <a:spLocks noChangeArrowheads="1"/>
            </p:cNvSpPr>
            <p:nvPr/>
          </p:nvSpPr>
          <p:spPr bwMode="auto">
            <a:xfrm>
              <a:off x="4148" y="3607"/>
              <a:ext cx="1357" cy="257"/>
            </a:xfrm>
            <a:prstGeom prst="rect">
              <a:avLst/>
            </a:prstGeom>
            <a:noFill/>
            <a:ln w="9525" algn="ctr">
              <a:noFill/>
              <a:miter lim="800000"/>
              <a:headEnd/>
              <a:tailEnd/>
            </a:ln>
            <a:effectLst>
              <a:prstShdw prst="shdw12">
                <a:srgbClr val="808080">
                  <a:alpha val="50000"/>
                </a:srgbClr>
              </a:prstShdw>
            </a:effectLst>
          </p:spPr>
          <p:txBody>
            <a:bodyPr wrap="none">
              <a:spAutoFit/>
            </a:bodyPr>
            <a:lstStyle/>
            <a:p>
              <a:r>
                <a:rPr lang="pt-BR" b="1">
                  <a:solidFill>
                    <a:srgbClr val="800000"/>
                  </a:solidFill>
                </a:rPr>
                <a:t>Testes dinâmicos</a:t>
              </a:r>
            </a:p>
          </p:txBody>
        </p:sp>
      </p:grpSp>
    </p:spTree>
    <p:extLst>
      <p:ext uri="{BB962C8B-B14F-4D97-AF65-F5344CB8AC3E}">
        <p14:creationId xmlns:p14="http://schemas.microsoft.com/office/powerpoint/2010/main" xmlns="" val="272702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1"/>
          <p:cNvSpPr>
            <a:spLocks noGrp="1"/>
          </p:cNvSpPr>
          <p:nvPr>
            <p:ph type="title"/>
          </p:nvPr>
        </p:nvSpPr>
        <p:spPr>
          <a:xfrm>
            <a:off x="639482" y="161366"/>
            <a:ext cx="9643533" cy="936625"/>
          </a:xfrm>
        </p:spPr>
        <p:txBody>
          <a:bodyPr anchor="ctr"/>
          <a:lstStyle/>
          <a:p>
            <a:pPr eaLnBrk="1" hangingPunct="1"/>
            <a:r>
              <a:rPr lang="pt-BR" altLang="pt-BR" sz="3600" b="1" dirty="0" smtClean="0"/>
              <a:t>Sobre o Curso</a:t>
            </a:r>
          </a:p>
        </p:txBody>
      </p:sp>
      <p:sp>
        <p:nvSpPr>
          <p:cNvPr id="4" name="Espaço Reservado para Conteúdo 2"/>
          <p:cNvSpPr txBox="1">
            <a:spLocks/>
          </p:cNvSpPr>
          <p:nvPr/>
        </p:nvSpPr>
        <p:spPr>
          <a:xfrm>
            <a:off x="932932" y="1058599"/>
            <a:ext cx="10012974" cy="74290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pt-BR" altLang="pt-BR" sz="2000" b="0" i="0" u="none" strike="noStrike" kern="1200" cap="none" spc="0" normalizeH="0" baseline="0" noProof="0" dirty="0" smtClean="0">
                <a:ln>
                  <a:noFill/>
                </a:ln>
                <a:solidFill>
                  <a:schemeClr val="tx1"/>
                </a:solidFill>
                <a:effectLst/>
                <a:uLnTx/>
                <a:uFillTx/>
                <a:latin typeface="+mn-lt"/>
                <a:ea typeface="+mn-ea"/>
                <a:cs typeface="Segoe UI Semilight" panose="020B0402040204020203" pitchFamily="34" charset="0"/>
              </a:rPr>
              <a:t>O curso é</a:t>
            </a:r>
            <a:r>
              <a:rPr kumimoji="0" lang="pt-BR" altLang="pt-BR" sz="2000" b="0" i="0" u="none" strike="noStrike" kern="1200" cap="none" spc="0" normalizeH="0" noProof="0" dirty="0" smtClean="0">
                <a:ln>
                  <a:noFill/>
                </a:ln>
                <a:solidFill>
                  <a:schemeClr val="tx1"/>
                </a:solidFill>
                <a:effectLst/>
                <a:uLnTx/>
                <a:uFillTx/>
                <a:latin typeface="+mn-lt"/>
                <a:ea typeface="+mn-ea"/>
                <a:cs typeface="Segoe UI Semilight" panose="020B0402040204020203" pitchFamily="34" charset="0"/>
              </a:rPr>
              <a:t> coposto por 7 capítulos:</a:t>
            </a:r>
            <a:endParaRPr kumimoji="0" lang="pt-BR" altLang="pt-BR" sz="2000" b="0" i="0" u="none" strike="noStrike" kern="1200" cap="none" spc="0" normalizeH="0" baseline="0" noProof="0" dirty="0" smtClean="0">
              <a:ln>
                <a:noFill/>
              </a:ln>
              <a:solidFill>
                <a:schemeClr val="tx1"/>
              </a:solidFill>
              <a:effectLst/>
              <a:uLnTx/>
              <a:uFillTx/>
              <a:latin typeface="+mn-lt"/>
              <a:ea typeface="+mn-ea"/>
              <a:cs typeface="Segoe UI Semilight" panose="020B0402040204020203" pitchFamily="34" charset="0"/>
            </a:endParaRPr>
          </a:p>
        </p:txBody>
      </p:sp>
      <p:sp>
        <p:nvSpPr>
          <p:cNvPr id="5"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CaixaDeTexto 5"/>
          <p:cNvSpPr txBox="1"/>
          <p:nvPr/>
        </p:nvSpPr>
        <p:spPr>
          <a:xfrm>
            <a:off x="1760571" y="1760560"/>
            <a:ext cx="7178722" cy="3970318"/>
          </a:xfrm>
          <a:prstGeom prst="rect">
            <a:avLst/>
          </a:prstGeom>
          <a:noFill/>
        </p:spPr>
        <p:txBody>
          <a:bodyPr wrap="square" rtlCol="0">
            <a:spAutoFit/>
          </a:bodyPr>
          <a:lstStyle/>
          <a:p>
            <a:pPr marL="0" lvl="1">
              <a:buFont typeface="Wingdings" pitchFamily="2" charset="2"/>
              <a:buChar char="ü"/>
              <a:defRPr/>
            </a:pPr>
            <a:r>
              <a:rPr lang="pt-BR" b="1" dirty="0" smtClean="0"/>
              <a:t>Capítulo 1 - Introdução à Engenharia de Requisitos</a:t>
            </a:r>
          </a:p>
          <a:p>
            <a:pPr marL="0" lvl="1">
              <a:buFont typeface="Wingdings" pitchFamily="2" charset="2"/>
              <a:buChar char="ü"/>
              <a:defRPr/>
            </a:pPr>
            <a:endParaRPr lang="pt-BR" b="1" dirty="0" smtClean="0"/>
          </a:p>
          <a:p>
            <a:pPr marL="0" lvl="1">
              <a:buFont typeface="Wingdings" pitchFamily="2" charset="2"/>
              <a:buChar char="ü"/>
              <a:defRPr/>
            </a:pPr>
            <a:r>
              <a:rPr lang="pt-BR" b="1" dirty="0" smtClean="0"/>
              <a:t>Capítulo 2 - Desenvolvimento de Software</a:t>
            </a:r>
            <a:endParaRPr lang="pt-BR" dirty="0" smtClean="0"/>
          </a:p>
          <a:p>
            <a:pPr marL="0" lvl="1">
              <a:buFont typeface="Wingdings" pitchFamily="2" charset="2"/>
              <a:buChar char="ü"/>
              <a:defRPr/>
            </a:pPr>
            <a:endParaRPr lang="pt-BR" b="1" dirty="0" smtClean="0"/>
          </a:p>
          <a:p>
            <a:pPr marL="0" lvl="1">
              <a:buFont typeface="Wingdings" pitchFamily="2" charset="2"/>
              <a:buChar char="ü"/>
              <a:defRPr/>
            </a:pPr>
            <a:r>
              <a:rPr lang="pt-BR" b="1" dirty="0" smtClean="0"/>
              <a:t>Capítulo 3 - Teste de Software – Conceitos</a:t>
            </a:r>
          </a:p>
          <a:p>
            <a:pPr marL="0" lvl="1">
              <a:buFont typeface="Wingdings" pitchFamily="2" charset="2"/>
              <a:buChar char="ü"/>
              <a:defRPr/>
            </a:pPr>
            <a:endParaRPr lang="pt-BR" b="1" dirty="0" smtClean="0"/>
          </a:p>
          <a:p>
            <a:pPr marL="0" lvl="1">
              <a:buFont typeface="Wingdings" pitchFamily="2" charset="2"/>
              <a:buChar char="ü"/>
              <a:defRPr/>
            </a:pPr>
            <a:r>
              <a:rPr lang="pt-BR" b="1" dirty="0" smtClean="0"/>
              <a:t>Capítulo 4 - Estruturando o Teste</a:t>
            </a:r>
          </a:p>
          <a:p>
            <a:pPr marL="0" lvl="1">
              <a:buFont typeface="Wingdings" pitchFamily="2" charset="2"/>
              <a:buChar char="ü"/>
              <a:defRPr/>
            </a:pPr>
            <a:endParaRPr lang="pt-BR" b="1" dirty="0" smtClean="0"/>
          </a:p>
          <a:p>
            <a:pPr marL="0" lvl="1">
              <a:buFont typeface="Wingdings" pitchFamily="2" charset="2"/>
              <a:buChar char="ü"/>
              <a:defRPr/>
            </a:pPr>
            <a:r>
              <a:rPr lang="pt-BR" b="1" dirty="0" smtClean="0"/>
              <a:t>Capítulo 5 - Técnicas de Modelagem de Teste</a:t>
            </a:r>
            <a:endParaRPr lang="pt-BR" dirty="0" smtClean="0"/>
          </a:p>
          <a:p>
            <a:pPr marL="0" lvl="1">
              <a:buFont typeface="Wingdings" pitchFamily="2" charset="2"/>
              <a:buChar char="ü"/>
              <a:defRPr/>
            </a:pPr>
            <a:endParaRPr lang="pt-BR" b="1" dirty="0" smtClean="0"/>
          </a:p>
          <a:p>
            <a:pPr marL="0" lvl="1">
              <a:buFont typeface="Wingdings" pitchFamily="2" charset="2"/>
              <a:buChar char="ü"/>
              <a:defRPr/>
            </a:pPr>
            <a:r>
              <a:rPr lang="pt-BR" b="1" dirty="0" smtClean="0"/>
              <a:t>Capítulo 6 - Ferramentas de Teste</a:t>
            </a:r>
            <a:endParaRPr lang="pt-BR" dirty="0" smtClean="0"/>
          </a:p>
          <a:p>
            <a:pPr marL="0" lvl="1">
              <a:buFont typeface="Wingdings" pitchFamily="2" charset="2"/>
              <a:buChar char="ü"/>
              <a:defRPr/>
            </a:pPr>
            <a:endParaRPr lang="pt-BR" b="1" dirty="0" smtClean="0"/>
          </a:p>
          <a:p>
            <a:pPr marL="0" lvl="1">
              <a:buFont typeface="Wingdings" pitchFamily="2" charset="2"/>
              <a:buChar char="ü"/>
              <a:defRPr/>
            </a:pPr>
            <a:r>
              <a:rPr lang="pt-BR" b="1" dirty="0" smtClean="0"/>
              <a:t>Capítulo 7 - Produção de Status </a:t>
            </a:r>
            <a:r>
              <a:rPr lang="pt-BR" b="1" dirty="0" err="1" smtClean="0"/>
              <a:t>Report</a:t>
            </a:r>
            <a:endParaRPr lang="pt-BR" dirty="0" smtClean="0"/>
          </a:p>
          <a:p>
            <a:pPr marL="0" lvl="1">
              <a:buFont typeface="Wingdings" pitchFamily="2" charset="2"/>
              <a:buChar char="ü"/>
              <a:defRPr/>
            </a:pPr>
            <a:endParaRPr lang="pt-BR" dirty="0" smtClean="0"/>
          </a:p>
        </p:txBody>
      </p:sp>
      <p:sp>
        <p:nvSpPr>
          <p:cNvPr id="9" name="Elipse 8"/>
          <p:cNvSpPr/>
          <p:nvPr/>
        </p:nvSpPr>
        <p:spPr>
          <a:xfrm>
            <a:off x="1897038" y="1651379"/>
            <a:ext cx="4858602" cy="1064525"/>
          </a:xfrm>
          <a:prstGeom prst="ellipse">
            <a:avLst/>
          </a:prstGeom>
          <a:solidFill>
            <a:schemeClr val="accent2">
              <a:lumMod val="75000"/>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Já foi, já era.....</a:t>
            </a:r>
          </a:p>
          <a:p>
            <a:pPr algn="ctr"/>
            <a:r>
              <a:rPr lang="pt-BR" dirty="0" smtClean="0"/>
              <a:t>Já sei tudo sobre a base do teste...</a:t>
            </a:r>
            <a:endParaRPr lang="pt-BR" dirty="0"/>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 y="6470378"/>
            <a:ext cx="29281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white"/>
                </a:solidFill>
                <a:effectLst/>
                <a:uLnTx/>
                <a:uFillTx/>
                <a:latin typeface="Gill Sans MT" charset="0"/>
                <a:ea typeface="Gill Sans MT" charset="0"/>
                <a:cs typeface="Gill Sans MT" charset="0"/>
              </a:rPr>
              <a:t>www.svlabs.com.br</a:t>
            </a:r>
          </a:p>
        </p:txBody>
      </p:sp>
      <p:sp>
        <p:nvSpPr>
          <p:cNvPr id="63" name="CaixaDeTexto 62"/>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Espaço Reservado para Número de Slide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B08DBC-7CE1-4917-8697-D7D5E25F18EC}" type="slidenum">
              <a:rPr kumimoji="0" lang="pt-B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pt-B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CaixaDeTexto 10"/>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30" name="Triângulo isósceles 29"/>
          <p:cNvSpPr/>
          <p:nvPr/>
        </p:nvSpPr>
        <p:spPr>
          <a:xfrm rot="10800000">
            <a:off x="7779257" y="1733267"/>
            <a:ext cx="3780429" cy="41216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8" name="Pentágono 37"/>
          <p:cNvSpPr/>
          <p:nvPr/>
        </p:nvSpPr>
        <p:spPr>
          <a:xfrm>
            <a:off x="6223406" y="1856098"/>
            <a:ext cx="1542197" cy="47767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Requisitos</a:t>
            </a:r>
            <a:endParaRPr lang="pt-BR" sz="1400" dirty="0"/>
          </a:p>
        </p:txBody>
      </p:sp>
      <p:sp>
        <p:nvSpPr>
          <p:cNvPr id="39" name="Pentágono 38"/>
          <p:cNvSpPr/>
          <p:nvPr/>
        </p:nvSpPr>
        <p:spPr>
          <a:xfrm>
            <a:off x="6621466" y="2854660"/>
            <a:ext cx="1542197" cy="47767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Análise de Requisitos</a:t>
            </a:r>
            <a:endParaRPr lang="pt-BR" sz="1400" dirty="0"/>
          </a:p>
        </p:txBody>
      </p:sp>
      <p:sp>
        <p:nvSpPr>
          <p:cNvPr id="40" name="Pentágono 39"/>
          <p:cNvSpPr/>
          <p:nvPr/>
        </p:nvSpPr>
        <p:spPr>
          <a:xfrm>
            <a:off x="7142355" y="3948756"/>
            <a:ext cx="1542197" cy="47767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Modelagem</a:t>
            </a:r>
            <a:endParaRPr lang="pt-BR" sz="1400" dirty="0"/>
          </a:p>
        </p:txBody>
      </p:sp>
      <p:sp>
        <p:nvSpPr>
          <p:cNvPr id="41" name="Pentágono 40"/>
          <p:cNvSpPr/>
          <p:nvPr/>
        </p:nvSpPr>
        <p:spPr>
          <a:xfrm>
            <a:off x="7772428" y="5083794"/>
            <a:ext cx="1542197" cy="47767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Codificação</a:t>
            </a:r>
            <a:endParaRPr lang="pt-BR" sz="1400" dirty="0"/>
          </a:p>
        </p:txBody>
      </p:sp>
      <p:pic>
        <p:nvPicPr>
          <p:cNvPr id="134146" name="Picture 2"/>
          <p:cNvPicPr>
            <a:picLocks noChangeAspect="1" noChangeArrowheads="1"/>
          </p:cNvPicPr>
          <p:nvPr/>
        </p:nvPicPr>
        <p:blipFill>
          <a:blip r:embed="rId3" cstate="print"/>
          <a:srcRect/>
          <a:stretch>
            <a:fillRect/>
          </a:stretch>
        </p:blipFill>
        <p:spPr bwMode="auto">
          <a:xfrm>
            <a:off x="977906" y="1978381"/>
            <a:ext cx="4986172" cy="2681528"/>
          </a:xfrm>
          <a:prstGeom prst="rect">
            <a:avLst/>
          </a:prstGeom>
          <a:noFill/>
          <a:ln w="9525">
            <a:noFill/>
            <a:miter lim="800000"/>
            <a:headEnd/>
            <a:tailEnd/>
          </a:ln>
          <a:effectLst/>
        </p:spPr>
      </p:pic>
      <p:sp>
        <p:nvSpPr>
          <p:cNvPr id="47" name="Seta para a direita 46"/>
          <p:cNvSpPr/>
          <p:nvPr/>
        </p:nvSpPr>
        <p:spPr>
          <a:xfrm>
            <a:off x="1241952" y="4858598"/>
            <a:ext cx="3821373" cy="928048"/>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Análise Estática</a:t>
            </a:r>
            <a:endParaRPr lang="pt-BR" dirty="0"/>
          </a:p>
        </p:txBody>
      </p:sp>
      <p:sp>
        <p:nvSpPr>
          <p:cNvPr id="48" name="Seta para baixo 47"/>
          <p:cNvSpPr/>
          <p:nvPr/>
        </p:nvSpPr>
        <p:spPr>
          <a:xfrm>
            <a:off x="95536" y="1910687"/>
            <a:ext cx="723331" cy="317992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R</a:t>
            </a:r>
          </a:p>
          <a:p>
            <a:pPr algn="ctr"/>
            <a:r>
              <a:rPr lang="pt-BR" dirty="0" smtClean="0"/>
              <a:t>E</a:t>
            </a:r>
          </a:p>
          <a:p>
            <a:pPr algn="ctr"/>
            <a:r>
              <a:rPr lang="pt-BR" dirty="0" smtClean="0"/>
              <a:t>V</a:t>
            </a:r>
          </a:p>
          <a:p>
            <a:pPr algn="ctr"/>
            <a:r>
              <a:rPr lang="pt-BR" dirty="0" smtClean="0"/>
              <a:t>I</a:t>
            </a:r>
          </a:p>
          <a:p>
            <a:pPr algn="ctr"/>
            <a:r>
              <a:rPr lang="pt-BR" dirty="0" smtClean="0"/>
              <a:t>S</a:t>
            </a:r>
          </a:p>
          <a:p>
            <a:pPr algn="ctr"/>
            <a:r>
              <a:rPr lang="pt-BR" dirty="0" smtClean="0"/>
              <a:t>Ã</a:t>
            </a:r>
          </a:p>
          <a:p>
            <a:pPr algn="ctr"/>
            <a:r>
              <a:rPr lang="pt-BR" dirty="0" smtClean="0"/>
              <a:t>O</a:t>
            </a:r>
            <a:endParaRPr lang="pt-BR" dirty="0"/>
          </a:p>
        </p:txBody>
      </p:sp>
      <p:cxnSp>
        <p:nvCxnSpPr>
          <p:cNvPr id="50" name="Conector de seta reta 49"/>
          <p:cNvCxnSpPr>
            <a:stCxn id="47" idx="3"/>
            <a:endCxn id="41" idx="1"/>
          </p:cNvCxnSpPr>
          <p:nvPr/>
        </p:nvCxnSpPr>
        <p:spPr>
          <a:xfrm>
            <a:off x="5063325" y="5322622"/>
            <a:ext cx="2709103" cy="8"/>
          </a:xfrm>
          <a:prstGeom prst="straightConnector1">
            <a:avLst/>
          </a:prstGeom>
          <a:ln w="38100">
            <a:prstDash val="sysDash"/>
            <a:tailEnd type="arrow"/>
          </a:ln>
        </p:spPr>
        <p:style>
          <a:lnRef idx="1">
            <a:schemeClr val="accent2"/>
          </a:lnRef>
          <a:fillRef idx="0">
            <a:schemeClr val="accent2"/>
          </a:fillRef>
          <a:effectRef idx="0">
            <a:schemeClr val="accent2"/>
          </a:effectRef>
          <a:fontRef idx="minor">
            <a:schemeClr val="tx1"/>
          </a:fontRef>
        </p:style>
      </p:cxnSp>
      <p:sp>
        <p:nvSpPr>
          <p:cNvPr id="51" name="CaixaDeTexto 50"/>
          <p:cNvSpPr txBox="1"/>
          <p:nvPr/>
        </p:nvSpPr>
        <p:spPr>
          <a:xfrm>
            <a:off x="8325134" y="2388366"/>
            <a:ext cx="2429302" cy="369332"/>
          </a:xfrm>
          <a:prstGeom prst="rect">
            <a:avLst/>
          </a:prstGeom>
          <a:noFill/>
        </p:spPr>
        <p:txBody>
          <a:bodyPr wrap="square" rtlCol="0">
            <a:spAutoFit/>
          </a:bodyPr>
          <a:lstStyle/>
          <a:p>
            <a:pPr algn="ctr"/>
            <a:r>
              <a:rPr lang="pt-BR" dirty="0" smtClean="0"/>
              <a:t>Modelo V</a:t>
            </a:r>
            <a:endParaRPr lang="pt-BR" dirty="0"/>
          </a:p>
        </p:txBody>
      </p:sp>
    </p:spTree>
    <p:extLst>
      <p:ext uri="{BB962C8B-B14F-4D97-AF65-F5344CB8AC3E}">
        <p14:creationId xmlns:p14="http://schemas.microsoft.com/office/powerpoint/2010/main" xmlns="" val="2727024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9" name="AutoShape 9"/>
          <p:cNvSpPr>
            <a:spLocks noChangeArrowheads="1"/>
          </p:cNvSpPr>
          <p:nvPr/>
        </p:nvSpPr>
        <p:spPr bwMode="auto">
          <a:xfrm rot="1762386">
            <a:off x="406401" y="3773488"/>
            <a:ext cx="8473017" cy="646112"/>
          </a:xfrm>
          <a:custGeom>
            <a:avLst/>
            <a:gdLst>
              <a:gd name="T0" fmla="*/ 4766072 w 21600"/>
              <a:gd name="T1" fmla="*/ 0 h 21600"/>
              <a:gd name="T2" fmla="*/ 0 w 21600"/>
              <a:gd name="T3" fmla="*/ 323056 h 21600"/>
              <a:gd name="T4" fmla="*/ 4766072 w 21600"/>
              <a:gd name="T5" fmla="*/ 646112 h 21600"/>
              <a:gd name="T6" fmla="*/ 6354763 w 21600"/>
              <a:gd name="T7" fmla="*/ 32305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8080"/>
          </a:solidFill>
          <a:ln w="12700">
            <a:solidFill>
              <a:schemeClr val="bg1"/>
            </a:solidFill>
            <a:miter lim="800000"/>
            <a:headEnd/>
            <a:tailEnd/>
          </a:ln>
        </p:spPr>
        <p:txBody>
          <a:bodyPr wrap="none" anchor="ctr"/>
          <a:lstStyle/>
          <a:p>
            <a:pPr eaLnBrk="0" hangingPunct="0">
              <a:spcBef>
                <a:spcPct val="0"/>
              </a:spcBef>
            </a:pPr>
            <a:r>
              <a:rPr lang="pt-BR" sz="2000" b="0" i="1">
                <a:solidFill>
                  <a:schemeClr val="bg1"/>
                </a:solidFill>
                <a:latin typeface="Times New Roman" pitchFamily="18" charset="0"/>
              </a:rPr>
              <a:t>Aperfeiçoar os requisitos</a:t>
            </a:r>
          </a:p>
        </p:txBody>
      </p:sp>
      <p:sp>
        <p:nvSpPr>
          <p:cNvPr id="250890" name="AutoShape 10"/>
          <p:cNvSpPr>
            <a:spLocks noChangeArrowheads="1"/>
          </p:cNvSpPr>
          <p:nvPr/>
        </p:nvSpPr>
        <p:spPr bwMode="auto">
          <a:xfrm>
            <a:off x="1021181" y="1684338"/>
            <a:ext cx="3744384" cy="3960812"/>
          </a:xfrm>
          <a:custGeom>
            <a:avLst/>
            <a:gdLst>
              <a:gd name="T0" fmla="*/ 1404144 w 21600"/>
              <a:gd name="T1" fmla="*/ 0 h 21600"/>
              <a:gd name="T2" fmla="*/ 231554 w 21600"/>
              <a:gd name="T3" fmla="*/ 1949416 h 21600"/>
              <a:gd name="T4" fmla="*/ 1404144 w 21600"/>
              <a:gd name="T5" fmla="*/ 652984 h 21600"/>
              <a:gd name="T6" fmla="*/ 2576734 w 21600"/>
              <a:gd name="T7" fmla="*/ 1949416 h 21600"/>
              <a:gd name="T8" fmla="*/ 0 60000 65536"/>
              <a:gd name="T9" fmla="*/ 0 60000 65536"/>
              <a:gd name="T10" fmla="*/ 0 60000 65536"/>
              <a:gd name="T11" fmla="*/ 0 60000 65536"/>
              <a:gd name="T12" fmla="*/ 390 w 21600"/>
              <a:gd name="T13" fmla="*/ 0 h 21600"/>
              <a:gd name="T14" fmla="*/ 21210 w 21600"/>
              <a:gd name="T15" fmla="*/ 12727 h 21600"/>
            </a:gdLst>
            <a:ahLst/>
            <a:cxnLst>
              <a:cxn ang="T8">
                <a:pos x="T0" y="T1"/>
              </a:cxn>
              <a:cxn ang="T9">
                <a:pos x="T2" y="T3"/>
              </a:cxn>
              <a:cxn ang="T10">
                <a:pos x="T4" y="T5"/>
              </a:cxn>
              <a:cxn ang="T11">
                <a:pos x="T6" y="T7"/>
              </a:cxn>
            </a:cxnLst>
            <a:rect l="T12" t="T13" r="T14" b="T15"/>
            <a:pathLst>
              <a:path w="21600" h="21600">
                <a:moveTo>
                  <a:pt x="3562" y="10665"/>
                </a:moveTo>
                <a:cubicBezTo>
                  <a:pt x="3635" y="6720"/>
                  <a:pt x="6854" y="3560"/>
                  <a:pt x="10800" y="3561"/>
                </a:cubicBezTo>
                <a:cubicBezTo>
                  <a:pt x="14745" y="3561"/>
                  <a:pt x="17964" y="6720"/>
                  <a:pt x="18037" y="10665"/>
                </a:cubicBezTo>
                <a:lnTo>
                  <a:pt x="21598" y="10598"/>
                </a:lnTo>
                <a:cubicBezTo>
                  <a:pt x="21488" y="4713"/>
                  <a:pt x="16686" y="-1"/>
                  <a:pt x="10799" y="0"/>
                </a:cubicBezTo>
                <a:cubicBezTo>
                  <a:pt x="4913" y="0"/>
                  <a:pt x="111" y="4713"/>
                  <a:pt x="1" y="10598"/>
                </a:cubicBezTo>
                <a:close/>
              </a:path>
            </a:pathLst>
          </a:custGeom>
          <a:solidFill>
            <a:schemeClr val="accent2">
              <a:lumMod val="20000"/>
              <a:lumOff val="80000"/>
            </a:schemeClr>
          </a:solidFill>
          <a:ln w="12700">
            <a:solidFill>
              <a:schemeClr val="bg1"/>
            </a:solidFill>
            <a:miter lim="800000"/>
            <a:headEnd/>
            <a:tailEnd/>
          </a:ln>
        </p:spPr>
        <p:txBody>
          <a:bodyPr wrap="none"/>
          <a:lstStyle/>
          <a:p>
            <a:pPr eaLnBrk="0" hangingPunct="0">
              <a:lnSpc>
                <a:spcPct val="75000"/>
              </a:lnSpc>
              <a:spcBef>
                <a:spcPct val="0"/>
              </a:spcBef>
            </a:pPr>
            <a:endParaRPr lang="en-US" sz="1400" b="0" dirty="0">
              <a:latin typeface="Times New Roman" pitchFamily="18" charset="0"/>
            </a:endParaRPr>
          </a:p>
          <a:p>
            <a:pPr eaLnBrk="0" hangingPunct="0">
              <a:lnSpc>
                <a:spcPct val="75000"/>
              </a:lnSpc>
              <a:spcBef>
                <a:spcPct val="0"/>
              </a:spcBef>
            </a:pPr>
            <a:r>
              <a:rPr lang="en-US" sz="1400" b="0" dirty="0">
                <a:latin typeface="Times New Roman" pitchFamily="18" charset="0"/>
              </a:rPr>
              <a:t>I - </a:t>
            </a:r>
            <a:r>
              <a:rPr lang="pt-BR" sz="1400" b="0" dirty="0">
                <a:latin typeface="Times New Roman" pitchFamily="18" charset="0"/>
              </a:rPr>
              <a:t>Revisão de</a:t>
            </a:r>
          </a:p>
          <a:p>
            <a:pPr eaLnBrk="0" hangingPunct="0">
              <a:lnSpc>
                <a:spcPct val="75000"/>
              </a:lnSpc>
              <a:spcBef>
                <a:spcPct val="0"/>
              </a:spcBef>
            </a:pPr>
            <a:r>
              <a:rPr lang="pt-BR" sz="2200" b="1" dirty="0">
                <a:solidFill>
                  <a:srgbClr val="FF0000"/>
                </a:solidFill>
                <a:latin typeface="Times New Roman" pitchFamily="18" charset="0"/>
              </a:rPr>
              <a:t>C</a:t>
            </a:r>
            <a:r>
              <a:rPr lang="pt-BR" sz="2200" b="0" dirty="0">
                <a:latin typeface="Times New Roman" pitchFamily="18" charset="0"/>
              </a:rPr>
              <a:t>ompletude</a:t>
            </a:r>
          </a:p>
        </p:txBody>
      </p:sp>
      <p:sp>
        <p:nvSpPr>
          <p:cNvPr id="250891" name="AutoShape 11"/>
          <p:cNvSpPr>
            <a:spLocks noChangeArrowheads="1"/>
          </p:cNvSpPr>
          <p:nvPr/>
        </p:nvSpPr>
        <p:spPr bwMode="auto">
          <a:xfrm>
            <a:off x="2351618" y="2260601"/>
            <a:ext cx="3744383" cy="3960813"/>
          </a:xfrm>
          <a:custGeom>
            <a:avLst/>
            <a:gdLst>
              <a:gd name="T0" fmla="*/ 1404144 w 21600"/>
              <a:gd name="T1" fmla="*/ 0 h 21600"/>
              <a:gd name="T2" fmla="*/ 231554 w 21600"/>
              <a:gd name="T3" fmla="*/ 1949417 h 21600"/>
              <a:gd name="T4" fmla="*/ 1404144 w 21600"/>
              <a:gd name="T5" fmla="*/ 652984 h 21600"/>
              <a:gd name="T6" fmla="*/ 2576733 w 21600"/>
              <a:gd name="T7" fmla="*/ 1949417 h 21600"/>
              <a:gd name="T8" fmla="*/ 0 60000 65536"/>
              <a:gd name="T9" fmla="*/ 0 60000 65536"/>
              <a:gd name="T10" fmla="*/ 0 60000 65536"/>
              <a:gd name="T11" fmla="*/ 0 60000 65536"/>
              <a:gd name="T12" fmla="*/ 390 w 21600"/>
              <a:gd name="T13" fmla="*/ 0 h 21600"/>
              <a:gd name="T14" fmla="*/ 21210 w 21600"/>
              <a:gd name="T15" fmla="*/ 12727 h 21600"/>
            </a:gdLst>
            <a:ahLst/>
            <a:cxnLst>
              <a:cxn ang="T8">
                <a:pos x="T0" y="T1"/>
              </a:cxn>
              <a:cxn ang="T9">
                <a:pos x="T2" y="T3"/>
              </a:cxn>
              <a:cxn ang="T10">
                <a:pos x="T4" y="T5"/>
              </a:cxn>
              <a:cxn ang="T11">
                <a:pos x="T6" y="T7"/>
              </a:cxn>
            </a:cxnLst>
            <a:rect l="T12" t="T13" r="T14" b="T15"/>
            <a:pathLst>
              <a:path w="21600" h="21600">
                <a:moveTo>
                  <a:pt x="3562" y="10665"/>
                </a:moveTo>
                <a:cubicBezTo>
                  <a:pt x="3635" y="6720"/>
                  <a:pt x="6854" y="3560"/>
                  <a:pt x="10800" y="3561"/>
                </a:cubicBezTo>
                <a:cubicBezTo>
                  <a:pt x="14745" y="3561"/>
                  <a:pt x="17964" y="6720"/>
                  <a:pt x="18037" y="10665"/>
                </a:cubicBezTo>
                <a:lnTo>
                  <a:pt x="21598" y="10598"/>
                </a:lnTo>
                <a:cubicBezTo>
                  <a:pt x="21488" y="4713"/>
                  <a:pt x="16686" y="-1"/>
                  <a:pt x="10799" y="0"/>
                </a:cubicBezTo>
                <a:cubicBezTo>
                  <a:pt x="4913" y="0"/>
                  <a:pt x="111" y="4713"/>
                  <a:pt x="1" y="10598"/>
                </a:cubicBezTo>
                <a:close/>
              </a:path>
            </a:pathLst>
          </a:custGeom>
          <a:solidFill>
            <a:srgbClr val="0000FF"/>
          </a:solidFill>
          <a:ln w="12700">
            <a:solidFill>
              <a:schemeClr val="bg1"/>
            </a:solidFill>
            <a:miter lim="800000"/>
            <a:headEnd/>
            <a:tailEnd/>
          </a:ln>
        </p:spPr>
        <p:txBody>
          <a:bodyPr wrap="none"/>
          <a:lstStyle/>
          <a:p>
            <a:pPr eaLnBrk="0" hangingPunct="0">
              <a:lnSpc>
                <a:spcPct val="75000"/>
              </a:lnSpc>
              <a:spcBef>
                <a:spcPct val="0"/>
              </a:spcBef>
            </a:pPr>
            <a:endParaRPr lang="en-US" sz="1400" b="0" dirty="0">
              <a:solidFill>
                <a:schemeClr val="bg1"/>
              </a:solidFill>
              <a:latin typeface="Times New Roman" pitchFamily="18" charset="0"/>
            </a:endParaRPr>
          </a:p>
          <a:p>
            <a:pPr eaLnBrk="0" hangingPunct="0">
              <a:lnSpc>
                <a:spcPct val="75000"/>
              </a:lnSpc>
              <a:spcBef>
                <a:spcPct val="0"/>
              </a:spcBef>
            </a:pPr>
            <a:r>
              <a:rPr lang="en-US" sz="1400" b="0" dirty="0">
                <a:solidFill>
                  <a:sysClr val="windowText" lastClr="000000"/>
                </a:solidFill>
                <a:latin typeface="Times New Roman" pitchFamily="18" charset="0"/>
              </a:rPr>
              <a:t>II - </a:t>
            </a:r>
            <a:r>
              <a:rPr lang="pt-BR" sz="1400" b="0" dirty="0">
                <a:solidFill>
                  <a:sysClr val="windowText" lastClr="000000"/>
                </a:solidFill>
                <a:latin typeface="Times New Roman" pitchFamily="18" charset="0"/>
              </a:rPr>
              <a:t>Revisão de</a:t>
            </a:r>
          </a:p>
          <a:p>
            <a:pPr eaLnBrk="0" hangingPunct="0">
              <a:lnSpc>
                <a:spcPct val="75000"/>
              </a:lnSpc>
              <a:spcBef>
                <a:spcPct val="0"/>
              </a:spcBef>
            </a:pPr>
            <a:r>
              <a:rPr lang="pt-BR" sz="2200" b="0" dirty="0" err="1">
                <a:solidFill>
                  <a:srgbClr val="FF0000"/>
                </a:solidFill>
                <a:latin typeface="Times New Roman" pitchFamily="18" charset="0"/>
              </a:rPr>
              <a:t>A</a:t>
            </a:r>
            <a:r>
              <a:rPr lang="pt-BR" sz="2200" b="0" dirty="0" err="1">
                <a:solidFill>
                  <a:sysClr val="windowText" lastClr="000000"/>
                </a:solidFill>
                <a:latin typeface="Times New Roman" pitchFamily="18" charset="0"/>
              </a:rPr>
              <a:t>mbigüidade</a:t>
            </a:r>
            <a:endParaRPr lang="pt-BR" sz="2200" b="0" dirty="0">
              <a:solidFill>
                <a:sysClr val="windowText" lastClr="000000"/>
              </a:solidFill>
              <a:latin typeface="Times New Roman" pitchFamily="18" charset="0"/>
            </a:endParaRPr>
          </a:p>
        </p:txBody>
      </p:sp>
      <p:sp>
        <p:nvSpPr>
          <p:cNvPr id="250892" name="AutoShape 12"/>
          <p:cNvSpPr>
            <a:spLocks noChangeArrowheads="1"/>
          </p:cNvSpPr>
          <p:nvPr/>
        </p:nvSpPr>
        <p:spPr bwMode="auto">
          <a:xfrm>
            <a:off x="3888318" y="2836863"/>
            <a:ext cx="3744383" cy="3960812"/>
          </a:xfrm>
          <a:custGeom>
            <a:avLst/>
            <a:gdLst>
              <a:gd name="T0" fmla="*/ 1404144 w 21600"/>
              <a:gd name="T1" fmla="*/ 0 h 21600"/>
              <a:gd name="T2" fmla="*/ 231554 w 21600"/>
              <a:gd name="T3" fmla="*/ 1949416 h 21600"/>
              <a:gd name="T4" fmla="*/ 1404144 w 21600"/>
              <a:gd name="T5" fmla="*/ 652984 h 21600"/>
              <a:gd name="T6" fmla="*/ 2576733 w 21600"/>
              <a:gd name="T7" fmla="*/ 1949416 h 21600"/>
              <a:gd name="T8" fmla="*/ 0 60000 65536"/>
              <a:gd name="T9" fmla="*/ 0 60000 65536"/>
              <a:gd name="T10" fmla="*/ 0 60000 65536"/>
              <a:gd name="T11" fmla="*/ 0 60000 65536"/>
              <a:gd name="T12" fmla="*/ 390 w 21600"/>
              <a:gd name="T13" fmla="*/ 0 h 21600"/>
              <a:gd name="T14" fmla="*/ 21210 w 21600"/>
              <a:gd name="T15" fmla="*/ 12727 h 21600"/>
            </a:gdLst>
            <a:ahLst/>
            <a:cxnLst>
              <a:cxn ang="T8">
                <a:pos x="T0" y="T1"/>
              </a:cxn>
              <a:cxn ang="T9">
                <a:pos x="T2" y="T3"/>
              </a:cxn>
              <a:cxn ang="T10">
                <a:pos x="T4" y="T5"/>
              </a:cxn>
              <a:cxn ang="T11">
                <a:pos x="T6" y="T7"/>
              </a:cxn>
            </a:cxnLst>
            <a:rect l="T12" t="T13" r="T14" b="T15"/>
            <a:pathLst>
              <a:path w="21600" h="21600">
                <a:moveTo>
                  <a:pt x="3562" y="10665"/>
                </a:moveTo>
                <a:cubicBezTo>
                  <a:pt x="3635" y="6720"/>
                  <a:pt x="6854" y="3560"/>
                  <a:pt x="10800" y="3561"/>
                </a:cubicBezTo>
                <a:cubicBezTo>
                  <a:pt x="14745" y="3561"/>
                  <a:pt x="17964" y="6720"/>
                  <a:pt x="18037" y="10665"/>
                </a:cubicBezTo>
                <a:lnTo>
                  <a:pt x="21598" y="10598"/>
                </a:lnTo>
                <a:cubicBezTo>
                  <a:pt x="21488" y="4713"/>
                  <a:pt x="16686" y="-1"/>
                  <a:pt x="10799" y="0"/>
                </a:cubicBezTo>
                <a:cubicBezTo>
                  <a:pt x="4913" y="0"/>
                  <a:pt x="111" y="4713"/>
                  <a:pt x="1" y="10598"/>
                </a:cubicBezTo>
                <a:close/>
              </a:path>
            </a:pathLst>
          </a:custGeom>
          <a:solidFill>
            <a:srgbClr val="3366FF"/>
          </a:solidFill>
          <a:ln w="12700">
            <a:solidFill>
              <a:schemeClr val="bg1"/>
            </a:solidFill>
            <a:miter lim="800000"/>
            <a:headEnd/>
            <a:tailEnd/>
          </a:ln>
        </p:spPr>
        <p:txBody>
          <a:bodyPr wrap="none"/>
          <a:lstStyle/>
          <a:p>
            <a:pPr eaLnBrk="0" hangingPunct="0">
              <a:lnSpc>
                <a:spcPct val="75000"/>
              </a:lnSpc>
              <a:spcBef>
                <a:spcPct val="0"/>
              </a:spcBef>
            </a:pPr>
            <a:endParaRPr lang="en-US" sz="1400" b="0" dirty="0">
              <a:solidFill>
                <a:schemeClr val="bg1"/>
              </a:solidFill>
              <a:latin typeface="Times New Roman" pitchFamily="18" charset="0"/>
            </a:endParaRPr>
          </a:p>
          <a:p>
            <a:pPr eaLnBrk="0" hangingPunct="0">
              <a:lnSpc>
                <a:spcPct val="75000"/>
              </a:lnSpc>
              <a:spcBef>
                <a:spcPct val="0"/>
              </a:spcBef>
            </a:pPr>
            <a:r>
              <a:rPr lang="en-US" sz="1400" b="0" dirty="0">
                <a:solidFill>
                  <a:sysClr val="windowText" lastClr="000000"/>
                </a:solidFill>
                <a:latin typeface="Times New Roman" pitchFamily="18" charset="0"/>
              </a:rPr>
              <a:t>III - </a:t>
            </a:r>
            <a:r>
              <a:rPr lang="pt-BR" sz="1400" b="0" dirty="0">
                <a:solidFill>
                  <a:sysClr val="windowText" lastClr="000000"/>
                </a:solidFill>
                <a:latin typeface="Times New Roman" pitchFamily="18" charset="0"/>
              </a:rPr>
              <a:t>Revisão de</a:t>
            </a:r>
          </a:p>
          <a:p>
            <a:pPr eaLnBrk="0" hangingPunct="0">
              <a:lnSpc>
                <a:spcPct val="75000"/>
              </a:lnSpc>
              <a:spcBef>
                <a:spcPct val="0"/>
              </a:spcBef>
            </a:pPr>
            <a:r>
              <a:rPr lang="pt-BR" sz="2200" b="0" dirty="0">
                <a:solidFill>
                  <a:srgbClr val="FF0000"/>
                </a:solidFill>
                <a:latin typeface="Times New Roman" pitchFamily="18" charset="0"/>
              </a:rPr>
              <a:t>R</a:t>
            </a:r>
            <a:r>
              <a:rPr lang="pt-BR" sz="2200" b="0" dirty="0">
                <a:solidFill>
                  <a:sysClr val="windowText" lastClr="000000"/>
                </a:solidFill>
                <a:latin typeface="Times New Roman" pitchFamily="18" charset="0"/>
              </a:rPr>
              <a:t>elevância</a:t>
            </a:r>
          </a:p>
        </p:txBody>
      </p:sp>
      <p:sp>
        <p:nvSpPr>
          <p:cNvPr id="250893" name="AutoShape 13"/>
          <p:cNvSpPr>
            <a:spLocks noChangeArrowheads="1"/>
          </p:cNvSpPr>
          <p:nvPr/>
        </p:nvSpPr>
        <p:spPr bwMode="auto">
          <a:xfrm>
            <a:off x="5425018" y="3484563"/>
            <a:ext cx="3744383" cy="3960812"/>
          </a:xfrm>
          <a:custGeom>
            <a:avLst/>
            <a:gdLst>
              <a:gd name="T0" fmla="*/ 1404144 w 21600"/>
              <a:gd name="T1" fmla="*/ 0 h 21600"/>
              <a:gd name="T2" fmla="*/ 231554 w 21600"/>
              <a:gd name="T3" fmla="*/ 1949416 h 21600"/>
              <a:gd name="T4" fmla="*/ 1404144 w 21600"/>
              <a:gd name="T5" fmla="*/ 652984 h 21600"/>
              <a:gd name="T6" fmla="*/ 2576733 w 21600"/>
              <a:gd name="T7" fmla="*/ 1949416 h 21600"/>
              <a:gd name="T8" fmla="*/ 0 60000 65536"/>
              <a:gd name="T9" fmla="*/ 0 60000 65536"/>
              <a:gd name="T10" fmla="*/ 0 60000 65536"/>
              <a:gd name="T11" fmla="*/ 0 60000 65536"/>
              <a:gd name="T12" fmla="*/ 390 w 21600"/>
              <a:gd name="T13" fmla="*/ 0 h 21600"/>
              <a:gd name="T14" fmla="*/ 21210 w 21600"/>
              <a:gd name="T15" fmla="*/ 12727 h 21600"/>
            </a:gdLst>
            <a:ahLst/>
            <a:cxnLst>
              <a:cxn ang="T8">
                <a:pos x="T0" y="T1"/>
              </a:cxn>
              <a:cxn ang="T9">
                <a:pos x="T2" y="T3"/>
              </a:cxn>
              <a:cxn ang="T10">
                <a:pos x="T4" y="T5"/>
              </a:cxn>
              <a:cxn ang="T11">
                <a:pos x="T6" y="T7"/>
              </a:cxn>
            </a:cxnLst>
            <a:rect l="T12" t="T13" r="T14" b="T15"/>
            <a:pathLst>
              <a:path w="21600" h="21600">
                <a:moveTo>
                  <a:pt x="3562" y="10665"/>
                </a:moveTo>
                <a:cubicBezTo>
                  <a:pt x="3635" y="6720"/>
                  <a:pt x="6854" y="3560"/>
                  <a:pt x="10800" y="3561"/>
                </a:cubicBezTo>
                <a:cubicBezTo>
                  <a:pt x="14745" y="3561"/>
                  <a:pt x="17964" y="6720"/>
                  <a:pt x="18037" y="10665"/>
                </a:cubicBezTo>
                <a:lnTo>
                  <a:pt x="21598" y="10598"/>
                </a:lnTo>
                <a:cubicBezTo>
                  <a:pt x="21488" y="4713"/>
                  <a:pt x="16686" y="-1"/>
                  <a:pt x="10799" y="0"/>
                </a:cubicBezTo>
                <a:cubicBezTo>
                  <a:pt x="4913" y="0"/>
                  <a:pt x="111" y="4713"/>
                  <a:pt x="1" y="10598"/>
                </a:cubicBezTo>
                <a:close/>
              </a:path>
            </a:pathLst>
          </a:custGeom>
          <a:solidFill>
            <a:srgbClr val="00CCFF"/>
          </a:solidFill>
          <a:ln w="12700">
            <a:solidFill>
              <a:schemeClr val="bg1"/>
            </a:solidFill>
            <a:miter lim="800000"/>
            <a:headEnd/>
            <a:tailEnd/>
          </a:ln>
        </p:spPr>
        <p:txBody>
          <a:bodyPr wrap="none"/>
          <a:lstStyle/>
          <a:p>
            <a:pPr eaLnBrk="0" hangingPunct="0">
              <a:lnSpc>
                <a:spcPct val="75000"/>
              </a:lnSpc>
              <a:spcBef>
                <a:spcPct val="0"/>
              </a:spcBef>
            </a:pPr>
            <a:endParaRPr lang="en-US" sz="1400" b="0" dirty="0">
              <a:solidFill>
                <a:schemeClr val="bg1"/>
              </a:solidFill>
              <a:latin typeface="Times New Roman" pitchFamily="18" charset="0"/>
            </a:endParaRPr>
          </a:p>
          <a:p>
            <a:pPr eaLnBrk="0" hangingPunct="0">
              <a:lnSpc>
                <a:spcPct val="75000"/>
              </a:lnSpc>
              <a:spcBef>
                <a:spcPct val="0"/>
              </a:spcBef>
            </a:pPr>
            <a:r>
              <a:rPr lang="en-US" sz="1400" b="0" dirty="0">
                <a:solidFill>
                  <a:sysClr val="windowText" lastClr="000000"/>
                </a:solidFill>
                <a:latin typeface="Times New Roman" pitchFamily="18" charset="0"/>
              </a:rPr>
              <a:t>IV - </a:t>
            </a:r>
            <a:r>
              <a:rPr lang="pt-BR" sz="1400" b="0" dirty="0">
                <a:solidFill>
                  <a:sysClr val="windowText" lastClr="000000"/>
                </a:solidFill>
                <a:latin typeface="Times New Roman" pitchFamily="18" charset="0"/>
              </a:rPr>
              <a:t>Revisão de</a:t>
            </a:r>
          </a:p>
          <a:p>
            <a:pPr eaLnBrk="0" hangingPunct="0">
              <a:lnSpc>
                <a:spcPct val="75000"/>
              </a:lnSpc>
              <a:spcBef>
                <a:spcPct val="0"/>
              </a:spcBef>
            </a:pPr>
            <a:r>
              <a:rPr lang="pt-BR" sz="2200" b="0" dirty="0" err="1">
                <a:solidFill>
                  <a:srgbClr val="FF0000"/>
                </a:solidFill>
                <a:latin typeface="Times New Roman" pitchFamily="18" charset="0"/>
              </a:rPr>
              <a:t>Te</a:t>
            </a:r>
            <a:r>
              <a:rPr lang="pt-BR" sz="2200" b="0" dirty="0" err="1">
                <a:latin typeface="Times New Roman" pitchFamily="18" charset="0"/>
              </a:rPr>
              <a:t>stabilidade</a:t>
            </a:r>
            <a:endParaRPr lang="pt-BR" sz="2200" b="0" dirty="0">
              <a:latin typeface="Times New Roman" pitchFamily="18" charset="0"/>
            </a:endParaRPr>
          </a:p>
        </p:txBody>
      </p:sp>
      <p:sp>
        <p:nvSpPr>
          <p:cNvPr id="250894" name="AutoShape 14"/>
          <p:cNvSpPr>
            <a:spLocks noChangeArrowheads="1"/>
          </p:cNvSpPr>
          <p:nvPr/>
        </p:nvSpPr>
        <p:spPr bwMode="auto">
          <a:xfrm>
            <a:off x="7056967" y="4132263"/>
            <a:ext cx="3744384" cy="3960812"/>
          </a:xfrm>
          <a:custGeom>
            <a:avLst/>
            <a:gdLst>
              <a:gd name="T0" fmla="*/ 1404144 w 21600"/>
              <a:gd name="T1" fmla="*/ 0 h 21600"/>
              <a:gd name="T2" fmla="*/ 231554 w 21600"/>
              <a:gd name="T3" fmla="*/ 1949416 h 21600"/>
              <a:gd name="T4" fmla="*/ 1404144 w 21600"/>
              <a:gd name="T5" fmla="*/ 652984 h 21600"/>
              <a:gd name="T6" fmla="*/ 2576734 w 21600"/>
              <a:gd name="T7" fmla="*/ 1949416 h 21600"/>
              <a:gd name="T8" fmla="*/ 0 60000 65536"/>
              <a:gd name="T9" fmla="*/ 0 60000 65536"/>
              <a:gd name="T10" fmla="*/ 0 60000 65536"/>
              <a:gd name="T11" fmla="*/ 0 60000 65536"/>
              <a:gd name="T12" fmla="*/ 390 w 21600"/>
              <a:gd name="T13" fmla="*/ 0 h 21600"/>
              <a:gd name="T14" fmla="*/ 21210 w 21600"/>
              <a:gd name="T15" fmla="*/ 12727 h 21600"/>
            </a:gdLst>
            <a:ahLst/>
            <a:cxnLst>
              <a:cxn ang="T8">
                <a:pos x="T0" y="T1"/>
              </a:cxn>
              <a:cxn ang="T9">
                <a:pos x="T2" y="T3"/>
              </a:cxn>
              <a:cxn ang="T10">
                <a:pos x="T4" y="T5"/>
              </a:cxn>
              <a:cxn ang="T11">
                <a:pos x="T6" y="T7"/>
              </a:cxn>
            </a:cxnLst>
            <a:rect l="T12" t="T13" r="T14" b="T15"/>
            <a:pathLst>
              <a:path w="21600" h="21600">
                <a:moveTo>
                  <a:pt x="3562" y="10665"/>
                </a:moveTo>
                <a:cubicBezTo>
                  <a:pt x="3635" y="6720"/>
                  <a:pt x="6854" y="3560"/>
                  <a:pt x="10800" y="3561"/>
                </a:cubicBezTo>
                <a:cubicBezTo>
                  <a:pt x="14745" y="3561"/>
                  <a:pt x="17964" y="6720"/>
                  <a:pt x="18037" y="10665"/>
                </a:cubicBezTo>
                <a:lnTo>
                  <a:pt x="21598" y="10598"/>
                </a:lnTo>
                <a:cubicBezTo>
                  <a:pt x="21488" y="4713"/>
                  <a:pt x="16686" y="-1"/>
                  <a:pt x="10799" y="0"/>
                </a:cubicBezTo>
                <a:cubicBezTo>
                  <a:pt x="4913" y="0"/>
                  <a:pt x="111" y="4713"/>
                  <a:pt x="1" y="10598"/>
                </a:cubicBezTo>
                <a:close/>
              </a:path>
            </a:pathLst>
          </a:custGeom>
          <a:solidFill>
            <a:srgbClr val="99CCFF"/>
          </a:solidFill>
          <a:ln w="12700">
            <a:solidFill>
              <a:schemeClr val="bg1"/>
            </a:solidFill>
            <a:miter lim="800000"/>
            <a:headEnd/>
            <a:tailEnd/>
          </a:ln>
        </p:spPr>
        <p:txBody>
          <a:bodyPr wrap="none"/>
          <a:lstStyle/>
          <a:p>
            <a:pPr eaLnBrk="0" hangingPunct="0">
              <a:lnSpc>
                <a:spcPct val="75000"/>
              </a:lnSpc>
              <a:spcBef>
                <a:spcPct val="0"/>
              </a:spcBef>
            </a:pPr>
            <a:endParaRPr lang="en-US" sz="1400" b="0" dirty="0">
              <a:solidFill>
                <a:schemeClr val="bg1"/>
              </a:solidFill>
              <a:latin typeface="Times New Roman" pitchFamily="18" charset="0"/>
            </a:endParaRPr>
          </a:p>
          <a:p>
            <a:pPr eaLnBrk="0" hangingPunct="0">
              <a:lnSpc>
                <a:spcPct val="75000"/>
              </a:lnSpc>
              <a:spcBef>
                <a:spcPct val="0"/>
              </a:spcBef>
            </a:pPr>
            <a:r>
              <a:rPr lang="en-US" sz="1400" b="0" dirty="0">
                <a:latin typeface="Times New Roman" pitchFamily="18" charset="0"/>
              </a:rPr>
              <a:t>V-  </a:t>
            </a:r>
            <a:r>
              <a:rPr lang="pt-BR" sz="1400" b="0" dirty="0">
                <a:latin typeface="Times New Roman" pitchFamily="18" charset="0"/>
              </a:rPr>
              <a:t>Revisão de</a:t>
            </a:r>
          </a:p>
          <a:p>
            <a:pPr eaLnBrk="0" hangingPunct="0">
              <a:lnSpc>
                <a:spcPct val="75000"/>
              </a:lnSpc>
              <a:spcBef>
                <a:spcPct val="0"/>
              </a:spcBef>
            </a:pPr>
            <a:r>
              <a:rPr lang="pt-BR" sz="2200" b="0" dirty="0" err="1">
                <a:solidFill>
                  <a:srgbClr val="FF0000"/>
                </a:solidFill>
                <a:latin typeface="Times New Roman" pitchFamily="18" charset="0"/>
              </a:rPr>
              <a:t>R</a:t>
            </a:r>
            <a:r>
              <a:rPr lang="pt-BR" sz="2200" b="0" dirty="0" err="1">
                <a:latin typeface="Times New Roman" pitchFamily="18" charset="0"/>
              </a:rPr>
              <a:t>ealizabilidade</a:t>
            </a:r>
            <a:endParaRPr lang="pt-BR" sz="2200" b="0" dirty="0">
              <a:latin typeface="Times New Roman" pitchFamily="18" charset="0"/>
            </a:endParaRPr>
          </a:p>
        </p:txBody>
      </p:sp>
      <p:sp>
        <p:nvSpPr>
          <p:cNvPr id="10249" name="Text Box 17"/>
          <p:cNvSpPr txBox="1">
            <a:spLocks noChangeArrowheads="1"/>
          </p:cNvSpPr>
          <p:nvPr/>
        </p:nvSpPr>
        <p:spPr bwMode="auto">
          <a:xfrm>
            <a:off x="191068" y="1299949"/>
            <a:ext cx="2209800" cy="457200"/>
          </a:xfrm>
          <a:prstGeom prst="rect">
            <a:avLst/>
          </a:prstGeom>
          <a:noFill/>
          <a:ln w="12700">
            <a:noFill/>
            <a:miter lim="800000"/>
            <a:headEnd/>
            <a:tailEnd/>
          </a:ln>
        </p:spPr>
        <p:txBody>
          <a:bodyPr>
            <a:spAutoFit/>
          </a:bodyPr>
          <a:lstStyle/>
          <a:p>
            <a:pPr eaLnBrk="0" hangingPunct="0"/>
            <a:r>
              <a:rPr lang="pt-BR" sz="2400" b="0">
                <a:solidFill>
                  <a:schemeClr val="hlink"/>
                </a:solidFill>
                <a:latin typeface="Jenkins v2.0" pitchFamily="2" charset="0"/>
              </a:rPr>
              <a:t>R</a:t>
            </a:r>
            <a:r>
              <a:rPr lang="pt-BR" sz="2400" b="0">
                <a:solidFill>
                  <a:schemeClr val="hlink"/>
                </a:solidFill>
                <a:latin typeface="Haettenschweiler" pitchFamily="34" charset="0"/>
              </a:rPr>
              <a:t>e</a:t>
            </a:r>
            <a:r>
              <a:rPr lang="pt-BR" sz="2400" b="0">
                <a:solidFill>
                  <a:schemeClr val="hlink"/>
                </a:solidFill>
                <a:latin typeface="Verdana" pitchFamily="34" charset="0"/>
              </a:rPr>
              <a:t>s</a:t>
            </a:r>
            <a:r>
              <a:rPr lang="pt-BR" sz="2400" b="0">
                <a:solidFill>
                  <a:schemeClr val="hlink"/>
                </a:solidFill>
                <a:latin typeface="Dauphin" pitchFamily="18" charset="0"/>
              </a:rPr>
              <a:t>i</a:t>
            </a:r>
            <a:r>
              <a:rPr lang="pt-BR" sz="2400" b="0">
                <a:solidFill>
                  <a:schemeClr val="hlink"/>
                </a:solidFill>
                <a:latin typeface="Copperplate Gothic Bold" pitchFamily="34" charset="0"/>
              </a:rPr>
              <a:t>q</a:t>
            </a:r>
            <a:r>
              <a:rPr lang="pt-BR" sz="2400" b="0">
                <a:solidFill>
                  <a:schemeClr val="hlink"/>
                </a:solidFill>
              </a:rPr>
              <a:t>u</a:t>
            </a:r>
            <a:r>
              <a:rPr lang="pt-BR" sz="2400" b="0">
                <a:solidFill>
                  <a:schemeClr val="hlink"/>
                </a:solidFill>
                <a:latin typeface="Impact" pitchFamily="34" charset="0"/>
              </a:rPr>
              <a:t>i</a:t>
            </a:r>
            <a:r>
              <a:rPr lang="pt-BR" sz="2400" b="0">
                <a:solidFill>
                  <a:schemeClr val="hlink"/>
                </a:solidFill>
                <a:latin typeface="Batang" pitchFamily="18" charset="-127"/>
              </a:rPr>
              <a:t>t</a:t>
            </a:r>
            <a:r>
              <a:rPr lang="pt-BR" sz="2400" b="0">
                <a:solidFill>
                  <a:schemeClr val="hlink"/>
                </a:solidFill>
                <a:latin typeface="Estrangelo Edessa" pitchFamily="66" charset="0"/>
              </a:rPr>
              <a:t>o</a:t>
            </a:r>
            <a:r>
              <a:rPr lang="pt-BR" sz="2400" b="0">
                <a:solidFill>
                  <a:schemeClr val="hlink"/>
                </a:solidFill>
                <a:latin typeface="Monotype Corsiva" pitchFamily="66" charset="0"/>
              </a:rPr>
              <a:t>s</a:t>
            </a:r>
          </a:p>
        </p:txBody>
      </p:sp>
      <p:sp>
        <p:nvSpPr>
          <p:cNvPr id="250898" name="Text Box 18"/>
          <p:cNvSpPr txBox="1">
            <a:spLocks noChangeArrowheads="1"/>
          </p:cNvSpPr>
          <p:nvPr/>
        </p:nvSpPr>
        <p:spPr bwMode="auto">
          <a:xfrm>
            <a:off x="4703234" y="5449888"/>
            <a:ext cx="7488767" cy="914400"/>
          </a:xfrm>
          <a:prstGeom prst="rect">
            <a:avLst/>
          </a:prstGeom>
          <a:noFill/>
          <a:ln w="12700">
            <a:noFill/>
            <a:miter lim="800000"/>
            <a:headEnd/>
            <a:tailEnd/>
          </a:ln>
          <a:effectLst/>
        </p:spPr>
        <p:txBody>
          <a:bodyPr>
            <a:spAutoFit/>
          </a:bodyPr>
          <a:lstStyle/>
          <a:p>
            <a:pPr eaLnBrk="0" hangingPunct="0">
              <a:defRPr/>
            </a:pPr>
            <a:r>
              <a:rPr lang="en-US" sz="5400">
                <a:solidFill>
                  <a:schemeClr val="hlink"/>
                </a:solidFill>
                <a:effectLst>
                  <a:outerShdw blurRad="38100" dist="38100" dir="2700000" algn="tl">
                    <a:srgbClr val="C0C0C0"/>
                  </a:outerShdw>
                </a:effectLst>
                <a:latin typeface="Georgia" pitchFamily="18" charset="0"/>
              </a:rPr>
              <a:t>R e q u i s i t o s</a:t>
            </a:r>
          </a:p>
        </p:txBody>
      </p:sp>
      <p:sp>
        <p:nvSpPr>
          <p:cNvPr id="10251" name="Text Box 20"/>
          <p:cNvSpPr txBox="1">
            <a:spLocks noChangeArrowheads="1"/>
          </p:cNvSpPr>
          <p:nvPr/>
        </p:nvSpPr>
        <p:spPr bwMode="auto">
          <a:xfrm>
            <a:off x="7159864" y="1522698"/>
            <a:ext cx="3168649" cy="1077218"/>
          </a:xfrm>
          <a:prstGeom prst="rect">
            <a:avLst/>
          </a:prstGeom>
          <a:noFill/>
          <a:ln w="12700">
            <a:noFill/>
            <a:miter lim="800000"/>
            <a:headEnd/>
            <a:tailEnd/>
          </a:ln>
        </p:spPr>
        <p:txBody>
          <a:bodyPr>
            <a:spAutoFit/>
          </a:bodyPr>
          <a:lstStyle/>
          <a:p>
            <a:pPr eaLnBrk="0" hangingPunct="0">
              <a:spcBef>
                <a:spcPct val="0"/>
              </a:spcBef>
            </a:pPr>
            <a:r>
              <a:rPr lang="en-US" sz="2400" b="0" i="1" dirty="0" err="1" smtClean="0">
                <a:solidFill>
                  <a:schemeClr val="hlink"/>
                </a:solidFill>
                <a:latin typeface="Times New Roman" pitchFamily="18" charset="0"/>
              </a:rPr>
              <a:t>CheckList</a:t>
            </a:r>
            <a:r>
              <a:rPr lang="en-US" sz="2400" b="0" i="1" dirty="0" smtClean="0">
                <a:solidFill>
                  <a:schemeClr val="hlink"/>
                </a:solidFill>
                <a:latin typeface="Times New Roman" pitchFamily="18" charset="0"/>
              </a:rPr>
              <a:t> de</a:t>
            </a:r>
            <a:endParaRPr lang="en-US" sz="2400" b="0" i="1" dirty="0">
              <a:solidFill>
                <a:schemeClr val="hlink"/>
              </a:solidFill>
              <a:latin typeface="Times New Roman" pitchFamily="18" charset="0"/>
            </a:endParaRPr>
          </a:p>
          <a:p>
            <a:pPr eaLnBrk="0" hangingPunct="0">
              <a:spcBef>
                <a:spcPct val="0"/>
              </a:spcBef>
            </a:pPr>
            <a:r>
              <a:rPr lang="en-US" sz="4000" dirty="0" err="1">
                <a:solidFill>
                  <a:schemeClr val="hlink"/>
                </a:solidFill>
                <a:latin typeface="Times New Roman" pitchFamily="18" charset="0"/>
              </a:rPr>
              <a:t>CARTeR</a:t>
            </a:r>
            <a:endParaRPr lang="en-US" sz="4000" dirty="0">
              <a:solidFill>
                <a:schemeClr val="hlink"/>
              </a:solidFill>
              <a:latin typeface="Times New Roman" pitchFamily="18" charset="0"/>
            </a:endParaRPr>
          </a:p>
        </p:txBody>
      </p:sp>
      <p:sp>
        <p:nvSpPr>
          <p:cNvPr id="12" name="CaixaDeTexto 11"/>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13" name="CaixaDeTexto 12"/>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8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08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0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9" grpId="0" animBg="1" autoUpdateAnimBg="0"/>
      <p:bldP spid="250890" grpId="0" animBg="1" autoUpdateAnimBg="0"/>
      <p:bldP spid="250891" grpId="0" animBg="1" autoUpdateAnimBg="0"/>
      <p:bldP spid="250892" grpId="0" animBg="1" autoUpdateAnimBg="0"/>
      <p:bldP spid="250893" grpId="0" animBg="1" autoUpdateAnimBg="0"/>
      <p:bldP spid="250894" grpId="0" animBg="1" autoUpdateAnimBg="0"/>
      <p:bldP spid="25089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52596" y="1553097"/>
            <a:ext cx="4108304" cy="369332"/>
          </a:xfrm>
          <a:prstGeom prst="rect">
            <a:avLst/>
          </a:prstGeom>
          <a:noFill/>
          <a:ln w="9525">
            <a:noFill/>
            <a:miter lim="800000"/>
            <a:headEnd/>
            <a:tailEnd/>
          </a:ln>
        </p:spPr>
        <p:txBody>
          <a:bodyPr wrap="none">
            <a:spAutoFit/>
          </a:bodyPr>
          <a:lstStyle/>
          <a:p>
            <a:pPr algn="r"/>
            <a:r>
              <a:rPr lang="pt-BR" dirty="0"/>
              <a:t>Os Cinco Portais da Qualidade de Projetos</a:t>
            </a:r>
          </a:p>
        </p:txBody>
      </p:sp>
      <p:sp>
        <p:nvSpPr>
          <p:cNvPr id="11267" name="Text Box 3"/>
          <p:cNvSpPr txBox="1">
            <a:spLocks noChangeArrowheads="1"/>
          </p:cNvSpPr>
          <p:nvPr/>
        </p:nvSpPr>
        <p:spPr bwMode="auto">
          <a:xfrm>
            <a:off x="635001" y="2282398"/>
            <a:ext cx="11078633" cy="3170099"/>
          </a:xfrm>
          <a:prstGeom prst="rect">
            <a:avLst/>
          </a:prstGeom>
          <a:noFill/>
          <a:ln w="9525">
            <a:noFill/>
            <a:miter lim="800000"/>
            <a:headEnd/>
            <a:tailEnd/>
          </a:ln>
        </p:spPr>
        <p:txBody>
          <a:bodyPr>
            <a:spAutoFit/>
          </a:bodyPr>
          <a:lstStyle/>
          <a:p>
            <a:pPr algn="l">
              <a:tabLst>
                <a:tab pos="0" algn="l"/>
              </a:tabLst>
            </a:pPr>
            <a:r>
              <a:rPr lang="pt-BR" sz="1600" dirty="0"/>
              <a:t>1º Portal: 	Revisão de </a:t>
            </a:r>
            <a:r>
              <a:rPr lang="pt-BR" sz="1600" u="sng" dirty="0"/>
              <a:t>COMPLETUDE</a:t>
            </a:r>
          </a:p>
          <a:p>
            <a:pPr algn="just">
              <a:tabLst>
                <a:tab pos="0" algn="l"/>
              </a:tabLst>
            </a:pPr>
            <a:r>
              <a:rPr lang="pt-BR" sz="1600" b="0" dirty="0"/>
              <a:t>Onde se verifica se o documento recebido está nos padrões de Especificação da empresa.</a:t>
            </a:r>
          </a:p>
          <a:p>
            <a:pPr algn="just">
              <a:tabLst>
                <a:tab pos="0" algn="l"/>
              </a:tabLst>
            </a:pPr>
            <a:endParaRPr lang="pt-BR" sz="1000" b="0" dirty="0"/>
          </a:p>
          <a:p>
            <a:pPr algn="l">
              <a:tabLst>
                <a:tab pos="0" algn="l"/>
              </a:tabLst>
            </a:pPr>
            <a:r>
              <a:rPr lang="pt-BR" sz="1600" dirty="0"/>
              <a:t>2º Portal: 	Revisão de </a:t>
            </a:r>
            <a:r>
              <a:rPr lang="pt-BR" sz="1600" u="sng" dirty="0"/>
              <a:t>AMBIGÜIDADE</a:t>
            </a:r>
          </a:p>
          <a:p>
            <a:pPr algn="just">
              <a:tabLst>
                <a:tab pos="0" algn="l"/>
              </a:tabLst>
            </a:pPr>
            <a:r>
              <a:rPr lang="pt-BR" sz="1600" b="0" dirty="0"/>
              <a:t>Onde se verificam imprecisões, inconsistências, informalidades, falta de clareza, </a:t>
            </a:r>
            <a:r>
              <a:rPr lang="pt-BR" sz="1600" b="0" dirty="0" err="1"/>
              <a:t>ambigüidades</a:t>
            </a:r>
            <a:r>
              <a:rPr lang="pt-BR" sz="1600" b="0" dirty="0"/>
              <a:t>, incoerências e más interpretações.</a:t>
            </a:r>
          </a:p>
          <a:p>
            <a:pPr algn="just">
              <a:tabLst>
                <a:tab pos="0" algn="l"/>
              </a:tabLst>
            </a:pPr>
            <a:endParaRPr lang="pt-BR" sz="1000" b="0" dirty="0"/>
          </a:p>
          <a:p>
            <a:pPr algn="l">
              <a:tabLst>
                <a:tab pos="0" algn="l"/>
              </a:tabLst>
            </a:pPr>
            <a:r>
              <a:rPr lang="pt-BR" sz="1600" dirty="0"/>
              <a:t>3º Portal: 	Revisão de </a:t>
            </a:r>
            <a:r>
              <a:rPr lang="pt-BR" sz="1600" u="sng" dirty="0"/>
              <a:t>RELEVÂNCIA</a:t>
            </a:r>
          </a:p>
          <a:p>
            <a:pPr algn="just">
              <a:tabLst>
                <a:tab pos="0" algn="l"/>
              </a:tabLst>
            </a:pPr>
            <a:r>
              <a:rPr lang="pt-BR" sz="1600" b="0" dirty="0"/>
              <a:t>Onde se verificam as necessidades e importância de cada requisito.</a:t>
            </a:r>
          </a:p>
          <a:p>
            <a:pPr algn="just">
              <a:tabLst>
                <a:tab pos="0" algn="l"/>
              </a:tabLst>
            </a:pPr>
            <a:endParaRPr lang="pt-BR" sz="1000" b="0" dirty="0"/>
          </a:p>
          <a:p>
            <a:pPr algn="l">
              <a:tabLst>
                <a:tab pos="0" algn="l"/>
              </a:tabLst>
            </a:pPr>
            <a:r>
              <a:rPr lang="pt-BR" sz="1600" dirty="0"/>
              <a:t>4º Portal: 	Revisão de </a:t>
            </a:r>
            <a:r>
              <a:rPr lang="pt-BR" sz="1600" u="sng" dirty="0"/>
              <a:t>TESTABILIDADE</a:t>
            </a:r>
          </a:p>
          <a:p>
            <a:pPr algn="just">
              <a:tabLst>
                <a:tab pos="0" algn="l"/>
              </a:tabLst>
            </a:pPr>
            <a:r>
              <a:rPr lang="pt-BR" sz="1600" b="0" dirty="0"/>
              <a:t>Onde se verifica a estimativa do esforço de testes dos requisitos (</a:t>
            </a:r>
            <a:r>
              <a:rPr lang="pt-BR" sz="1600" b="0" i="1" dirty="0"/>
              <a:t>Testes das Fábricas e dos Clientes</a:t>
            </a:r>
            <a:r>
              <a:rPr lang="pt-BR" sz="1600" b="0" dirty="0"/>
              <a:t>) e o planejamento dos testes.</a:t>
            </a:r>
          </a:p>
          <a:p>
            <a:pPr algn="just">
              <a:tabLst>
                <a:tab pos="0" algn="l"/>
              </a:tabLst>
            </a:pPr>
            <a:endParaRPr lang="pt-BR" sz="1000" b="0" dirty="0"/>
          </a:p>
          <a:p>
            <a:pPr algn="l">
              <a:tabLst>
                <a:tab pos="0" algn="l"/>
              </a:tabLst>
            </a:pPr>
            <a:r>
              <a:rPr lang="pt-BR" sz="1600" dirty="0"/>
              <a:t>5º Portal: 	Revisão de </a:t>
            </a:r>
            <a:r>
              <a:rPr lang="pt-BR" sz="1600" u="sng" dirty="0"/>
              <a:t>REALIZABILIDADE</a:t>
            </a:r>
          </a:p>
          <a:p>
            <a:pPr algn="just">
              <a:tabLst>
                <a:tab pos="0" algn="l"/>
              </a:tabLst>
            </a:pPr>
            <a:r>
              <a:rPr lang="pt-BR" sz="1600" b="0" dirty="0"/>
              <a:t>Onde se verifica a viabilidade da implementação do requisito.</a:t>
            </a:r>
          </a:p>
        </p:txBody>
      </p:sp>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8631161" y="1143664"/>
            <a:ext cx="3058337" cy="369332"/>
          </a:xfrm>
          <a:prstGeom prst="rect">
            <a:avLst/>
          </a:prstGeom>
          <a:noFill/>
          <a:ln w="9525">
            <a:noFill/>
            <a:miter lim="800000"/>
            <a:headEnd/>
            <a:tailEnd/>
          </a:ln>
        </p:spPr>
        <p:txBody>
          <a:bodyPr wrap="none">
            <a:spAutoFit/>
          </a:bodyPr>
          <a:lstStyle/>
          <a:p>
            <a:pPr algn="r"/>
            <a:r>
              <a:rPr lang="pt-BR" dirty="0">
                <a:latin typeface="Tahoma" pitchFamily="34" charset="0"/>
              </a:rPr>
              <a:t>1º Portal:    “COMPLETUDE”</a:t>
            </a:r>
          </a:p>
        </p:txBody>
      </p:sp>
      <p:graphicFrame>
        <p:nvGraphicFramePr>
          <p:cNvPr id="12318" name="Group 30"/>
          <p:cNvGraphicFramePr>
            <a:graphicFrameLocks noGrp="1"/>
          </p:cNvGraphicFramePr>
          <p:nvPr/>
        </p:nvGraphicFramePr>
        <p:xfrm>
          <a:off x="338667" y="1710724"/>
          <a:ext cx="11633200" cy="4815206"/>
        </p:xfrm>
        <a:graphic>
          <a:graphicData uri="http://schemas.openxmlformats.org/drawingml/2006/table">
            <a:tbl>
              <a:tblPr/>
              <a:tblGrid>
                <a:gridCol w="4859867"/>
                <a:gridCol w="6773333"/>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dirty="0" smtClean="0">
                          <a:ln>
                            <a:noFill/>
                          </a:ln>
                          <a:solidFill>
                            <a:schemeClr val="tx1"/>
                          </a:solidFill>
                          <a:effectLst/>
                          <a:latin typeface="Tahoma" pitchFamily="34" charset="0"/>
                        </a:rPr>
                        <a:t>T E S T E</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Tahoma" pitchFamily="34" charset="0"/>
                        </a:rPr>
                        <a:t>T É C N I C A 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smtClean="0">
                          <a:ln>
                            <a:noFill/>
                          </a:ln>
                          <a:solidFill>
                            <a:schemeClr val="tx1"/>
                          </a:solidFill>
                          <a:effectLst/>
                          <a:latin typeface="Tahoma" pitchFamily="34" charset="0"/>
                        </a:rPr>
                        <a:t>Especificação está </a:t>
                      </a:r>
                      <a:r>
                        <a:rPr kumimoji="0" lang="pt-BR" sz="1400" b="1" i="0" u="sng" strike="noStrike" cap="none" normalizeH="0" baseline="0" smtClean="0">
                          <a:ln>
                            <a:noFill/>
                          </a:ln>
                          <a:solidFill>
                            <a:schemeClr val="tx1"/>
                          </a:solidFill>
                          <a:effectLst/>
                          <a:latin typeface="Tahoma" pitchFamily="34" charset="0"/>
                        </a:rPr>
                        <a:t>COMPLETA</a:t>
                      </a:r>
                      <a:r>
                        <a:rPr kumimoji="0" lang="pt-BR" sz="1400" b="1" i="0" u="none" strike="noStrike" cap="none" normalizeH="0" baseline="0" smtClean="0">
                          <a:ln>
                            <a:noFill/>
                          </a:ln>
                          <a:solidFill>
                            <a:schemeClr val="tx1"/>
                          </a:solidFill>
                          <a:effectLst/>
                          <a:latin typeface="Tahoma" pitchFamily="34" charset="0"/>
                        </a:rPr>
                        <a:t> ? </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Certifique-se que os documentos referenciados nos requisitos realmente existem.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Verificar se todos os seus itens estão presentes e preenchidos.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Verificar se a especificação está dentro dos padrões estabelecidos pela empresa.</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smtClean="0">
                          <a:ln>
                            <a:noFill/>
                          </a:ln>
                          <a:solidFill>
                            <a:schemeClr val="tx1"/>
                          </a:solidFill>
                          <a:effectLst/>
                          <a:latin typeface="Tahoma" pitchFamily="34" charset="0"/>
                        </a:rPr>
                        <a:t>Especificação está </a:t>
                      </a:r>
                      <a:r>
                        <a:rPr kumimoji="0" lang="pt-BR" sz="1400" b="1" i="0" u="sng" strike="noStrike" cap="none" normalizeH="0" baseline="0" smtClean="0">
                          <a:ln>
                            <a:noFill/>
                          </a:ln>
                          <a:solidFill>
                            <a:schemeClr val="tx1"/>
                          </a:solidFill>
                          <a:effectLst/>
                          <a:latin typeface="Tahoma" pitchFamily="34" charset="0"/>
                        </a:rPr>
                        <a:t>PRIORIZADA</a:t>
                      </a:r>
                      <a:r>
                        <a:rPr kumimoji="0" lang="pt-BR" sz="1400" b="1" i="0" u="none" strike="noStrike" cap="none" normalizeH="0" baseline="0" smtClean="0">
                          <a:ln>
                            <a:noFill/>
                          </a:ln>
                          <a:solidFill>
                            <a:schemeClr val="tx1"/>
                          </a:solidFill>
                          <a:effectLst/>
                          <a:latin typeface="Tahoma" pitchFamily="34" charset="0"/>
                        </a:rPr>
                        <a:t> ? </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se a lista de requisitos está priorizada.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 Grau de importância do requisito para o projeto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smtClean="0">
                          <a:ln>
                            <a:noFill/>
                          </a:ln>
                          <a:solidFill>
                            <a:schemeClr val="tx1"/>
                          </a:solidFill>
                          <a:effectLst/>
                          <a:latin typeface="Tahoma" pitchFamily="34" charset="0"/>
                        </a:rPr>
                        <a:t>1</a:t>
                      </a:r>
                      <a:r>
                        <a:rPr kumimoji="0" lang="pt-BR" sz="1400" b="0" i="0" u="none" strike="noStrike" cap="none" normalizeH="0" baseline="0" smtClean="0">
                          <a:ln>
                            <a:noFill/>
                          </a:ln>
                          <a:solidFill>
                            <a:schemeClr val="tx1"/>
                          </a:solidFill>
                          <a:effectLst/>
                          <a:latin typeface="Tahoma" pitchFamily="34" charset="0"/>
                        </a:rPr>
                        <a:t> – Imprescindível           </a:t>
                      </a:r>
                      <a:r>
                        <a:rPr kumimoji="0" lang="pt-BR" sz="1400" b="1" i="0" u="none" strike="noStrike" cap="none" normalizeH="0" baseline="0" smtClean="0">
                          <a:ln>
                            <a:noFill/>
                          </a:ln>
                          <a:solidFill>
                            <a:schemeClr val="tx1"/>
                          </a:solidFill>
                          <a:effectLst/>
                          <a:latin typeface="Tahoma" pitchFamily="34" charset="0"/>
                        </a:rPr>
                        <a:t>2</a:t>
                      </a:r>
                      <a:r>
                        <a:rPr kumimoji="0" lang="pt-BR" sz="1400" b="0" i="0" u="none" strike="noStrike" cap="none" normalizeH="0" baseline="0" smtClean="0">
                          <a:ln>
                            <a:noFill/>
                          </a:ln>
                          <a:solidFill>
                            <a:schemeClr val="tx1"/>
                          </a:solidFill>
                          <a:effectLst/>
                          <a:latin typeface="Tahoma" pitchFamily="34" charset="0"/>
                        </a:rPr>
                        <a:t> - Importante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smtClean="0">
                          <a:ln>
                            <a:noFill/>
                          </a:ln>
                          <a:solidFill>
                            <a:schemeClr val="tx1"/>
                          </a:solidFill>
                          <a:effectLst/>
                          <a:latin typeface="Tahoma" pitchFamily="34" charset="0"/>
                        </a:rPr>
                        <a:t>3</a:t>
                      </a:r>
                      <a:r>
                        <a:rPr kumimoji="0" lang="pt-BR" sz="1400" b="0" i="0" u="none" strike="noStrike" cap="none" normalizeH="0" baseline="0" smtClean="0">
                          <a:ln>
                            <a:noFill/>
                          </a:ln>
                          <a:solidFill>
                            <a:schemeClr val="tx1"/>
                          </a:solidFill>
                          <a:effectLst/>
                          <a:latin typeface="Tahoma" pitchFamily="34" charset="0"/>
                        </a:rPr>
                        <a:t> – Desejável                  </a:t>
                      </a:r>
                      <a:r>
                        <a:rPr kumimoji="0" lang="pt-BR" sz="1400" b="1" i="0" u="none" strike="noStrike" cap="none" normalizeH="0" baseline="0" smtClean="0">
                          <a:ln>
                            <a:noFill/>
                          </a:ln>
                          <a:solidFill>
                            <a:schemeClr val="tx1"/>
                          </a:solidFill>
                          <a:effectLst/>
                          <a:latin typeface="Tahoma" pitchFamily="34" charset="0"/>
                        </a:rPr>
                        <a:t>4</a:t>
                      </a:r>
                      <a:r>
                        <a:rPr kumimoji="0" lang="pt-BR" sz="1400" b="0" i="0" u="none" strike="noStrike" cap="none" normalizeH="0" baseline="0" smtClean="0">
                          <a:ln>
                            <a:noFill/>
                          </a:ln>
                          <a:solidFill>
                            <a:schemeClr val="tx1"/>
                          </a:solidFill>
                          <a:effectLst/>
                          <a:latin typeface="Tahoma" pitchFamily="34" charset="0"/>
                        </a:rPr>
                        <a:t> – Dispensável</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smtClean="0">
                          <a:ln>
                            <a:noFill/>
                          </a:ln>
                          <a:solidFill>
                            <a:schemeClr val="tx1"/>
                          </a:solidFill>
                          <a:effectLst/>
                          <a:latin typeface="Tahoma" pitchFamily="34" charset="0"/>
                        </a:rPr>
                        <a:t>Especificação está </a:t>
                      </a:r>
                      <a:r>
                        <a:rPr kumimoji="0" lang="pt-BR" sz="1400" b="1" i="0" u="sng" strike="noStrike" cap="none" normalizeH="0" baseline="0" smtClean="0">
                          <a:ln>
                            <a:noFill/>
                          </a:ln>
                          <a:solidFill>
                            <a:schemeClr val="tx1"/>
                          </a:solidFill>
                          <a:effectLst/>
                          <a:latin typeface="Tahoma" pitchFamily="34" charset="0"/>
                        </a:rPr>
                        <a:t>IDENTIFICADA</a:t>
                      </a:r>
                      <a:r>
                        <a:rPr kumimoji="0" lang="pt-BR" sz="1400" b="1" i="0" u="none" strike="noStrike" cap="none" normalizeH="0" baseline="0" smtClean="0">
                          <a:ln>
                            <a:noFill/>
                          </a:ln>
                          <a:solidFill>
                            <a:schemeClr val="tx1"/>
                          </a:solidFill>
                          <a:effectLst/>
                          <a:latin typeface="Tahoma" pitchFamily="34" charset="0"/>
                        </a:rPr>
                        <a:t> ?</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se a lista de requisitos está identificada de forma única.</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smtClean="0">
                          <a:ln>
                            <a:noFill/>
                          </a:ln>
                          <a:solidFill>
                            <a:schemeClr val="tx1"/>
                          </a:solidFill>
                          <a:effectLst/>
                          <a:latin typeface="Tahoma" pitchFamily="34" charset="0"/>
                        </a:rPr>
                        <a:t>Especificação está </a:t>
                      </a:r>
                      <a:r>
                        <a:rPr kumimoji="0" lang="pt-BR" sz="1400" b="1" i="0" u="sng" strike="noStrike" cap="none" normalizeH="0" baseline="0" smtClean="0">
                          <a:ln>
                            <a:noFill/>
                          </a:ln>
                          <a:solidFill>
                            <a:schemeClr val="tx1"/>
                          </a:solidFill>
                          <a:effectLst/>
                          <a:latin typeface="Tahoma" pitchFamily="34" charset="0"/>
                        </a:rPr>
                        <a:t>COMPREENSÍVEL</a:t>
                      </a:r>
                      <a:r>
                        <a:rPr kumimoji="0" lang="pt-BR" sz="1400" b="1" i="0" u="none" strike="noStrike" cap="none" normalizeH="0" baseline="0" smtClean="0">
                          <a:ln>
                            <a:noFill/>
                          </a:ln>
                          <a:solidFill>
                            <a:schemeClr val="tx1"/>
                          </a:solidFill>
                          <a:effectLst/>
                          <a:latin typeface="Tahoma" pitchFamily="34" charset="0"/>
                        </a:rPr>
                        <a:t>  ?</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se na primeira leitura o requisito está legível. </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smtClean="0">
                          <a:ln>
                            <a:noFill/>
                          </a:ln>
                          <a:solidFill>
                            <a:schemeClr val="tx1"/>
                          </a:solidFill>
                          <a:effectLst/>
                          <a:latin typeface="Tahoma" pitchFamily="34" charset="0"/>
                        </a:rPr>
                        <a:t>Especificação está </a:t>
                      </a:r>
                      <a:r>
                        <a:rPr kumimoji="0" lang="pt-BR" sz="1400" b="1" i="0" u="sng" strike="noStrike" cap="none" normalizeH="0" baseline="0" smtClean="0">
                          <a:ln>
                            <a:noFill/>
                          </a:ln>
                          <a:solidFill>
                            <a:schemeClr val="tx1"/>
                          </a:solidFill>
                          <a:effectLst/>
                          <a:latin typeface="Tahoma" pitchFamily="34" charset="0"/>
                        </a:rPr>
                        <a:t>ORGANIZADA</a:t>
                      </a:r>
                      <a:r>
                        <a:rPr kumimoji="0" lang="pt-BR" sz="1400" b="1" i="0" u="none" strike="noStrike" cap="none" normalizeH="0" baseline="0" smtClean="0">
                          <a:ln>
                            <a:noFill/>
                          </a:ln>
                          <a:solidFill>
                            <a:schemeClr val="tx1"/>
                          </a:solidFill>
                          <a:effectLst/>
                          <a:latin typeface="Tahoma" pitchFamily="34" charset="0"/>
                        </a:rPr>
                        <a:t>  ?</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se a organização do texto, índice, glossário ou título é condizente com o conteúdo escrito ou também se o requisito faz referências a figuras, tabelas e anotações. </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dirty="0" smtClean="0">
                          <a:ln>
                            <a:noFill/>
                          </a:ln>
                          <a:solidFill>
                            <a:schemeClr val="tx1"/>
                          </a:solidFill>
                          <a:effectLst/>
                          <a:latin typeface="Tahoma" pitchFamily="34" charset="0"/>
                        </a:rPr>
                        <a:t>Especificação contém as </a:t>
                      </a:r>
                      <a:r>
                        <a:rPr kumimoji="0" lang="pt-BR" sz="1400" b="1" i="0" u="sng" strike="noStrike" cap="none" normalizeH="0" baseline="0" dirty="0" smtClean="0">
                          <a:ln>
                            <a:noFill/>
                          </a:ln>
                          <a:solidFill>
                            <a:schemeClr val="tx1"/>
                          </a:solidFill>
                          <a:effectLst/>
                          <a:latin typeface="Tahoma" pitchFamily="34" charset="0"/>
                        </a:rPr>
                        <a:t>MÉTRICAS </a:t>
                      </a:r>
                      <a:r>
                        <a:rPr kumimoji="0" lang="pt-BR" sz="1400" b="1" i="0" u="none" strike="noStrike" cap="none" normalizeH="0" baseline="0" dirty="0" smtClean="0">
                          <a:ln>
                            <a:noFill/>
                          </a:ln>
                          <a:solidFill>
                            <a:schemeClr val="tx1"/>
                          </a:solidFill>
                          <a:effectLst/>
                          <a:latin typeface="Tahoma" pitchFamily="34" charset="0"/>
                        </a:rPr>
                        <a:t>preenchidas?</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Tahoma" pitchFamily="34" charset="0"/>
                        </a:rPr>
                        <a:t>Verifique se na Especificação existem atributos do tipo: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dirty="0" smtClean="0">
                          <a:ln>
                            <a:noFill/>
                          </a:ln>
                          <a:solidFill>
                            <a:schemeClr val="tx1"/>
                          </a:solidFill>
                          <a:effectLst/>
                          <a:latin typeface="Tahoma" pitchFamily="34" charset="0"/>
                        </a:rPr>
                        <a:t>tamanho, esforço, prazo, qualidade e produtividade.</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CaixaDeTexto 3"/>
          <p:cNvSpPr txBox="1"/>
          <p:nvPr/>
        </p:nvSpPr>
        <p:spPr>
          <a:xfrm>
            <a:off x="235250" y="64842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3648"/>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8958707" y="1089073"/>
            <a:ext cx="3058337" cy="369332"/>
          </a:xfrm>
          <a:prstGeom prst="rect">
            <a:avLst/>
          </a:prstGeom>
          <a:noFill/>
          <a:ln w="9525">
            <a:noFill/>
            <a:miter lim="800000"/>
            <a:headEnd/>
            <a:tailEnd/>
          </a:ln>
        </p:spPr>
        <p:txBody>
          <a:bodyPr wrap="none">
            <a:spAutoFit/>
          </a:bodyPr>
          <a:lstStyle/>
          <a:p>
            <a:pPr algn="r"/>
            <a:r>
              <a:rPr lang="pt-BR" dirty="0">
                <a:latin typeface="Tahoma" pitchFamily="34" charset="0"/>
              </a:rPr>
              <a:t>1º Portal:   “COMPLETUDE” </a:t>
            </a:r>
          </a:p>
        </p:txBody>
      </p:sp>
      <p:sp>
        <p:nvSpPr>
          <p:cNvPr id="13315" name="Rectangle 3"/>
          <p:cNvSpPr>
            <a:spLocks noChangeArrowheads="1"/>
          </p:cNvSpPr>
          <p:nvPr/>
        </p:nvSpPr>
        <p:spPr bwMode="auto">
          <a:xfrm>
            <a:off x="1109133" y="2980793"/>
            <a:ext cx="9975851" cy="830997"/>
          </a:xfrm>
          <a:prstGeom prst="rect">
            <a:avLst/>
          </a:prstGeom>
          <a:noFill/>
          <a:ln w="9525">
            <a:noFill/>
            <a:miter lim="800000"/>
            <a:headEnd/>
            <a:tailEnd/>
          </a:ln>
        </p:spPr>
        <p:txBody>
          <a:bodyPr>
            <a:spAutoFit/>
          </a:bodyPr>
          <a:lstStyle/>
          <a:p>
            <a:pPr algn="just"/>
            <a:r>
              <a:rPr lang="pt-BR" sz="1600" b="0" i="1">
                <a:latin typeface="Tahoma" pitchFamily="34" charset="0"/>
              </a:rPr>
              <a:t>“Restringir a disponibilidade de aceitação de propostas de cartões enquadrados quando o limite de crédito parcelado superar o total de transações pendentes com valor excedente das parcelas faltantes cuja soma ultrapasse os créditos já contabilizados na fatura anterior.”</a:t>
            </a:r>
          </a:p>
        </p:txBody>
      </p:sp>
      <p:sp>
        <p:nvSpPr>
          <p:cNvPr id="270341" name="Rectangle 5"/>
          <p:cNvSpPr>
            <a:spLocks noChangeArrowheads="1"/>
          </p:cNvSpPr>
          <p:nvPr/>
        </p:nvSpPr>
        <p:spPr bwMode="auto">
          <a:xfrm>
            <a:off x="1126067" y="4733392"/>
            <a:ext cx="9975851" cy="584775"/>
          </a:xfrm>
          <a:prstGeom prst="rect">
            <a:avLst/>
          </a:prstGeom>
          <a:noFill/>
          <a:ln w="9525">
            <a:noFill/>
            <a:miter lim="800000"/>
            <a:headEnd/>
            <a:tailEnd/>
          </a:ln>
        </p:spPr>
        <p:txBody>
          <a:bodyPr>
            <a:spAutoFit/>
          </a:bodyPr>
          <a:lstStyle/>
          <a:p>
            <a:pPr algn="just"/>
            <a:r>
              <a:rPr lang="pt-BR" sz="1600">
                <a:latin typeface="Tahoma" pitchFamily="34" charset="0"/>
              </a:rPr>
              <a:t>Motivo:</a:t>
            </a:r>
          </a:p>
          <a:p>
            <a:pPr algn="just"/>
            <a:r>
              <a:rPr lang="pt-BR" sz="1600" b="0" i="1">
                <a:latin typeface="Tahoma" pitchFamily="34" charset="0"/>
              </a:rPr>
              <a:t>Requisito não compreensível na primeira leitura.</a:t>
            </a:r>
          </a:p>
        </p:txBody>
      </p:sp>
      <p:sp>
        <p:nvSpPr>
          <p:cNvPr id="13317" name="Rectangle 7"/>
          <p:cNvSpPr>
            <a:spLocks noChangeArrowheads="1"/>
          </p:cNvSpPr>
          <p:nvPr/>
        </p:nvSpPr>
        <p:spPr bwMode="auto">
          <a:xfrm>
            <a:off x="4235451" y="1983842"/>
            <a:ext cx="3551767" cy="457200"/>
          </a:xfrm>
          <a:prstGeom prst="rect">
            <a:avLst/>
          </a:prstGeom>
          <a:noFill/>
          <a:ln w="9525">
            <a:noFill/>
            <a:miter lim="800000"/>
            <a:headEnd/>
            <a:tailEnd/>
          </a:ln>
        </p:spPr>
        <p:txBody>
          <a:bodyPr>
            <a:spAutoFit/>
          </a:bodyPr>
          <a:lstStyle/>
          <a:p>
            <a:r>
              <a:rPr lang="pt-BR" sz="2400">
                <a:latin typeface="Tahoma" pitchFamily="34" charset="0"/>
              </a:rPr>
              <a:t>E X E M P L O  :</a:t>
            </a:r>
          </a:p>
        </p:txBody>
      </p:sp>
      <p:sp>
        <p:nvSpPr>
          <p:cNvPr id="6" name="CaixaDeTexto 5"/>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CaixaDeTexto 6"/>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1+#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898665" y="1089073"/>
            <a:ext cx="3063787" cy="369332"/>
          </a:xfrm>
          <a:prstGeom prst="rect">
            <a:avLst/>
          </a:prstGeom>
          <a:noFill/>
          <a:ln w="9525">
            <a:noFill/>
            <a:miter lim="800000"/>
            <a:headEnd/>
            <a:tailEnd/>
          </a:ln>
        </p:spPr>
        <p:txBody>
          <a:bodyPr wrap="none">
            <a:spAutoFit/>
          </a:bodyPr>
          <a:lstStyle/>
          <a:p>
            <a:pPr algn="r"/>
            <a:r>
              <a:rPr lang="pt-BR" dirty="0">
                <a:latin typeface="Tahoma" pitchFamily="34" charset="0"/>
              </a:rPr>
              <a:t>2º Portal:   “AMBIGÜIDADE”</a:t>
            </a:r>
          </a:p>
        </p:txBody>
      </p:sp>
      <p:graphicFrame>
        <p:nvGraphicFramePr>
          <p:cNvPr id="259225" name="Group 153"/>
          <p:cNvGraphicFramePr>
            <a:graphicFrameLocks noGrp="1"/>
          </p:cNvGraphicFramePr>
          <p:nvPr/>
        </p:nvGraphicFramePr>
        <p:xfrm>
          <a:off x="237067" y="1807584"/>
          <a:ext cx="11717867" cy="4626864"/>
        </p:xfrm>
        <a:graphic>
          <a:graphicData uri="http://schemas.openxmlformats.org/drawingml/2006/table">
            <a:tbl>
              <a:tblPr/>
              <a:tblGrid>
                <a:gridCol w="3352800"/>
                <a:gridCol w="8365067"/>
              </a:tblGrid>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dirty="0" smtClean="0">
                          <a:ln>
                            <a:noFill/>
                          </a:ln>
                          <a:solidFill>
                            <a:schemeClr val="tx1"/>
                          </a:solidFill>
                          <a:effectLst/>
                          <a:latin typeface="Tahoma" pitchFamily="34" charset="0"/>
                        </a:rPr>
                        <a:t>T E S T E</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Tahoma" pitchFamily="34" charset="0"/>
                        </a:rPr>
                        <a:t>T É C N I C A 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A Terminologia do requisito está consistente ?</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se há um  glossário no projeto para o significado exato das siglas ou  termos utilizados na especificação.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se os requisitos utilizam siglas ou termos de forma consistente com sua definição.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Ex : Substitua mentalmente cada termo e/ou sigla descrita no requisito por sua própria definição por extenso e releia a frase para verificar se ainda faz sentido.</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Existe compreensibilidade e clareza no requisito ? </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Desconfie / reescreva frases / requisitos com mais de duas linhas e parágrafos com mais de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      4 linhas (+ 50 palavras) .   </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Há maneira de entendê-lo de forma errada ?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sz="1400" b="0" i="0" u="none" strike="noStrike" cap="none" normalizeH="0" baseline="0" smtClean="0">
                        <a:ln>
                          <a:noFill/>
                        </a:ln>
                        <a:solidFill>
                          <a:schemeClr val="tx1"/>
                        </a:solidFill>
                        <a:effectLst/>
                        <a:latin typeface="Tahoma" pitchFamily="34" charset="0"/>
                      </a:endParaRP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Use a técnica de redação abaixo para analisar cada requisito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              5W2H :        (What, When, Who, Why, Where, How, How much)</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              4Q1POC :    (Que, Quando, Quem, Quanto, Porque, Onde e Como)</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sz="14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Tem algum conhecimento implícito?</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sz="14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Tahoma" pitchFamily="34" charset="0"/>
                        </a:rPr>
                        <a:t>Aplique a Técnica do Telefone / Elevador" (30 segundos) a cada requisito. </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8871370" y="1007187"/>
            <a:ext cx="3063787" cy="369332"/>
          </a:xfrm>
          <a:prstGeom prst="rect">
            <a:avLst/>
          </a:prstGeom>
          <a:noFill/>
          <a:ln w="9525">
            <a:noFill/>
            <a:miter lim="800000"/>
            <a:headEnd/>
            <a:tailEnd/>
          </a:ln>
        </p:spPr>
        <p:txBody>
          <a:bodyPr wrap="none">
            <a:spAutoFit/>
          </a:bodyPr>
          <a:lstStyle/>
          <a:p>
            <a:pPr algn="r"/>
            <a:r>
              <a:rPr lang="pt-BR" dirty="0">
                <a:latin typeface="Tahoma" pitchFamily="34" charset="0"/>
              </a:rPr>
              <a:t>2º Portal:   “AMBIGÜIDADE”</a:t>
            </a:r>
          </a:p>
        </p:txBody>
      </p:sp>
      <p:graphicFrame>
        <p:nvGraphicFramePr>
          <p:cNvPr id="268348" name="Group 60"/>
          <p:cNvGraphicFramePr>
            <a:graphicFrameLocks noGrp="1"/>
          </p:cNvGraphicFramePr>
          <p:nvPr/>
        </p:nvGraphicFramePr>
        <p:xfrm>
          <a:off x="254000" y="1617460"/>
          <a:ext cx="11717867" cy="5067300"/>
        </p:xfrm>
        <a:graphic>
          <a:graphicData uri="http://schemas.openxmlformats.org/drawingml/2006/table">
            <a:tbl>
              <a:tblPr/>
              <a:tblGrid>
                <a:gridCol w="2794000"/>
                <a:gridCol w="8923867"/>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Tahoma" pitchFamily="34" charset="0"/>
                        </a:rPr>
                        <a:t>T E S T E</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Tahoma" pitchFamily="34" charset="0"/>
                        </a:rPr>
                        <a:t>T É C N I C A 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686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Tahoma" pitchFamily="34" charset="0"/>
                        </a:rPr>
                        <a:t>Os termos utilizados nos requisitos estão coerentes e não ambigüos ?</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Verificar se existe uma definição precisa e não ambígua para cada termo nos requisitos.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sz="13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1) Procure por frases e palavras do seguinte tipo: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    Imperativas; Continuações; Referências; Frases </a:t>
                      </a:r>
                      <a:r>
                        <a:rPr kumimoji="0" lang="pt-BR" sz="1300" b="0" i="0" u="none" strike="noStrike" cap="none" normalizeH="0" baseline="0" dirty="0" err="1" smtClean="0">
                          <a:ln>
                            <a:noFill/>
                          </a:ln>
                          <a:solidFill>
                            <a:schemeClr val="tx1"/>
                          </a:solidFill>
                          <a:effectLst/>
                          <a:latin typeface="Tahoma" pitchFamily="34" charset="0"/>
                        </a:rPr>
                        <a:t>Ambígüas</a:t>
                      </a:r>
                      <a:r>
                        <a:rPr kumimoji="0" lang="pt-BR" sz="1300" b="0" i="0" u="none" strike="noStrike" cap="none" normalizeH="0" baseline="0" dirty="0" smtClean="0">
                          <a:ln>
                            <a:noFill/>
                          </a:ln>
                          <a:solidFill>
                            <a:schemeClr val="tx1"/>
                          </a:solidFill>
                          <a:effectLst/>
                          <a:latin typeface="Tahoma" pitchFamily="34" charset="0"/>
                        </a:rPr>
                        <a:t>; Incompletas; Com Opções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2) Localize omissões ou palavras suspeitas:   vagas, imprecisas ou generalistas.</a:t>
                      </a:r>
                      <a:r>
                        <a:rPr kumimoji="0" lang="pt-BR" sz="1300" b="1" i="0" u="none" strike="noStrike" cap="none" normalizeH="0" baseline="0" dirty="0" smtClean="0">
                          <a:ln>
                            <a:noFill/>
                          </a:ln>
                          <a:solidFill>
                            <a:schemeClr val="tx1"/>
                          </a:solidFill>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1" i="0" u="none" strike="noStrike" cap="none" normalizeH="0" baseline="0" dirty="0" smtClean="0">
                          <a:ln>
                            <a:noFill/>
                          </a:ln>
                          <a:solidFill>
                            <a:schemeClr val="tx1"/>
                          </a:solidFill>
                          <a:effectLst/>
                          <a:latin typeface="Tahoma" pitchFamily="34" charset="0"/>
                        </a:rPr>
                        <a:t>    Exemplo:</a:t>
                      </a:r>
                      <a:r>
                        <a:rPr kumimoji="0" lang="pt-BR" sz="1300" b="0" i="0" u="none" strike="noStrike" cap="none" normalizeH="0" baseline="0" dirty="0" smtClean="0">
                          <a:ln>
                            <a:noFill/>
                          </a:ln>
                          <a:solidFill>
                            <a:schemeClr val="tx1"/>
                          </a:solidFill>
                          <a:effectLst/>
                          <a:latin typeface="Tahoma" pitchFamily="34" charset="0"/>
                        </a:rPr>
                        <a:t>  ( quase, sempre, todos, </a:t>
                      </a:r>
                      <a:r>
                        <a:rPr kumimoji="0" lang="pt-BR" sz="1300" b="0" i="0" u="none" strike="noStrike" cap="none" normalizeH="0" baseline="0" dirty="0" err="1" smtClean="0">
                          <a:ln>
                            <a:noFill/>
                          </a:ln>
                          <a:solidFill>
                            <a:schemeClr val="tx1"/>
                          </a:solidFill>
                          <a:effectLst/>
                          <a:latin typeface="Tahoma" pitchFamily="34" charset="0"/>
                        </a:rPr>
                        <a:t>etc</a:t>
                      </a:r>
                      <a:r>
                        <a:rPr kumimoji="0" lang="pt-BR" sz="1300" b="0" i="0" u="none" strike="noStrike" cap="none" normalizeH="0" baseline="0" dirty="0" smtClean="0">
                          <a:ln>
                            <a:noFill/>
                          </a:ln>
                          <a:solidFill>
                            <a:schemeClr val="tx1"/>
                          </a:solidFill>
                          <a:effectLst/>
                          <a:latin typeface="Tahoma" pitchFamily="34" charset="0"/>
                        </a:rPr>
                        <a:t> , frequentemente, mínimo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3) Localize condições incompletas.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1" i="0" u="none" strike="noStrike" cap="none" normalizeH="0" baseline="0" dirty="0" smtClean="0">
                          <a:ln>
                            <a:noFill/>
                          </a:ln>
                          <a:solidFill>
                            <a:schemeClr val="tx1"/>
                          </a:solidFill>
                          <a:effectLst/>
                          <a:latin typeface="Tahoma" pitchFamily="34" charset="0"/>
                        </a:rPr>
                        <a:t>    Exemplo</a:t>
                      </a:r>
                      <a:r>
                        <a:rPr kumimoji="0" lang="pt-BR" sz="1300" b="0" i="0" u="none" strike="noStrike" cap="none" normalizeH="0" baseline="0" dirty="0" smtClean="0">
                          <a:ln>
                            <a:noFill/>
                          </a:ln>
                          <a:solidFill>
                            <a:schemeClr val="tx1"/>
                          </a:solidFill>
                          <a:effectLst/>
                          <a:latin typeface="Tahoma" pitchFamily="34" charset="0"/>
                        </a:rPr>
                        <a:t> : Se condição "x" então ação "y"  (senão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4) Localize Causas sem efeitos, Efeitos sem causa e Efeitos faltantes.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5) Localize operadores </a:t>
                      </a:r>
                      <a:r>
                        <a:rPr kumimoji="0" lang="pt-BR" sz="1300" b="0" i="0" u="none" strike="noStrike" cap="none" normalizeH="0" baseline="0" dirty="0" err="1" smtClean="0">
                          <a:ln>
                            <a:noFill/>
                          </a:ln>
                          <a:solidFill>
                            <a:schemeClr val="tx1"/>
                          </a:solidFill>
                          <a:effectLst/>
                          <a:latin typeface="Tahoma" pitchFamily="34" charset="0"/>
                        </a:rPr>
                        <a:t>ambígüos</a:t>
                      </a:r>
                      <a:r>
                        <a:rPr kumimoji="0" lang="pt-BR" sz="1300" b="0" i="0" u="none" strike="noStrike" cap="none" normalizeH="0" baseline="0" dirty="0" smtClean="0">
                          <a:ln>
                            <a:noFill/>
                          </a:ln>
                          <a:solidFill>
                            <a:schemeClr val="tx1"/>
                          </a:solidFill>
                          <a:effectLst/>
                          <a:latin typeface="Tahoma" pitchFamily="34" charset="0"/>
                        </a:rPr>
                        <a:t> como negações e duplas negações.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1" i="0" u="none" strike="noStrike" cap="none" normalizeH="0" baseline="0" dirty="0" smtClean="0">
                          <a:ln>
                            <a:noFill/>
                          </a:ln>
                          <a:solidFill>
                            <a:schemeClr val="tx1"/>
                          </a:solidFill>
                          <a:effectLst/>
                          <a:latin typeface="Tahoma" pitchFamily="34" charset="0"/>
                        </a:rPr>
                        <a:t>     Exemplo</a:t>
                      </a:r>
                      <a:r>
                        <a:rPr kumimoji="0" lang="pt-BR" sz="1300" b="0" i="0" u="none" strike="noStrike" cap="none" normalizeH="0" baseline="0" dirty="0" smtClean="0">
                          <a:ln>
                            <a:noFill/>
                          </a:ln>
                          <a:solidFill>
                            <a:schemeClr val="tx1"/>
                          </a:solidFill>
                          <a:effectLst/>
                          <a:latin typeface="Tahoma" pitchFamily="34" charset="0"/>
                        </a:rPr>
                        <a:t> : não tem não.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6) Refaça e verifique todos os cálculos apresentados para localizar erros e/ou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     imprecisões.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7) Certifique-se que existem unidades de medida (Ex.: data em inglês e português)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8) Procure afirmações conflitantes entre partes do documento.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9) Localize formulações em negativo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     (Em vez de "não pode fazer isto" deve ser dito "deve fazer isto")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300" b="0" i="0" u="none" strike="noStrike" cap="none" normalizeH="0" baseline="0" dirty="0" smtClean="0">
                          <a:ln>
                            <a:noFill/>
                          </a:ln>
                          <a:solidFill>
                            <a:schemeClr val="tx1"/>
                          </a:solidFill>
                          <a:effectLst/>
                          <a:latin typeface="Tahoma" pitchFamily="34" charset="0"/>
                        </a:rPr>
                        <a:t>10) Localize verbos no gerúndio (em vez de "fazendo" deve ser usado "fazer"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768042" y="1075426"/>
            <a:ext cx="3208058" cy="369332"/>
          </a:xfrm>
          <a:prstGeom prst="rect">
            <a:avLst/>
          </a:prstGeom>
          <a:noFill/>
          <a:ln w="9525">
            <a:noFill/>
            <a:miter lim="800000"/>
            <a:headEnd/>
            <a:tailEnd/>
          </a:ln>
        </p:spPr>
        <p:txBody>
          <a:bodyPr wrap="none">
            <a:spAutoFit/>
          </a:bodyPr>
          <a:lstStyle/>
          <a:p>
            <a:pPr algn="r"/>
            <a:r>
              <a:rPr lang="pt-BR" dirty="0">
                <a:latin typeface="Tahoma" pitchFamily="34" charset="0"/>
              </a:rPr>
              <a:t>2º Portal:    “AMBIGÜIDADE” </a:t>
            </a:r>
          </a:p>
        </p:txBody>
      </p:sp>
      <p:sp>
        <p:nvSpPr>
          <p:cNvPr id="16387" name="Rectangle 3"/>
          <p:cNvSpPr>
            <a:spLocks noChangeArrowheads="1"/>
          </p:cNvSpPr>
          <p:nvPr/>
        </p:nvSpPr>
        <p:spPr bwMode="auto">
          <a:xfrm>
            <a:off x="1007533" y="2509569"/>
            <a:ext cx="9975851" cy="581025"/>
          </a:xfrm>
          <a:prstGeom prst="rect">
            <a:avLst/>
          </a:prstGeom>
          <a:noFill/>
          <a:ln w="9525">
            <a:noFill/>
            <a:miter lim="800000"/>
            <a:headEnd/>
            <a:tailEnd/>
          </a:ln>
        </p:spPr>
        <p:txBody>
          <a:bodyPr>
            <a:spAutoFit/>
          </a:bodyPr>
          <a:lstStyle/>
          <a:p>
            <a:pPr algn="just"/>
            <a:r>
              <a:rPr lang="pt-BR" sz="1600" b="0" i="1">
                <a:latin typeface="Tahoma" pitchFamily="34" charset="0"/>
              </a:rPr>
              <a:t>“Desenvolver relatório mensal contendo o volume de páginas de todos os tipos de cartas geradas pelo sistema GX, segregados por emissor”</a:t>
            </a:r>
          </a:p>
        </p:txBody>
      </p:sp>
      <p:sp>
        <p:nvSpPr>
          <p:cNvPr id="271364" name="Rectangle 4"/>
          <p:cNvSpPr>
            <a:spLocks noChangeArrowheads="1"/>
          </p:cNvSpPr>
          <p:nvPr/>
        </p:nvSpPr>
        <p:spPr bwMode="auto">
          <a:xfrm>
            <a:off x="905933" y="4833669"/>
            <a:ext cx="9975851" cy="1323439"/>
          </a:xfrm>
          <a:prstGeom prst="rect">
            <a:avLst/>
          </a:prstGeom>
          <a:noFill/>
          <a:ln w="9525">
            <a:noFill/>
            <a:miter lim="800000"/>
            <a:headEnd/>
            <a:tailEnd/>
          </a:ln>
        </p:spPr>
        <p:txBody>
          <a:bodyPr>
            <a:spAutoFit/>
          </a:bodyPr>
          <a:lstStyle/>
          <a:p>
            <a:pPr algn="just"/>
            <a:r>
              <a:rPr lang="pt-BR" sz="1600">
                <a:latin typeface="Tahoma" pitchFamily="34" charset="0"/>
              </a:rPr>
              <a:t>Para passar nos testes deste portal, o requisito poderia ser descrito da seguinte forma:</a:t>
            </a:r>
          </a:p>
          <a:p>
            <a:pPr algn="just"/>
            <a:r>
              <a:rPr lang="pt-BR" sz="1600" b="0" i="1">
                <a:latin typeface="Tahoma" pitchFamily="34" charset="0"/>
              </a:rPr>
              <a:t>“Desenvolver </a:t>
            </a:r>
            <a:r>
              <a:rPr lang="pt-BR" sz="1600" i="1">
                <a:latin typeface="Tahoma" pitchFamily="34" charset="0"/>
              </a:rPr>
              <a:t>um </a:t>
            </a:r>
            <a:r>
              <a:rPr lang="pt-BR" sz="1600" b="0" i="1">
                <a:latin typeface="Tahoma" pitchFamily="34" charset="0"/>
              </a:rPr>
              <a:t>relatório mensal contendo o volume de páginas para os tipos de carta “</a:t>
            </a:r>
            <a:r>
              <a:rPr lang="pt-BR" sz="1600" i="1">
                <a:latin typeface="Tahoma" pitchFamily="34" charset="0"/>
              </a:rPr>
              <a:t>xyz” e “abc”</a:t>
            </a:r>
            <a:r>
              <a:rPr lang="pt-BR" sz="1600" b="0" i="1">
                <a:latin typeface="Tahoma" pitchFamily="34" charset="0"/>
              </a:rPr>
              <a:t> geradas pelo sistema GX, segregados por emissor”.</a:t>
            </a:r>
          </a:p>
          <a:p>
            <a:pPr algn="just"/>
            <a:r>
              <a:rPr lang="pt-BR" sz="1600" b="0" i="1" u="sng">
                <a:latin typeface="Tahoma" pitchFamily="34" charset="0"/>
              </a:rPr>
              <a:t>Glossário</a:t>
            </a:r>
            <a:r>
              <a:rPr lang="pt-BR" sz="1600" b="0" i="1">
                <a:latin typeface="Tahoma" pitchFamily="34" charset="0"/>
              </a:rPr>
              <a:t>:</a:t>
            </a:r>
          </a:p>
          <a:p>
            <a:pPr algn="just"/>
            <a:r>
              <a:rPr lang="pt-BR" sz="1600" b="0" i="1">
                <a:latin typeface="Tahoma" pitchFamily="34" charset="0"/>
              </a:rPr>
              <a:t>Sistema GX – Gerenciador de Serviços</a:t>
            </a:r>
          </a:p>
        </p:txBody>
      </p:sp>
      <p:sp>
        <p:nvSpPr>
          <p:cNvPr id="271365" name="Rectangle 5"/>
          <p:cNvSpPr>
            <a:spLocks noChangeArrowheads="1"/>
          </p:cNvSpPr>
          <p:nvPr/>
        </p:nvSpPr>
        <p:spPr bwMode="auto">
          <a:xfrm>
            <a:off x="1024467" y="3436669"/>
            <a:ext cx="9975851" cy="830997"/>
          </a:xfrm>
          <a:prstGeom prst="rect">
            <a:avLst/>
          </a:prstGeom>
          <a:noFill/>
          <a:ln w="9525">
            <a:noFill/>
            <a:miter lim="800000"/>
            <a:headEnd/>
            <a:tailEnd/>
          </a:ln>
        </p:spPr>
        <p:txBody>
          <a:bodyPr>
            <a:spAutoFit/>
          </a:bodyPr>
          <a:lstStyle/>
          <a:p>
            <a:pPr algn="just"/>
            <a:r>
              <a:rPr lang="pt-BR" sz="1600">
                <a:latin typeface="Tahoma" pitchFamily="34" charset="0"/>
              </a:rPr>
              <a:t>Motivo:</a:t>
            </a:r>
          </a:p>
          <a:p>
            <a:pPr algn="just">
              <a:buFontTx/>
              <a:buChar char="•"/>
            </a:pPr>
            <a:r>
              <a:rPr lang="pt-BR" sz="1600" b="0" i="1">
                <a:latin typeface="Tahoma" pitchFamily="34" charset="0"/>
              </a:rPr>
              <a:t>Utiliza palavras vagas, imprecisas e generalistas: </a:t>
            </a:r>
            <a:r>
              <a:rPr lang="pt-BR" sz="1600" b="0">
                <a:latin typeface="Tahoma" pitchFamily="34" charset="0"/>
              </a:rPr>
              <a:t>“</a:t>
            </a:r>
            <a:r>
              <a:rPr lang="pt-BR" sz="1600" b="0" u="sng">
                <a:latin typeface="Tahoma" pitchFamily="34" charset="0"/>
              </a:rPr>
              <a:t>todos”</a:t>
            </a:r>
          </a:p>
          <a:p>
            <a:pPr algn="just">
              <a:buFontTx/>
              <a:buChar char="•"/>
            </a:pPr>
            <a:r>
              <a:rPr lang="pt-BR" sz="1600" b="0" i="1">
                <a:latin typeface="Tahoma" pitchFamily="34" charset="0"/>
              </a:rPr>
              <a:t>A sigla “</a:t>
            </a:r>
            <a:r>
              <a:rPr lang="pt-BR" sz="1600" b="0" i="1" u="sng">
                <a:latin typeface="Tahoma" pitchFamily="34" charset="0"/>
              </a:rPr>
              <a:t>GX</a:t>
            </a:r>
            <a:r>
              <a:rPr lang="pt-BR" sz="1600" b="0" i="1">
                <a:latin typeface="Tahoma" pitchFamily="34" charset="0"/>
              </a:rPr>
              <a:t>” não está descrita no glossário</a:t>
            </a:r>
          </a:p>
        </p:txBody>
      </p:sp>
      <p:sp>
        <p:nvSpPr>
          <p:cNvPr id="16390" name="Rectangle 6"/>
          <p:cNvSpPr>
            <a:spLocks noChangeArrowheads="1"/>
          </p:cNvSpPr>
          <p:nvPr/>
        </p:nvSpPr>
        <p:spPr bwMode="auto">
          <a:xfrm>
            <a:off x="4116918" y="1855518"/>
            <a:ext cx="3551767" cy="457200"/>
          </a:xfrm>
          <a:prstGeom prst="rect">
            <a:avLst/>
          </a:prstGeom>
          <a:noFill/>
          <a:ln w="9525">
            <a:noFill/>
            <a:miter lim="800000"/>
            <a:headEnd/>
            <a:tailEnd/>
          </a:ln>
        </p:spPr>
        <p:txBody>
          <a:bodyPr>
            <a:spAutoFit/>
          </a:bodyPr>
          <a:lstStyle/>
          <a:p>
            <a:r>
              <a:rPr lang="pt-BR" sz="2400">
                <a:latin typeface="Tahoma" pitchFamily="34" charset="0"/>
              </a:rPr>
              <a:t>E X E M P L O  :</a:t>
            </a:r>
          </a:p>
        </p:txBody>
      </p:sp>
      <p:sp>
        <p:nvSpPr>
          <p:cNvPr id="7" name="CaixaDeTexto 6"/>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CaixaDeTexto 7"/>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1365"/>
                                        </p:tgtEl>
                                        <p:attrNameLst>
                                          <p:attrName>style.visibility</p:attrName>
                                        </p:attrNameLst>
                                      </p:cBhvr>
                                      <p:to>
                                        <p:strVal val="visible"/>
                                      </p:to>
                                    </p:set>
                                    <p:anim calcmode="lin" valueType="num">
                                      <p:cBhvr additive="base">
                                        <p:cTn id="7" dur="500" fill="hold"/>
                                        <p:tgtEl>
                                          <p:spTgt spid="271365"/>
                                        </p:tgtEl>
                                        <p:attrNameLst>
                                          <p:attrName>ppt_x</p:attrName>
                                        </p:attrNameLst>
                                      </p:cBhvr>
                                      <p:tavLst>
                                        <p:tav tm="0">
                                          <p:val>
                                            <p:strVal val="1+#ppt_w/2"/>
                                          </p:val>
                                        </p:tav>
                                        <p:tav tm="100000">
                                          <p:val>
                                            <p:strVal val="#ppt_x"/>
                                          </p:val>
                                        </p:tav>
                                      </p:tavLst>
                                    </p:anim>
                                    <p:anim calcmode="lin" valueType="num">
                                      <p:cBhvr additive="base">
                                        <p:cTn id="8" dur="500" fill="hold"/>
                                        <p:tgtEl>
                                          <p:spTgt spid="2713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1364"/>
                                        </p:tgtEl>
                                        <p:attrNameLst>
                                          <p:attrName>style.visibility</p:attrName>
                                        </p:attrNameLst>
                                      </p:cBhvr>
                                      <p:to>
                                        <p:strVal val="visible"/>
                                      </p:to>
                                    </p:set>
                                    <p:anim calcmode="lin" valueType="num">
                                      <p:cBhvr additive="base">
                                        <p:cTn id="13" dur="500" fill="hold"/>
                                        <p:tgtEl>
                                          <p:spTgt spid="271364"/>
                                        </p:tgtEl>
                                        <p:attrNameLst>
                                          <p:attrName>ppt_x</p:attrName>
                                        </p:attrNameLst>
                                      </p:cBhvr>
                                      <p:tavLst>
                                        <p:tav tm="0">
                                          <p:val>
                                            <p:strVal val="1+#ppt_w/2"/>
                                          </p:val>
                                        </p:tav>
                                        <p:tav tm="100000">
                                          <p:val>
                                            <p:strVal val="#ppt_x"/>
                                          </p:val>
                                        </p:tav>
                                      </p:tavLst>
                                    </p:anim>
                                    <p:anim calcmode="lin" valueType="num">
                                      <p:cBhvr additive="base">
                                        <p:cTn id="14" dur="500" fill="hold"/>
                                        <p:tgtEl>
                                          <p:spTgt spid="271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utoUpdateAnimBg="0"/>
      <p:bldP spid="27136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9062073" y="1334733"/>
            <a:ext cx="2859436" cy="369332"/>
          </a:xfrm>
          <a:prstGeom prst="rect">
            <a:avLst/>
          </a:prstGeom>
          <a:noFill/>
          <a:ln w="9525">
            <a:noFill/>
            <a:miter lim="800000"/>
            <a:headEnd/>
            <a:tailEnd/>
          </a:ln>
        </p:spPr>
        <p:txBody>
          <a:bodyPr wrap="none">
            <a:spAutoFit/>
          </a:bodyPr>
          <a:lstStyle/>
          <a:p>
            <a:pPr algn="r"/>
            <a:r>
              <a:rPr lang="pt-BR" dirty="0">
                <a:latin typeface="Tahoma" pitchFamily="34" charset="0"/>
              </a:rPr>
              <a:t>3º Portal:   “RELEVÂNCIA”</a:t>
            </a:r>
          </a:p>
        </p:txBody>
      </p:sp>
      <p:graphicFrame>
        <p:nvGraphicFramePr>
          <p:cNvPr id="260151" name="Group 55"/>
          <p:cNvGraphicFramePr>
            <a:graphicFrameLocks noGrp="1"/>
          </p:cNvGraphicFramePr>
          <p:nvPr/>
        </p:nvGraphicFramePr>
        <p:xfrm>
          <a:off x="423333" y="2323168"/>
          <a:ext cx="11430000" cy="3889376"/>
        </p:xfrm>
        <a:graphic>
          <a:graphicData uri="http://schemas.openxmlformats.org/drawingml/2006/table">
            <a:tbl>
              <a:tblPr/>
              <a:tblGrid>
                <a:gridCol w="4720167"/>
                <a:gridCol w="6709833"/>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dirty="0" smtClean="0">
                          <a:ln>
                            <a:noFill/>
                          </a:ln>
                          <a:solidFill>
                            <a:schemeClr val="tx1"/>
                          </a:solidFill>
                          <a:effectLst/>
                          <a:latin typeface="Tahoma" pitchFamily="34" charset="0"/>
                        </a:rPr>
                        <a:t>T E S T E</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Tahoma" pitchFamily="34" charset="0"/>
                        </a:rPr>
                        <a:t>T É C N I C A 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003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Tahoma" pitchFamily="34" charset="0"/>
                        </a:rPr>
                        <a:t>O que aconteceria se alguns requisitos não fossem implementados?</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Confronte o requisito em questão com seus demandadores, realizando questionamentos, suposições, e possíveis restrições.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Tahoma" pitchFamily="34" charset="0"/>
                        </a:rPr>
                        <a:t>Os requisitos são soluções "disfarçadas" de requisitos?</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referências utilizadas na Especificação do requisito. Caso haja, provavelmente é uma solução.</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7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Tahoma" pitchFamily="34" charset="0"/>
                        </a:rPr>
                        <a:t>Tem como identificar o requisito que entrou na Especificação após sua implementação?</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Tahoma" pitchFamily="34" charset="0"/>
                        </a:rPr>
                        <a:t>Verifique a origem do requisito, as condições para seus testes e a dependência entre os requisitos.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900258" y="1184608"/>
            <a:ext cx="3075842" cy="369332"/>
          </a:xfrm>
          <a:prstGeom prst="rect">
            <a:avLst/>
          </a:prstGeom>
          <a:noFill/>
          <a:ln w="9525">
            <a:noFill/>
            <a:miter lim="800000"/>
            <a:headEnd/>
            <a:tailEnd/>
          </a:ln>
        </p:spPr>
        <p:txBody>
          <a:bodyPr wrap="none">
            <a:spAutoFit/>
          </a:bodyPr>
          <a:lstStyle/>
          <a:p>
            <a:pPr algn="r"/>
            <a:r>
              <a:rPr lang="pt-BR" dirty="0">
                <a:latin typeface="Tahoma" pitchFamily="34" charset="0"/>
              </a:rPr>
              <a:t>3º Portal:     “RELEVÂNCIA” </a:t>
            </a:r>
          </a:p>
        </p:txBody>
      </p:sp>
      <p:sp>
        <p:nvSpPr>
          <p:cNvPr id="18435" name="Rectangle 3"/>
          <p:cNvSpPr>
            <a:spLocks noChangeArrowheads="1"/>
          </p:cNvSpPr>
          <p:nvPr/>
        </p:nvSpPr>
        <p:spPr bwMode="auto">
          <a:xfrm>
            <a:off x="973667" y="2917112"/>
            <a:ext cx="9975851" cy="825500"/>
          </a:xfrm>
          <a:prstGeom prst="rect">
            <a:avLst/>
          </a:prstGeom>
          <a:noFill/>
          <a:ln w="9525">
            <a:noFill/>
            <a:miter lim="800000"/>
            <a:headEnd/>
            <a:tailEnd/>
          </a:ln>
        </p:spPr>
        <p:txBody>
          <a:bodyPr>
            <a:spAutoFit/>
          </a:bodyPr>
          <a:lstStyle/>
          <a:p>
            <a:pPr algn="just"/>
            <a:r>
              <a:rPr lang="pt-BR" sz="1600" b="0" i="1">
                <a:latin typeface="Tahoma" pitchFamily="34" charset="0"/>
              </a:rPr>
              <a:t>“Incluir campo de aprovação de propostas para produtos Private Label na tela “APIA”, verificando se o mesmo é alfa-numérico, consistindo se já existe uma proposta pendente e consultando informações do SERASA pelo número do CPF.”</a:t>
            </a:r>
          </a:p>
        </p:txBody>
      </p:sp>
      <p:sp>
        <p:nvSpPr>
          <p:cNvPr id="272390" name="Rectangle 6"/>
          <p:cNvSpPr>
            <a:spLocks noChangeArrowheads="1"/>
          </p:cNvSpPr>
          <p:nvPr/>
        </p:nvSpPr>
        <p:spPr bwMode="auto">
          <a:xfrm>
            <a:off x="889000" y="5292012"/>
            <a:ext cx="9975851" cy="584775"/>
          </a:xfrm>
          <a:prstGeom prst="rect">
            <a:avLst/>
          </a:prstGeom>
          <a:noFill/>
          <a:ln w="9525">
            <a:noFill/>
            <a:miter lim="800000"/>
            <a:headEnd/>
            <a:tailEnd/>
          </a:ln>
        </p:spPr>
        <p:txBody>
          <a:bodyPr>
            <a:spAutoFit/>
          </a:bodyPr>
          <a:lstStyle/>
          <a:p>
            <a:pPr algn="just"/>
            <a:r>
              <a:rPr lang="pt-BR" sz="1600">
                <a:latin typeface="Tahoma" pitchFamily="34" charset="0"/>
              </a:rPr>
              <a:t>Para passar nos testes deste portal, o requisito poderia ser descrito da seguinte forma:</a:t>
            </a:r>
          </a:p>
          <a:p>
            <a:pPr algn="just"/>
            <a:r>
              <a:rPr lang="pt-BR" sz="1600" b="0" i="1">
                <a:latin typeface="Tahoma" pitchFamily="34" charset="0"/>
              </a:rPr>
              <a:t>“Incluir campo de aprovação de propostas para produtos Private Label no módulo CDM.”</a:t>
            </a:r>
          </a:p>
        </p:txBody>
      </p:sp>
      <p:sp>
        <p:nvSpPr>
          <p:cNvPr id="272392" name="Rectangle 8"/>
          <p:cNvSpPr>
            <a:spLocks noChangeArrowheads="1"/>
          </p:cNvSpPr>
          <p:nvPr/>
        </p:nvSpPr>
        <p:spPr bwMode="auto">
          <a:xfrm>
            <a:off x="990600" y="4060112"/>
            <a:ext cx="9975851" cy="584775"/>
          </a:xfrm>
          <a:prstGeom prst="rect">
            <a:avLst/>
          </a:prstGeom>
          <a:noFill/>
          <a:ln w="9525">
            <a:noFill/>
            <a:miter lim="800000"/>
            <a:headEnd/>
            <a:tailEnd/>
          </a:ln>
        </p:spPr>
        <p:txBody>
          <a:bodyPr>
            <a:spAutoFit/>
          </a:bodyPr>
          <a:lstStyle/>
          <a:p>
            <a:pPr algn="just"/>
            <a:r>
              <a:rPr lang="pt-BR" sz="1600">
                <a:latin typeface="Tahoma" pitchFamily="34" charset="0"/>
              </a:rPr>
              <a:t>Motivo:</a:t>
            </a:r>
          </a:p>
          <a:p>
            <a:pPr algn="just"/>
            <a:r>
              <a:rPr lang="pt-BR" sz="1600" b="0" i="1">
                <a:latin typeface="Tahoma" pitchFamily="34" charset="0"/>
              </a:rPr>
              <a:t>Requisito disfarçado de solução.</a:t>
            </a:r>
          </a:p>
        </p:txBody>
      </p:sp>
      <p:sp>
        <p:nvSpPr>
          <p:cNvPr id="18438" name="Rectangle 9"/>
          <p:cNvSpPr>
            <a:spLocks noChangeArrowheads="1"/>
          </p:cNvSpPr>
          <p:nvPr/>
        </p:nvSpPr>
        <p:spPr bwMode="auto">
          <a:xfrm>
            <a:off x="4116918" y="2237662"/>
            <a:ext cx="3551767" cy="457200"/>
          </a:xfrm>
          <a:prstGeom prst="rect">
            <a:avLst/>
          </a:prstGeom>
          <a:noFill/>
          <a:ln w="9525">
            <a:noFill/>
            <a:miter lim="800000"/>
            <a:headEnd/>
            <a:tailEnd/>
          </a:ln>
        </p:spPr>
        <p:txBody>
          <a:bodyPr>
            <a:spAutoFit/>
          </a:bodyPr>
          <a:lstStyle/>
          <a:p>
            <a:r>
              <a:rPr lang="pt-BR" sz="2400">
                <a:latin typeface="Tahoma" pitchFamily="34" charset="0"/>
              </a:rPr>
              <a:t>E X E M P L O  :</a:t>
            </a:r>
          </a:p>
        </p:txBody>
      </p:sp>
      <p:sp>
        <p:nvSpPr>
          <p:cNvPr id="7" name="CaixaDeTexto 6"/>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CaixaDeTexto 7"/>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2392"/>
                                        </p:tgtEl>
                                        <p:attrNameLst>
                                          <p:attrName>style.visibility</p:attrName>
                                        </p:attrNameLst>
                                      </p:cBhvr>
                                      <p:to>
                                        <p:strVal val="visible"/>
                                      </p:to>
                                    </p:set>
                                    <p:anim calcmode="lin" valueType="num">
                                      <p:cBhvr additive="base">
                                        <p:cTn id="7" dur="500" fill="hold"/>
                                        <p:tgtEl>
                                          <p:spTgt spid="272392"/>
                                        </p:tgtEl>
                                        <p:attrNameLst>
                                          <p:attrName>ppt_x</p:attrName>
                                        </p:attrNameLst>
                                      </p:cBhvr>
                                      <p:tavLst>
                                        <p:tav tm="0">
                                          <p:val>
                                            <p:strVal val="1+#ppt_w/2"/>
                                          </p:val>
                                        </p:tav>
                                        <p:tav tm="100000">
                                          <p:val>
                                            <p:strVal val="#ppt_x"/>
                                          </p:val>
                                        </p:tav>
                                      </p:tavLst>
                                    </p:anim>
                                    <p:anim calcmode="lin" valueType="num">
                                      <p:cBhvr additive="base">
                                        <p:cTn id="8" dur="500" fill="hold"/>
                                        <p:tgtEl>
                                          <p:spTgt spid="2723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2390"/>
                                        </p:tgtEl>
                                        <p:attrNameLst>
                                          <p:attrName>style.visibility</p:attrName>
                                        </p:attrNameLst>
                                      </p:cBhvr>
                                      <p:to>
                                        <p:strVal val="visible"/>
                                      </p:to>
                                    </p:set>
                                    <p:anim calcmode="lin" valueType="num">
                                      <p:cBhvr additive="base">
                                        <p:cTn id="13" dur="500" fill="hold"/>
                                        <p:tgtEl>
                                          <p:spTgt spid="272390"/>
                                        </p:tgtEl>
                                        <p:attrNameLst>
                                          <p:attrName>ppt_x</p:attrName>
                                        </p:attrNameLst>
                                      </p:cBhvr>
                                      <p:tavLst>
                                        <p:tav tm="0">
                                          <p:val>
                                            <p:strVal val="1+#ppt_w/2"/>
                                          </p:val>
                                        </p:tav>
                                        <p:tav tm="100000">
                                          <p:val>
                                            <p:strVal val="#ppt_x"/>
                                          </p:val>
                                        </p:tav>
                                      </p:tavLst>
                                    </p:anim>
                                    <p:anim calcmode="lin" valueType="num">
                                      <p:cBhvr additive="base">
                                        <p:cTn id="14" dur="500" fill="hold"/>
                                        <p:tgtEl>
                                          <p:spTgt spid="272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0" grpId="0" autoUpdateAnimBg="0"/>
      <p:bldP spid="27239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300565" y="934818"/>
            <a:ext cx="11586635" cy="12618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4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4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400" b="1" dirty="0" smtClean="0">
                <a:solidFill>
                  <a:prstClr val="black"/>
                </a:solidFill>
                <a:latin typeface="Gill Sans MT" charset="0"/>
                <a:ea typeface="Gill Sans MT" charset="0"/>
                <a:cs typeface="Gill Sans MT" charset="0"/>
              </a:rPr>
              <a:t>II</a:t>
            </a:r>
            <a:r>
              <a:rPr kumimoji="0" lang="pt-BR" sz="44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3200" b="1" dirty="0" smtClean="0">
                <a:solidFill>
                  <a:prstClr val="black"/>
                </a:solidFill>
                <a:latin typeface="Gill Sans MT" charset="0"/>
                <a:ea typeface="Gill Sans MT" charset="0"/>
                <a:cs typeface="Gill Sans MT" charset="0"/>
              </a:rPr>
              <a:t>(Conceitos)</a:t>
            </a:r>
            <a:r>
              <a:rPr kumimoji="0" lang="pt-BR" sz="32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grpSp>
        <p:nvGrpSpPr>
          <p:cNvPr id="16" name="Grupo 15"/>
          <p:cNvGrpSpPr/>
          <p:nvPr/>
        </p:nvGrpSpPr>
        <p:grpSpPr>
          <a:xfrm>
            <a:off x="2866035" y="2701695"/>
            <a:ext cx="5950424" cy="3522741"/>
            <a:chOff x="2866035" y="2701695"/>
            <a:chExt cx="5950424" cy="3522741"/>
          </a:xfrm>
        </p:grpSpPr>
        <p:pic>
          <p:nvPicPr>
            <p:cNvPr id="110600" name="Picture 8"/>
            <p:cNvPicPr>
              <a:picLocks noChangeAspect="1" noChangeArrowheads="1"/>
            </p:cNvPicPr>
            <p:nvPr/>
          </p:nvPicPr>
          <p:blipFill>
            <a:blip r:embed="rId2" cstate="print"/>
            <a:srcRect/>
            <a:stretch>
              <a:fillRect/>
            </a:stretch>
          </p:blipFill>
          <p:spPr bwMode="auto">
            <a:xfrm>
              <a:off x="3708779" y="2701695"/>
              <a:ext cx="4419600" cy="2819400"/>
            </a:xfrm>
            <a:prstGeom prst="rect">
              <a:avLst/>
            </a:prstGeom>
            <a:noFill/>
            <a:ln w="9525">
              <a:noFill/>
              <a:miter lim="800000"/>
              <a:headEnd/>
              <a:tailEnd/>
            </a:ln>
          </p:spPr>
        </p:pic>
        <p:sp>
          <p:nvSpPr>
            <p:cNvPr id="15" name="Retângulo 14"/>
            <p:cNvSpPr/>
            <p:nvPr/>
          </p:nvSpPr>
          <p:spPr>
            <a:xfrm>
              <a:off x="2866035" y="5301106"/>
              <a:ext cx="5950424" cy="923330"/>
            </a:xfrm>
            <a:prstGeom prst="rect">
              <a:avLst/>
            </a:prstGeom>
            <a:noFill/>
          </p:spPr>
          <p:txBody>
            <a:bodyPr wrap="square" lIns="91440" tIns="45720" rIns="91440" bIns="45720">
              <a:spAutoFit/>
            </a:bodyPr>
            <a:lstStyle/>
            <a:p>
              <a:pPr algn="ctr"/>
              <a:r>
                <a:rPr lang="pt-BR"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Teste de Software</a:t>
              </a:r>
              <a:endParaRPr lang="pt-BR"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8682251" y="1402991"/>
            <a:ext cx="3293850" cy="369332"/>
          </a:xfrm>
          <a:prstGeom prst="rect">
            <a:avLst/>
          </a:prstGeom>
          <a:noFill/>
          <a:ln w="9525">
            <a:noFill/>
            <a:miter lim="800000"/>
            <a:headEnd/>
            <a:tailEnd/>
          </a:ln>
        </p:spPr>
        <p:txBody>
          <a:bodyPr wrap="none">
            <a:spAutoFit/>
          </a:bodyPr>
          <a:lstStyle/>
          <a:p>
            <a:pPr algn="r"/>
            <a:r>
              <a:rPr lang="pt-BR" dirty="0">
                <a:latin typeface="Tahoma" pitchFamily="34" charset="0"/>
              </a:rPr>
              <a:t>4º Portal:    “TESTABILIDADE”</a:t>
            </a:r>
          </a:p>
        </p:txBody>
      </p:sp>
      <p:graphicFrame>
        <p:nvGraphicFramePr>
          <p:cNvPr id="19474" name="Group 18"/>
          <p:cNvGraphicFramePr>
            <a:graphicFrameLocks noGrp="1"/>
          </p:cNvGraphicFramePr>
          <p:nvPr/>
        </p:nvGraphicFramePr>
        <p:xfrm>
          <a:off x="575733" y="2502489"/>
          <a:ext cx="11074400" cy="3382963"/>
        </p:xfrm>
        <a:graphic>
          <a:graphicData uri="http://schemas.openxmlformats.org/drawingml/2006/table">
            <a:tbl>
              <a:tblPr/>
              <a:tblGrid>
                <a:gridCol w="5080000"/>
                <a:gridCol w="5994400"/>
              </a:tblGrid>
              <a:tr h="673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dirty="0" smtClean="0">
                          <a:ln>
                            <a:noFill/>
                          </a:ln>
                          <a:solidFill>
                            <a:schemeClr val="tx1"/>
                          </a:solidFill>
                          <a:effectLst/>
                          <a:latin typeface="Tahoma" pitchFamily="34" charset="0"/>
                        </a:rPr>
                        <a:t>T E S T E</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Tahoma" pitchFamily="34" charset="0"/>
                        </a:rPr>
                        <a:t>T É C N I C A 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354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Tahoma" pitchFamily="34" charset="0"/>
                        </a:rPr>
                        <a:t>Existe pelo menos um critério de aceite mensurável para cada requisito dentro da Especificação?</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as condições de teste para o requisito conforme o planejamento estabelecido entre o Cliente  e os Construtores.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smtClean="0">
                          <a:ln>
                            <a:noFill/>
                          </a:ln>
                          <a:solidFill>
                            <a:schemeClr val="tx1"/>
                          </a:solidFill>
                          <a:effectLst/>
                          <a:latin typeface="Tahoma" pitchFamily="34" charset="0"/>
                        </a:rPr>
                        <a:t>Verifique se os limites estabelecidos para aceitação do requisito estão claramente definidos.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1" i="0" u="none" strike="noStrike" cap="none" normalizeH="0" baseline="0" smtClean="0">
                          <a:ln>
                            <a:noFill/>
                          </a:ln>
                          <a:solidFill>
                            <a:schemeClr val="tx1"/>
                          </a:solidFill>
                          <a:effectLst/>
                          <a:latin typeface="Tahoma" pitchFamily="34" charset="0"/>
                        </a:rPr>
                        <a:t>Exemplo</a:t>
                      </a:r>
                      <a:r>
                        <a:rPr kumimoji="0" lang="pt-BR" sz="1400" b="0" i="0" u="none" strike="noStrike" cap="none" normalizeH="0" baseline="0" smtClean="0">
                          <a:ln>
                            <a:noFill/>
                          </a:ln>
                          <a:solidFill>
                            <a:schemeClr val="tx1"/>
                          </a:solidFill>
                          <a:effectLst/>
                          <a:latin typeface="Tahoma" pitchFamily="34" charset="0"/>
                        </a:rPr>
                        <a:t>: Ideais (&gt;80%), Aceitável (60%~80%), Inaceitável (&lt;60%)</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Tahoma" pitchFamily="34" charset="0"/>
                        </a:rPr>
                        <a:t>Os requisitos de teste estão identificados quanto aos responsáveis pela sua execução?</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Tahoma" pitchFamily="34" charset="0"/>
                        </a:rPr>
                        <a:t>Crie roteiros de teste para os requisitos essenciais.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Tahoma" pitchFamily="34" charset="0"/>
                        </a:rPr>
                        <a:t>Verifique os responsáveis por cada tipo de teste conforme critérios de aceite estabelecidos para o requisito (testes unitários/integrados/sistemas)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8637410" y="1102721"/>
            <a:ext cx="3365985" cy="369332"/>
          </a:xfrm>
          <a:prstGeom prst="rect">
            <a:avLst/>
          </a:prstGeom>
          <a:noFill/>
          <a:ln w="9525">
            <a:noFill/>
            <a:miter lim="800000"/>
            <a:headEnd/>
            <a:tailEnd/>
          </a:ln>
        </p:spPr>
        <p:txBody>
          <a:bodyPr wrap="none">
            <a:spAutoFit/>
          </a:bodyPr>
          <a:lstStyle/>
          <a:p>
            <a:pPr algn="r"/>
            <a:r>
              <a:rPr lang="pt-BR" dirty="0">
                <a:latin typeface="Tahoma" pitchFamily="34" charset="0"/>
              </a:rPr>
              <a:t>4º Portal:    “TESTABILIDADE” </a:t>
            </a:r>
          </a:p>
        </p:txBody>
      </p:sp>
      <p:sp>
        <p:nvSpPr>
          <p:cNvPr id="20483" name="Rectangle 3"/>
          <p:cNvSpPr>
            <a:spLocks noChangeArrowheads="1"/>
          </p:cNvSpPr>
          <p:nvPr/>
        </p:nvSpPr>
        <p:spPr bwMode="auto">
          <a:xfrm>
            <a:off x="973667" y="2561692"/>
            <a:ext cx="9975851" cy="1096962"/>
          </a:xfrm>
          <a:prstGeom prst="rect">
            <a:avLst/>
          </a:prstGeom>
          <a:noFill/>
          <a:ln w="9525">
            <a:noFill/>
            <a:miter lim="800000"/>
            <a:headEnd/>
            <a:tailEnd/>
          </a:ln>
        </p:spPr>
        <p:txBody>
          <a:bodyPr>
            <a:spAutoFit/>
          </a:bodyPr>
          <a:lstStyle/>
          <a:p>
            <a:pPr algn="just"/>
            <a:r>
              <a:rPr lang="pt-BR" sz="1600" b="0" i="1">
                <a:latin typeface="Tahoma" pitchFamily="34" charset="0"/>
              </a:rPr>
              <a:t>“Cobrança de Tarifa pela re-emissão do cartão”</a:t>
            </a:r>
          </a:p>
          <a:p>
            <a:pPr lvl="1" algn="l" eaLnBrk="0" hangingPunct="0">
              <a:lnSpc>
                <a:spcPct val="90000"/>
              </a:lnSpc>
              <a:spcBef>
                <a:spcPct val="20000"/>
              </a:spcBef>
              <a:buSzPct val="100000"/>
            </a:pPr>
            <a:r>
              <a:rPr lang="pt-BR" sz="1600" b="0" i="1" u="sng">
                <a:latin typeface="Tahoma" pitchFamily="34" charset="0"/>
              </a:rPr>
              <a:t>Critério de aceite</a:t>
            </a:r>
            <a:r>
              <a:rPr lang="pt-BR" sz="1600" b="0" i="1">
                <a:latin typeface="Tahoma" pitchFamily="34" charset="0"/>
              </a:rPr>
              <a:t>:</a:t>
            </a:r>
          </a:p>
          <a:p>
            <a:pPr lvl="2" algn="l" eaLnBrk="0" hangingPunct="0">
              <a:lnSpc>
                <a:spcPct val="90000"/>
              </a:lnSpc>
              <a:spcBef>
                <a:spcPct val="20000"/>
              </a:spcBef>
              <a:buSzPct val="100000"/>
              <a:buFontTx/>
              <a:buChar char="–"/>
            </a:pPr>
            <a:r>
              <a:rPr lang="pt-BR" sz="1600" b="0" i="1">
                <a:latin typeface="Tahoma" pitchFamily="34" charset="0"/>
              </a:rPr>
              <a:t>“O Sistema Legado deverá recepcionar o serviço Siebel e providenciar a re-emissão do cartão com o custo de tarifa informado”</a:t>
            </a:r>
          </a:p>
        </p:txBody>
      </p:sp>
      <p:sp>
        <p:nvSpPr>
          <p:cNvPr id="273412" name="Rectangle 4"/>
          <p:cNvSpPr>
            <a:spLocks noChangeArrowheads="1"/>
          </p:cNvSpPr>
          <p:nvPr/>
        </p:nvSpPr>
        <p:spPr bwMode="auto">
          <a:xfrm>
            <a:off x="838200" y="5419193"/>
            <a:ext cx="10331451" cy="584775"/>
          </a:xfrm>
          <a:prstGeom prst="rect">
            <a:avLst/>
          </a:prstGeom>
          <a:noFill/>
          <a:ln w="9525">
            <a:noFill/>
            <a:miter lim="800000"/>
            <a:headEnd/>
            <a:tailEnd/>
          </a:ln>
        </p:spPr>
        <p:txBody>
          <a:bodyPr>
            <a:spAutoFit/>
          </a:bodyPr>
          <a:lstStyle/>
          <a:p>
            <a:pPr algn="just"/>
            <a:r>
              <a:rPr lang="pt-BR" sz="1600">
                <a:latin typeface="Tahoma" pitchFamily="34" charset="0"/>
              </a:rPr>
              <a:t>Exemplo de Critério de Aceite:</a:t>
            </a:r>
          </a:p>
          <a:p>
            <a:pPr algn="just"/>
            <a:r>
              <a:rPr lang="pt-BR" sz="1600" b="0" i="1">
                <a:latin typeface="Tahoma" pitchFamily="34" charset="0"/>
              </a:rPr>
              <a:t>“Validar a tarifa de reemissão do cartão conforme custo informado pelo sistema Siebel”</a:t>
            </a:r>
          </a:p>
        </p:txBody>
      </p:sp>
      <p:sp>
        <p:nvSpPr>
          <p:cNvPr id="273413" name="Rectangle 5"/>
          <p:cNvSpPr>
            <a:spLocks noChangeArrowheads="1"/>
          </p:cNvSpPr>
          <p:nvPr/>
        </p:nvSpPr>
        <p:spPr bwMode="auto">
          <a:xfrm>
            <a:off x="905933" y="4136492"/>
            <a:ext cx="9975851" cy="584775"/>
          </a:xfrm>
          <a:prstGeom prst="rect">
            <a:avLst/>
          </a:prstGeom>
          <a:noFill/>
          <a:ln w="9525">
            <a:noFill/>
            <a:miter lim="800000"/>
            <a:headEnd/>
            <a:tailEnd/>
          </a:ln>
        </p:spPr>
        <p:txBody>
          <a:bodyPr>
            <a:spAutoFit/>
          </a:bodyPr>
          <a:lstStyle/>
          <a:p>
            <a:pPr algn="just"/>
            <a:r>
              <a:rPr lang="pt-BR" sz="1600">
                <a:latin typeface="Tahoma" pitchFamily="34" charset="0"/>
              </a:rPr>
              <a:t>Motivo:</a:t>
            </a:r>
          </a:p>
          <a:p>
            <a:pPr algn="just"/>
            <a:r>
              <a:rPr lang="pt-BR" sz="1600" b="0" i="1">
                <a:latin typeface="Tahoma" pitchFamily="34" charset="0"/>
              </a:rPr>
              <a:t>Não existe critério de aceite, pois o critério acima é um </a:t>
            </a:r>
            <a:r>
              <a:rPr lang="pt-BR" sz="1600" b="0" i="1" u="sng">
                <a:latin typeface="Tahoma" pitchFamily="34" charset="0"/>
              </a:rPr>
              <a:t>novo requisito</a:t>
            </a:r>
            <a:r>
              <a:rPr lang="pt-BR" sz="1600" b="0" i="1">
                <a:latin typeface="Tahoma" pitchFamily="34" charset="0"/>
              </a:rPr>
              <a:t>.</a:t>
            </a:r>
          </a:p>
        </p:txBody>
      </p:sp>
      <p:sp>
        <p:nvSpPr>
          <p:cNvPr id="20486" name="Rectangle 6"/>
          <p:cNvSpPr>
            <a:spLocks noChangeArrowheads="1"/>
          </p:cNvSpPr>
          <p:nvPr/>
        </p:nvSpPr>
        <p:spPr bwMode="auto">
          <a:xfrm>
            <a:off x="4116918" y="1691742"/>
            <a:ext cx="3551767" cy="457200"/>
          </a:xfrm>
          <a:prstGeom prst="rect">
            <a:avLst/>
          </a:prstGeom>
          <a:noFill/>
          <a:ln w="9525">
            <a:noFill/>
            <a:miter lim="800000"/>
            <a:headEnd/>
            <a:tailEnd/>
          </a:ln>
        </p:spPr>
        <p:txBody>
          <a:bodyPr>
            <a:spAutoFit/>
          </a:bodyPr>
          <a:lstStyle/>
          <a:p>
            <a:r>
              <a:rPr lang="pt-BR" sz="2400">
                <a:latin typeface="Tahoma" pitchFamily="34" charset="0"/>
              </a:rPr>
              <a:t>E X E M P L O  :</a:t>
            </a:r>
          </a:p>
        </p:txBody>
      </p:sp>
      <p:sp>
        <p:nvSpPr>
          <p:cNvPr id="7" name="CaixaDeTexto 6"/>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CaixaDeTexto 7"/>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 calcmode="lin" valueType="num">
                                      <p:cBhvr additive="base">
                                        <p:cTn id="7" dur="500" fill="hold"/>
                                        <p:tgtEl>
                                          <p:spTgt spid="273413"/>
                                        </p:tgtEl>
                                        <p:attrNameLst>
                                          <p:attrName>ppt_x</p:attrName>
                                        </p:attrNameLst>
                                      </p:cBhvr>
                                      <p:tavLst>
                                        <p:tav tm="0">
                                          <p:val>
                                            <p:strVal val="1+#ppt_w/2"/>
                                          </p:val>
                                        </p:tav>
                                        <p:tav tm="100000">
                                          <p:val>
                                            <p:strVal val="#ppt_x"/>
                                          </p:val>
                                        </p:tav>
                                      </p:tavLst>
                                    </p:anim>
                                    <p:anim calcmode="lin" valueType="num">
                                      <p:cBhvr additive="base">
                                        <p:cTn id="8" dur="500" fill="hold"/>
                                        <p:tgtEl>
                                          <p:spTgt spid="2734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3412"/>
                                        </p:tgtEl>
                                        <p:attrNameLst>
                                          <p:attrName>style.visibility</p:attrName>
                                        </p:attrNameLst>
                                      </p:cBhvr>
                                      <p:to>
                                        <p:strVal val="visible"/>
                                      </p:to>
                                    </p:set>
                                    <p:anim calcmode="lin" valueType="num">
                                      <p:cBhvr additive="base">
                                        <p:cTn id="13" dur="500" fill="hold"/>
                                        <p:tgtEl>
                                          <p:spTgt spid="273412"/>
                                        </p:tgtEl>
                                        <p:attrNameLst>
                                          <p:attrName>ppt_x</p:attrName>
                                        </p:attrNameLst>
                                      </p:cBhvr>
                                      <p:tavLst>
                                        <p:tav tm="0">
                                          <p:val>
                                            <p:strVal val="1+#ppt_w/2"/>
                                          </p:val>
                                        </p:tav>
                                        <p:tav tm="100000">
                                          <p:val>
                                            <p:strVal val="#ppt_x"/>
                                          </p:val>
                                        </p:tav>
                                      </p:tavLst>
                                    </p:anim>
                                    <p:anim calcmode="lin" valueType="num">
                                      <p:cBhvr additive="base">
                                        <p:cTn id="14" dur="500" fill="hold"/>
                                        <p:tgtEl>
                                          <p:spTgt spid="273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utoUpdateAnimBg="0"/>
      <p:bldP spid="27341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8540280" y="1348381"/>
            <a:ext cx="3449469" cy="369332"/>
          </a:xfrm>
          <a:prstGeom prst="rect">
            <a:avLst/>
          </a:prstGeom>
          <a:noFill/>
          <a:ln w="9525">
            <a:noFill/>
            <a:miter lim="800000"/>
            <a:headEnd/>
            <a:tailEnd/>
          </a:ln>
        </p:spPr>
        <p:txBody>
          <a:bodyPr wrap="none">
            <a:spAutoFit/>
          </a:bodyPr>
          <a:lstStyle/>
          <a:p>
            <a:pPr algn="r"/>
            <a:r>
              <a:rPr lang="pt-BR" dirty="0">
                <a:latin typeface="Tahoma" pitchFamily="34" charset="0"/>
              </a:rPr>
              <a:t>5º Portal:   “REALIZABILIDADE”</a:t>
            </a:r>
          </a:p>
        </p:txBody>
      </p:sp>
      <p:graphicFrame>
        <p:nvGraphicFramePr>
          <p:cNvPr id="262190" name="Group 46"/>
          <p:cNvGraphicFramePr>
            <a:graphicFrameLocks noGrp="1"/>
          </p:cNvGraphicFramePr>
          <p:nvPr/>
        </p:nvGraphicFramePr>
        <p:xfrm>
          <a:off x="457200" y="2894864"/>
          <a:ext cx="11345333" cy="2901950"/>
        </p:xfrm>
        <a:graphic>
          <a:graphicData uri="http://schemas.openxmlformats.org/drawingml/2006/table">
            <a:tbl>
              <a:tblPr/>
              <a:tblGrid>
                <a:gridCol w="5300133"/>
                <a:gridCol w="6045200"/>
              </a:tblGrid>
              <a:tr h="635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dirty="0" smtClean="0">
                          <a:ln>
                            <a:noFill/>
                          </a:ln>
                          <a:solidFill>
                            <a:schemeClr val="tx1"/>
                          </a:solidFill>
                          <a:effectLst/>
                          <a:latin typeface="Tahoma" pitchFamily="34" charset="0"/>
                        </a:rPr>
                        <a:t>T E S T E</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1" i="0" u="none" strike="noStrike" cap="none" normalizeH="0" baseline="0" smtClean="0">
                          <a:ln>
                            <a:noFill/>
                          </a:ln>
                          <a:solidFill>
                            <a:schemeClr val="tx1"/>
                          </a:solidFill>
                          <a:effectLst/>
                          <a:latin typeface="Tahoma" pitchFamily="34" charset="0"/>
                        </a:rPr>
                        <a:t>T É C N I C A 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2266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smtClean="0">
                          <a:ln>
                            <a:noFill/>
                          </a:ln>
                          <a:solidFill>
                            <a:schemeClr val="tx1"/>
                          </a:solidFill>
                          <a:effectLst/>
                          <a:latin typeface="Tahoma" pitchFamily="34" charset="0"/>
                        </a:rPr>
                        <a:t>O número de pessoas ,  prazo e esforços necessários para implementar o requisito da especificação , permitem que o mesmo seja realizado nos prazos e custos acordados, sem impactar o cronograma estabelecido para o projeto ?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sz="1600" b="0" i="0" u="none" strike="noStrike" cap="none" normalizeH="0" baseline="0" smtClean="0">
                        <a:ln>
                          <a:noFill/>
                        </a:ln>
                        <a:solidFill>
                          <a:schemeClr val="tx1"/>
                        </a:solidFill>
                        <a:effectLst/>
                        <a:latin typeface="Tahoma" pitchFamily="34" charset="0"/>
                      </a:endParaRP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Tahoma" pitchFamily="34" charset="0"/>
                        </a:rPr>
                        <a:t>Revise e Compare um "</a:t>
                      </a:r>
                      <a:r>
                        <a:rPr kumimoji="0" lang="pt-BR" sz="1400" b="0" i="0" u="none" strike="noStrike" cap="none" normalizeH="0" baseline="0" dirty="0" err="1" smtClean="0">
                          <a:ln>
                            <a:noFill/>
                          </a:ln>
                          <a:solidFill>
                            <a:schemeClr val="tx1"/>
                          </a:solidFill>
                          <a:effectLst/>
                          <a:latin typeface="Tahoma" pitchFamily="34" charset="0"/>
                        </a:rPr>
                        <a:t>Checklist</a:t>
                      </a:r>
                      <a:r>
                        <a:rPr kumimoji="0" lang="pt-BR" sz="1400" b="0" i="0" u="none" strike="noStrike" cap="none" normalizeH="0" baseline="0" dirty="0" smtClean="0">
                          <a:ln>
                            <a:noFill/>
                          </a:ln>
                          <a:solidFill>
                            <a:schemeClr val="tx1"/>
                          </a:solidFill>
                          <a:effectLst/>
                          <a:latin typeface="Tahoma" pitchFamily="34" charset="0"/>
                        </a:rPr>
                        <a:t>" de riscos costumeiros com os possíveis riscos para implantar este requisito.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sz="14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Tahoma" pitchFamily="34" charset="0"/>
                        </a:rPr>
                        <a:t>Avalie o "</a:t>
                      </a:r>
                      <a:r>
                        <a:rPr kumimoji="0" lang="pt-BR" sz="1400" b="0" i="0" u="none" strike="noStrike" cap="none" normalizeH="0" baseline="0" dirty="0" err="1" smtClean="0">
                          <a:ln>
                            <a:noFill/>
                          </a:ln>
                          <a:solidFill>
                            <a:schemeClr val="tx1"/>
                          </a:solidFill>
                          <a:effectLst/>
                          <a:latin typeface="Tahoma" pitchFamily="34" charset="0"/>
                        </a:rPr>
                        <a:t>Skill</a:t>
                      </a:r>
                      <a:r>
                        <a:rPr kumimoji="0" lang="pt-BR" sz="1400" b="0" i="0" u="none" strike="noStrike" cap="none" normalizeH="0" baseline="0" dirty="0" smtClean="0">
                          <a:ln>
                            <a:noFill/>
                          </a:ln>
                          <a:solidFill>
                            <a:schemeClr val="tx1"/>
                          </a:solidFill>
                          <a:effectLst/>
                          <a:latin typeface="Tahoma" pitchFamily="34" charset="0"/>
                        </a:rPr>
                        <a:t>" tecnológico, tempo e recursos para construção do requisito.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sz="14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Tahoma" pitchFamily="34" charset="0"/>
                        </a:rPr>
                        <a:t>Elabore uma matriz de relacionamento entre os componentes da especificação visando avaliar impactos no caso de ocorrer modificação de algum destes componentes.</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8526632" y="1266498"/>
            <a:ext cx="3449469" cy="369332"/>
          </a:xfrm>
          <a:prstGeom prst="rect">
            <a:avLst/>
          </a:prstGeom>
          <a:noFill/>
          <a:ln w="9525">
            <a:noFill/>
            <a:miter lim="800000"/>
            <a:headEnd/>
            <a:tailEnd/>
          </a:ln>
        </p:spPr>
        <p:txBody>
          <a:bodyPr wrap="none">
            <a:spAutoFit/>
          </a:bodyPr>
          <a:lstStyle/>
          <a:p>
            <a:pPr algn="r"/>
            <a:r>
              <a:rPr lang="pt-BR" dirty="0">
                <a:latin typeface="Tahoma" pitchFamily="34" charset="0"/>
              </a:rPr>
              <a:t>5º Portal:   “REALIZABILIDADE”</a:t>
            </a:r>
          </a:p>
        </p:txBody>
      </p:sp>
      <p:sp>
        <p:nvSpPr>
          <p:cNvPr id="22531" name="Rectangle 3"/>
          <p:cNvSpPr>
            <a:spLocks noChangeArrowheads="1"/>
          </p:cNvSpPr>
          <p:nvPr/>
        </p:nvSpPr>
        <p:spPr bwMode="auto">
          <a:xfrm>
            <a:off x="973667" y="2359636"/>
            <a:ext cx="9975851" cy="336550"/>
          </a:xfrm>
          <a:prstGeom prst="rect">
            <a:avLst/>
          </a:prstGeom>
          <a:noFill/>
          <a:ln w="9525">
            <a:noFill/>
            <a:miter lim="800000"/>
            <a:headEnd/>
            <a:tailEnd/>
          </a:ln>
        </p:spPr>
        <p:txBody>
          <a:bodyPr>
            <a:spAutoFit/>
          </a:bodyPr>
          <a:lstStyle/>
          <a:p>
            <a:pPr algn="just"/>
            <a:endParaRPr lang="pt-BR" sz="1600">
              <a:latin typeface="Tahoma" pitchFamily="34" charset="0"/>
            </a:endParaRPr>
          </a:p>
        </p:txBody>
      </p:sp>
      <p:sp>
        <p:nvSpPr>
          <p:cNvPr id="274436" name="Rectangle 4"/>
          <p:cNvSpPr>
            <a:spLocks noChangeArrowheads="1"/>
          </p:cNvSpPr>
          <p:nvPr/>
        </p:nvSpPr>
        <p:spPr bwMode="auto">
          <a:xfrm>
            <a:off x="990600" y="4366237"/>
            <a:ext cx="9975851" cy="923330"/>
          </a:xfrm>
          <a:prstGeom prst="rect">
            <a:avLst/>
          </a:prstGeom>
          <a:noFill/>
          <a:ln w="9525">
            <a:noFill/>
            <a:miter lim="800000"/>
            <a:headEnd/>
            <a:tailEnd/>
          </a:ln>
        </p:spPr>
        <p:txBody>
          <a:bodyPr>
            <a:spAutoFit/>
          </a:bodyPr>
          <a:lstStyle/>
          <a:p>
            <a:pPr algn="just"/>
            <a:r>
              <a:rPr lang="pt-BR"/>
              <a:t> Motivo : </a:t>
            </a:r>
          </a:p>
          <a:p>
            <a:pPr algn="just"/>
            <a:r>
              <a:rPr lang="pt-BR" b="0"/>
              <a:t> Você possui o skill, o tempo, os recursos  necessários para testar e implementar esta demanda conforme cronograma já definido para o projeto?</a:t>
            </a:r>
            <a:endParaRPr lang="pt-BR" sz="1600" b="0" i="1">
              <a:latin typeface="Tahoma" pitchFamily="34" charset="0"/>
            </a:endParaRPr>
          </a:p>
        </p:txBody>
      </p:sp>
      <p:sp>
        <p:nvSpPr>
          <p:cNvPr id="22533" name="Rectangle 6"/>
          <p:cNvSpPr>
            <a:spLocks noChangeArrowheads="1"/>
          </p:cNvSpPr>
          <p:nvPr/>
        </p:nvSpPr>
        <p:spPr bwMode="auto">
          <a:xfrm>
            <a:off x="4066118" y="2391386"/>
            <a:ext cx="3551767" cy="457200"/>
          </a:xfrm>
          <a:prstGeom prst="rect">
            <a:avLst/>
          </a:prstGeom>
          <a:noFill/>
          <a:ln w="9525">
            <a:noFill/>
            <a:miter lim="800000"/>
            <a:headEnd/>
            <a:tailEnd/>
          </a:ln>
        </p:spPr>
        <p:txBody>
          <a:bodyPr>
            <a:spAutoFit/>
          </a:bodyPr>
          <a:lstStyle/>
          <a:p>
            <a:r>
              <a:rPr lang="pt-BR" sz="2400" dirty="0">
                <a:latin typeface="Tahoma" pitchFamily="34" charset="0"/>
              </a:rPr>
              <a:t>E X E M P L O  :</a:t>
            </a:r>
          </a:p>
        </p:txBody>
      </p:sp>
      <p:sp>
        <p:nvSpPr>
          <p:cNvPr id="22534" name="Rectangle 7"/>
          <p:cNvSpPr>
            <a:spLocks noChangeArrowheads="1"/>
          </p:cNvSpPr>
          <p:nvPr/>
        </p:nvSpPr>
        <p:spPr bwMode="auto">
          <a:xfrm>
            <a:off x="939800" y="3439136"/>
            <a:ext cx="9975851" cy="336550"/>
          </a:xfrm>
          <a:prstGeom prst="rect">
            <a:avLst/>
          </a:prstGeom>
          <a:noFill/>
          <a:ln w="9525">
            <a:noFill/>
            <a:miter lim="800000"/>
            <a:headEnd/>
            <a:tailEnd/>
          </a:ln>
        </p:spPr>
        <p:txBody>
          <a:bodyPr>
            <a:spAutoFit/>
          </a:bodyPr>
          <a:lstStyle/>
          <a:p>
            <a:pPr algn="just"/>
            <a:r>
              <a:rPr lang="pt-BR" sz="1600" b="0" i="1">
                <a:latin typeface="Tahoma" pitchFamily="34" charset="0"/>
              </a:rPr>
              <a:t>“Incluir novo modelo de dígito verificador para todos os cartões Private Label”</a:t>
            </a:r>
          </a:p>
        </p:txBody>
      </p:sp>
      <p:sp>
        <p:nvSpPr>
          <p:cNvPr id="7" name="CaixaDeTexto 6"/>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Estático.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CaixaDeTexto 7"/>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4436"/>
                                        </p:tgtEl>
                                        <p:attrNameLst>
                                          <p:attrName>style.visibility</p:attrName>
                                        </p:attrNameLst>
                                      </p:cBhvr>
                                      <p:to>
                                        <p:strVal val="visible"/>
                                      </p:to>
                                    </p:set>
                                    <p:anim calcmode="lin" valueType="num">
                                      <p:cBhvr additive="base">
                                        <p:cTn id="7" dur="500" fill="hold"/>
                                        <p:tgtEl>
                                          <p:spTgt spid="274436"/>
                                        </p:tgtEl>
                                        <p:attrNameLst>
                                          <p:attrName>ppt_x</p:attrName>
                                        </p:attrNameLst>
                                      </p:cBhvr>
                                      <p:tavLst>
                                        <p:tav tm="0">
                                          <p:val>
                                            <p:strVal val="1+#ppt_w/2"/>
                                          </p:val>
                                        </p:tav>
                                        <p:tav tm="100000">
                                          <p:val>
                                            <p:strVal val="#ppt_x"/>
                                          </p:val>
                                        </p:tav>
                                      </p:tavLst>
                                    </p:anim>
                                    <p:anim calcmode="lin" valueType="num">
                                      <p:cBhvr additive="base">
                                        <p:cTn id="8" dur="500" fill="hold"/>
                                        <p:tgtEl>
                                          <p:spTgt spid="274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ChangeArrowheads="1"/>
          </p:cNvSpPr>
          <p:nvPr/>
        </p:nvSpPr>
        <p:spPr bwMode="auto">
          <a:xfrm>
            <a:off x="778933" y="1127126"/>
            <a:ext cx="10363200" cy="822325"/>
          </a:xfrm>
          <a:prstGeom prst="rect">
            <a:avLst/>
          </a:prstGeom>
          <a:noFill/>
          <a:ln w="12700">
            <a:noFill/>
            <a:miter lim="800000"/>
            <a:headEnd/>
            <a:tailEnd/>
          </a:ln>
          <a:effectLst/>
        </p:spPr>
        <p:txBody>
          <a:bodyPr lIns="90488" tIns="44450" rIns="90488" bIns="44450" anchor="ctr"/>
          <a:lstStyle/>
          <a:p>
            <a:pPr eaLnBrk="0" hangingPunct="0">
              <a:lnSpc>
                <a:spcPct val="80000"/>
              </a:lnSpc>
              <a:spcBef>
                <a:spcPct val="20000"/>
              </a:spcBef>
              <a:defRPr/>
            </a:pPr>
            <a:r>
              <a:rPr lang="pt-BR" sz="4000">
                <a:effectLst>
                  <a:outerShdw blurRad="38100" dist="38100" dir="2700000" algn="tl">
                    <a:srgbClr val="C0C0C0"/>
                  </a:outerShdw>
                </a:effectLst>
                <a:latin typeface="Tahoma" pitchFamily="34" charset="0"/>
              </a:rPr>
              <a:t>Conclusão</a:t>
            </a:r>
          </a:p>
        </p:txBody>
      </p:sp>
      <p:sp>
        <p:nvSpPr>
          <p:cNvPr id="23555" name="Rectangle 5"/>
          <p:cNvSpPr>
            <a:spLocks noChangeArrowheads="1"/>
          </p:cNvSpPr>
          <p:nvPr/>
        </p:nvSpPr>
        <p:spPr bwMode="auto">
          <a:xfrm>
            <a:off x="1128184" y="2262188"/>
            <a:ext cx="9768416" cy="2800767"/>
          </a:xfrm>
          <a:prstGeom prst="rect">
            <a:avLst/>
          </a:prstGeom>
          <a:noFill/>
          <a:ln w="9525">
            <a:noFill/>
            <a:miter lim="800000"/>
            <a:headEnd/>
            <a:tailEnd/>
          </a:ln>
        </p:spPr>
        <p:txBody>
          <a:bodyPr>
            <a:spAutoFit/>
          </a:bodyPr>
          <a:lstStyle/>
          <a:p>
            <a:pPr eaLnBrk="0" hangingPunct="0">
              <a:lnSpc>
                <a:spcPct val="120000"/>
              </a:lnSpc>
              <a:spcBef>
                <a:spcPct val="20000"/>
              </a:spcBef>
              <a:buSzPct val="100000"/>
            </a:pPr>
            <a:r>
              <a:rPr lang="en-US" sz="2000" b="0">
                <a:latin typeface="Tahoma" pitchFamily="34" charset="0"/>
              </a:rPr>
              <a:t>“A melhor maneira de atender significativamente a produtividade e qualidade do desenvolvimento e teste de seu software é aprimorar a qualidade dos seus requisitos / especificações”</a:t>
            </a:r>
            <a:r>
              <a:rPr lang="pt-BR" sz="2000" b="0">
                <a:latin typeface="Tahoma" pitchFamily="34" charset="0"/>
              </a:rPr>
              <a:t> </a:t>
            </a:r>
          </a:p>
          <a:p>
            <a:pPr eaLnBrk="0" hangingPunct="0">
              <a:lnSpc>
                <a:spcPct val="120000"/>
              </a:lnSpc>
              <a:spcBef>
                <a:spcPct val="20000"/>
              </a:spcBef>
              <a:buSzPct val="100000"/>
            </a:pPr>
            <a:endParaRPr lang="pt-BR" sz="2000" b="0">
              <a:latin typeface="Tahoma" pitchFamily="34" charset="0"/>
            </a:endParaRPr>
          </a:p>
          <a:p>
            <a:pPr eaLnBrk="0" hangingPunct="0">
              <a:lnSpc>
                <a:spcPct val="120000"/>
              </a:lnSpc>
              <a:spcBef>
                <a:spcPct val="20000"/>
              </a:spcBef>
              <a:buSzPct val="100000"/>
            </a:pPr>
            <a:r>
              <a:rPr lang="pt-BR" sz="2000" b="0">
                <a:latin typeface="Tahoma" pitchFamily="34" charset="0"/>
              </a:rPr>
              <a:t>Com isso, certamente conseguiremos diminuir o número de falhas na produção , aumentando os testes pró-ativos e reduzindo inclusive o número de diárias na etapa de simulação dos projetos.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Line 13"/>
          <p:cNvSpPr>
            <a:spLocks noChangeShapeType="1"/>
          </p:cNvSpPr>
          <p:nvPr/>
        </p:nvSpPr>
        <p:spPr bwMode="auto">
          <a:xfrm flipV="1">
            <a:off x="46567" y="1550237"/>
            <a:ext cx="4512733" cy="4897437"/>
          </a:xfrm>
          <a:prstGeom prst="line">
            <a:avLst/>
          </a:prstGeom>
          <a:noFill/>
          <a:ln w="38100">
            <a:solidFill>
              <a:srgbClr val="A03033"/>
            </a:solidFill>
            <a:round/>
            <a:headEnd/>
            <a:tailEnd/>
          </a:ln>
        </p:spPr>
        <p:txBody>
          <a:bodyPr/>
          <a:lstStyle/>
          <a:p>
            <a:endParaRPr lang="pt-BR"/>
          </a:p>
        </p:txBody>
      </p:sp>
      <p:sp>
        <p:nvSpPr>
          <p:cNvPr id="53252" name="AutoShape 14"/>
          <p:cNvSpPr>
            <a:spLocks noChangeArrowheads="1"/>
          </p:cNvSpPr>
          <p:nvPr/>
        </p:nvSpPr>
        <p:spPr bwMode="auto">
          <a:xfrm>
            <a:off x="1485900" y="2920248"/>
            <a:ext cx="3937000" cy="431800"/>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Teste de Sistema</a:t>
            </a:r>
          </a:p>
        </p:txBody>
      </p:sp>
      <p:sp>
        <p:nvSpPr>
          <p:cNvPr id="53253" name="AutoShape 15"/>
          <p:cNvSpPr>
            <a:spLocks noChangeArrowheads="1"/>
          </p:cNvSpPr>
          <p:nvPr/>
        </p:nvSpPr>
        <p:spPr bwMode="auto">
          <a:xfrm>
            <a:off x="143933" y="5295148"/>
            <a:ext cx="3937000" cy="431800"/>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Teste de Unidade</a:t>
            </a:r>
          </a:p>
        </p:txBody>
      </p:sp>
      <p:sp>
        <p:nvSpPr>
          <p:cNvPr id="53254" name="AutoShape 16"/>
          <p:cNvSpPr>
            <a:spLocks noChangeArrowheads="1"/>
          </p:cNvSpPr>
          <p:nvPr/>
        </p:nvSpPr>
        <p:spPr bwMode="auto">
          <a:xfrm>
            <a:off x="622300" y="4072773"/>
            <a:ext cx="3937000" cy="431800"/>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Teste de Integração</a:t>
            </a:r>
          </a:p>
        </p:txBody>
      </p:sp>
      <p:sp>
        <p:nvSpPr>
          <p:cNvPr id="53255" name="AutoShape 17"/>
          <p:cNvSpPr>
            <a:spLocks noChangeArrowheads="1"/>
          </p:cNvSpPr>
          <p:nvPr/>
        </p:nvSpPr>
        <p:spPr bwMode="auto">
          <a:xfrm>
            <a:off x="2159000" y="1694698"/>
            <a:ext cx="3937000" cy="431800"/>
          </a:xfrm>
          <a:prstGeom prst="roundRect">
            <a:avLst>
              <a:gd name="adj" fmla="val 16667"/>
            </a:avLst>
          </a:prstGeom>
          <a:solidFill>
            <a:srgbClr val="F2F2F2"/>
          </a:solidFill>
          <a:ln w="38100" algn="ctr">
            <a:solidFill>
              <a:srgbClr val="A03033"/>
            </a:solidFill>
            <a:round/>
            <a:headEnd/>
            <a:tailEnd/>
          </a:ln>
        </p:spPr>
        <p:txBody>
          <a:bodyPr wrap="none" anchor="ctr"/>
          <a:lstStyle/>
          <a:p>
            <a:pPr algn="ctr"/>
            <a:r>
              <a:rPr lang="pt-BR">
                <a:solidFill>
                  <a:srgbClr val="4D4D4D"/>
                </a:solidFill>
              </a:rPr>
              <a:t>Teste de Aceite</a:t>
            </a:r>
          </a:p>
        </p:txBody>
      </p:sp>
      <p:sp>
        <p:nvSpPr>
          <p:cNvPr id="53256" name="Text Box 18"/>
          <p:cNvSpPr txBox="1">
            <a:spLocks noChangeArrowheads="1"/>
          </p:cNvSpPr>
          <p:nvPr/>
        </p:nvSpPr>
        <p:spPr bwMode="auto">
          <a:xfrm>
            <a:off x="4078818" y="5450724"/>
            <a:ext cx="7611533" cy="923330"/>
          </a:xfrm>
          <a:prstGeom prst="rect">
            <a:avLst/>
          </a:prstGeom>
          <a:noFill/>
          <a:ln w="9525" algn="ctr">
            <a:noFill/>
            <a:miter lim="800000"/>
            <a:headEnd/>
            <a:tailEnd/>
          </a:ln>
        </p:spPr>
        <p:txBody>
          <a:bodyPr>
            <a:spAutoFit/>
          </a:bodyPr>
          <a:lstStyle/>
          <a:p>
            <a:pPr>
              <a:spcBef>
                <a:spcPct val="30000"/>
              </a:spcBef>
            </a:pPr>
            <a:r>
              <a:rPr lang="pt-BR" dirty="0">
                <a:solidFill>
                  <a:srgbClr val="5F5F5F"/>
                </a:solidFill>
              </a:rPr>
              <a:t>Encontra </a:t>
            </a:r>
            <a:r>
              <a:rPr lang="pt-BR" dirty="0" err="1">
                <a:solidFill>
                  <a:srgbClr val="5F5F5F"/>
                </a:solidFill>
              </a:rPr>
              <a:t>bugs</a:t>
            </a:r>
            <a:r>
              <a:rPr lang="pt-BR" dirty="0">
                <a:solidFill>
                  <a:srgbClr val="5F5F5F"/>
                </a:solidFill>
              </a:rPr>
              <a:t> nas partes individuais do sistema sob teste. Verifica se cada componente de software executa corretamente de acordo com sua especificação</a:t>
            </a:r>
          </a:p>
        </p:txBody>
      </p:sp>
      <p:sp>
        <p:nvSpPr>
          <p:cNvPr id="53257" name="Text Box 19"/>
          <p:cNvSpPr txBox="1">
            <a:spLocks noChangeArrowheads="1"/>
          </p:cNvSpPr>
          <p:nvPr/>
        </p:nvSpPr>
        <p:spPr bwMode="auto">
          <a:xfrm>
            <a:off x="4580467" y="3985461"/>
            <a:ext cx="7611533" cy="923330"/>
          </a:xfrm>
          <a:prstGeom prst="rect">
            <a:avLst/>
          </a:prstGeom>
          <a:noFill/>
          <a:ln w="9525" algn="ctr">
            <a:noFill/>
            <a:miter lim="800000"/>
            <a:headEnd/>
            <a:tailEnd/>
          </a:ln>
        </p:spPr>
        <p:txBody>
          <a:bodyPr>
            <a:spAutoFit/>
          </a:bodyPr>
          <a:lstStyle/>
          <a:p>
            <a:pPr>
              <a:spcBef>
                <a:spcPct val="30000"/>
              </a:spcBef>
            </a:pPr>
            <a:r>
              <a:rPr lang="pt-BR">
                <a:solidFill>
                  <a:srgbClr val="5F5F5F"/>
                </a:solidFill>
              </a:rPr>
              <a:t>Verifica se grupos de componentes colaboram na forma em que foram especificados pelo projeto técnico do sistema, encontrando bugs nos relacionamentos e interfaces entre pares e grupos de componentes</a:t>
            </a:r>
          </a:p>
        </p:txBody>
      </p:sp>
      <p:sp>
        <p:nvSpPr>
          <p:cNvPr id="53258" name="Text Box 20"/>
          <p:cNvSpPr txBox="1">
            <a:spLocks noChangeArrowheads="1"/>
          </p:cNvSpPr>
          <p:nvPr/>
        </p:nvSpPr>
        <p:spPr bwMode="auto">
          <a:xfrm>
            <a:off x="5422900" y="2820237"/>
            <a:ext cx="6434667" cy="923330"/>
          </a:xfrm>
          <a:prstGeom prst="rect">
            <a:avLst/>
          </a:prstGeom>
          <a:noFill/>
          <a:ln w="9525" algn="ctr">
            <a:noFill/>
            <a:miter lim="800000"/>
            <a:headEnd/>
            <a:tailEnd/>
          </a:ln>
        </p:spPr>
        <p:txBody>
          <a:bodyPr>
            <a:spAutoFit/>
          </a:bodyPr>
          <a:lstStyle/>
          <a:p>
            <a:pPr>
              <a:spcBef>
                <a:spcPct val="30000"/>
              </a:spcBef>
            </a:pPr>
            <a:r>
              <a:rPr lang="pt-BR">
                <a:solidFill>
                  <a:srgbClr val="5F5F5F"/>
                </a:solidFill>
              </a:rPr>
              <a:t>Verifica se o sistema como um todo atende aos requisitos especificados. Encontra bugs no comportamento geral através de teste funcional e não-funcional</a:t>
            </a:r>
          </a:p>
        </p:txBody>
      </p:sp>
      <p:sp>
        <p:nvSpPr>
          <p:cNvPr id="53259" name="Text Box 21"/>
          <p:cNvSpPr txBox="1">
            <a:spLocks noChangeArrowheads="1"/>
          </p:cNvSpPr>
          <p:nvPr/>
        </p:nvSpPr>
        <p:spPr bwMode="auto">
          <a:xfrm>
            <a:off x="6096000" y="1418474"/>
            <a:ext cx="6096000" cy="923330"/>
          </a:xfrm>
          <a:prstGeom prst="rect">
            <a:avLst/>
          </a:prstGeom>
          <a:noFill/>
          <a:ln w="9525">
            <a:noFill/>
            <a:miter lim="800000"/>
            <a:headEnd/>
            <a:tailEnd/>
          </a:ln>
        </p:spPr>
        <p:txBody>
          <a:bodyPr>
            <a:spAutoFit/>
          </a:bodyPr>
          <a:lstStyle/>
          <a:p>
            <a:pPr>
              <a:spcBef>
                <a:spcPct val="30000"/>
              </a:spcBef>
            </a:pPr>
            <a:r>
              <a:rPr lang="pt-BR">
                <a:solidFill>
                  <a:srgbClr val="5F5F5F"/>
                </a:solidFill>
              </a:rPr>
              <a:t>Avalia a qualidade e fornece informação sobre o risco da entrega/liberação. Verifica se o sistema atende aos requisitos, como especificados em contrato, do ponto de vista do cliente</a:t>
            </a:r>
          </a:p>
        </p:txBody>
      </p:sp>
      <p:sp>
        <p:nvSpPr>
          <p:cNvPr id="12" name="CaixaDeTexto 11"/>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Dinâmico.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13" name="CaixaDeTexto 12"/>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bwMode="auto">
          <a:xfrm>
            <a:off x="334434" y="1498024"/>
            <a:ext cx="11523133" cy="494552"/>
          </a:xfrm>
          <a:prstGeom prst="rect">
            <a:avLst/>
          </a:prstGeom>
          <a:noFill/>
          <a:ln>
            <a:miter lim="800000"/>
            <a:headEnd/>
            <a:tailEnd/>
          </a:ln>
        </p:spPr>
        <p:txBody>
          <a:bodyPr/>
          <a:lstStyle/>
          <a:p>
            <a:pPr eaLnBrk="1" hangingPunct="1"/>
            <a:r>
              <a:rPr lang="pt-BR" sz="2800" dirty="0" smtClean="0"/>
              <a:t>Teste de unidade</a:t>
            </a:r>
          </a:p>
        </p:txBody>
      </p:sp>
      <p:sp>
        <p:nvSpPr>
          <p:cNvPr id="54275" name="Rectangle 3"/>
          <p:cNvSpPr>
            <a:spLocks noGrp="1" noChangeArrowheads="1"/>
          </p:cNvSpPr>
          <p:nvPr>
            <p:ph type="body" idx="4294967295"/>
          </p:nvPr>
        </p:nvSpPr>
        <p:spPr bwMode="auto">
          <a:xfrm>
            <a:off x="609600" y="1967440"/>
            <a:ext cx="10957984" cy="4957762"/>
          </a:xfrm>
          <a:prstGeom prst="rect">
            <a:avLst/>
          </a:prstGeom>
          <a:noFill/>
          <a:ln>
            <a:miter lim="800000"/>
            <a:headEnd/>
            <a:tailEnd/>
          </a:ln>
        </p:spPr>
        <p:txBody>
          <a:bodyPr/>
          <a:lstStyle/>
          <a:p>
            <a:pPr eaLnBrk="1" hangingPunct="1">
              <a:lnSpc>
                <a:spcPct val="105000"/>
              </a:lnSpc>
            </a:pPr>
            <a:r>
              <a:rPr lang="pt-BR" sz="2000" dirty="0" smtClean="0"/>
              <a:t>Uma unidade é</a:t>
            </a:r>
          </a:p>
          <a:p>
            <a:pPr lvl="1" eaLnBrk="1" hangingPunct="1">
              <a:lnSpc>
                <a:spcPct val="105000"/>
              </a:lnSpc>
            </a:pPr>
            <a:r>
              <a:rPr lang="pt-BR" sz="1800" dirty="0" smtClean="0"/>
              <a:t>Um elemento que possa ser logicamente tratado</a:t>
            </a:r>
          </a:p>
          <a:p>
            <a:pPr lvl="1" eaLnBrk="1" hangingPunct="1">
              <a:lnSpc>
                <a:spcPct val="105000"/>
              </a:lnSpc>
            </a:pPr>
            <a:r>
              <a:rPr lang="pt-BR" sz="1800" dirty="0" smtClean="0"/>
              <a:t>O menor item testável independentemente</a:t>
            </a:r>
          </a:p>
          <a:p>
            <a:pPr eaLnBrk="1" hangingPunct="1">
              <a:lnSpc>
                <a:spcPct val="105000"/>
              </a:lnSpc>
            </a:pPr>
            <a:r>
              <a:rPr lang="pt-BR" sz="2000" dirty="0" smtClean="0"/>
              <a:t>O objetivo do </a:t>
            </a:r>
            <a:r>
              <a:rPr lang="pt-BR" sz="2000" dirty="0" smtClean="0">
                <a:solidFill>
                  <a:srgbClr val="A03033"/>
                </a:solidFill>
              </a:rPr>
              <a:t>teste de unidade</a:t>
            </a:r>
            <a:r>
              <a:rPr lang="pt-BR" sz="2000" dirty="0" smtClean="0"/>
              <a:t> é encontrar </a:t>
            </a:r>
            <a:r>
              <a:rPr lang="en-US" sz="2000" dirty="0" smtClean="0"/>
              <a:t>bugs</a:t>
            </a:r>
            <a:r>
              <a:rPr lang="pt-BR" sz="2000" dirty="0" smtClean="0"/>
              <a:t>, adquirir confiança, e reduzir os riscos nas partes individuais do sistema sob teste </a:t>
            </a:r>
          </a:p>
          <a:p>
            <a:pPr eaLnBrk="1" hangingPunct="1">
              <a:lnSpc>
                <a:spcPct val="105000"/>
              </a:lnSpc>
            </a:pPr>
            <a:r>
              <a:rPr lang="pt-BR" sz="2000" dirty="0" smtClean="0"/>
              <a:t>O responsável por essa fase de teste é geralmente o </a:t>
            </a:r>
            <a:r>
              <a:rPr lang="pt-BR" sz="2000" dirty="0" smtClean="0">
                <a:solidFill>
                  <a:srgbClr val="CC0000"/>
                </a:solidFill>
              </a:rPr>
              <a:t>desenvolvedor</a:t>
            </a:r>
            <a:r>
              <a:rPr lang="pt-BR" sz="2000" dirty="0" smtClean="0"/>
              <a:t>, visto que:</a:t>
            </a:r>
          </a:p>
          <a:p>
            <a:pPr lvl="1" eaLnBrk="1" hangingPunct="1">
              <a:lnSpc>
                <a:spcPct val="105000"/>
              </a:lnSpc>
            </a:pPr>
            <a:r>
              <a:rPr lang="pt-BR" sz="1800" dirty="0" smtClean="0"/>
              <a:t>...envolve acesso ao código</a:t>
            </a:r>
          </a:p>
          <a:p>
            <a:pPr lvl="1" eaLnBrk="1" hangingPunct="1">
              <a:lnSpc>
                <a:spcPct val="105000"/>
              </a:lnSpc>
            </a:pPr>
            <a:r>
              <a:rPr lang="pt-BR" sz="1800" dirty="0" smtClean="0"/>
              <a:t>...é executado no ambiente de desenvolvimento</a:t>
            </a:r>
          </a:p>
          <a:p>
            <a:pPr eaLnBrk="1" hangingPunct="1">
              <a:lnSpc>
                <a:spcPct val="105000"/>
              </a:lnSpc>
            </a:pPr>
            <a:r>
              <a:rPr lang="pt-BR" sz="2000" dirty="0" smtClean="0"/>
              <a:t>Tipos de teste</a:t>
            </a:r>
          </a:p>
          <a:p>
            <a:pPr lvl="1" eaLnBrk="1" hangingPunct="1">
              <a:lnSpc>
                <a:spcPct val="105000"/>
              </a:lnSpc>
            </a:pPr>
            <a:r>
              <a:rPr lang="pt-BR" sz="1800" dirty="0" smtClean="0"/>
              <a:t>Funcionais</a:t>
            </a:r>
          </a:p>
          <a:p>
            <a:pPr lvl="1" eaLnBrk="1" hangingPunct="1">
              <a:lnSpc>
                <a:spcPct val="105000"/>
              </a:lnSpc>
            </a:pPr>
            <a:r>
              <a:rPr lang="pt-BR" sz="1800" dirty="0" smtClean="0"/>
              <a:t>Uso de recursos</a:t>
            </a:r>
          </a:p>
          <a:p>
            <a:pPr lvl="1" eaLnBrk="1" hangingPunct="1">
              <a:lnSpc>
                <a:spcPct val="105000"/>
              </a:lnSpc>
            </a:pPr>
            <a:r>
              <a:rPr lang="pt-BR" sz="1800" dirty="0" smtClean="0"/>
              <a:t>Desempenho</a:t>
            </a:r>
          </a:p>
        </p:txBody>
      </p:sp>
      <p:sp>
        <p:nvSpPr>
          <p:cNvPr id="6" name="CaixaDeTexto 5"/>
          <p:cNvSpPr txBox="1"/>
          <p:nvPr/>
        </p:nvSpPr>
        <p:spPr>
          <a:xfrm>
            <a:off x="344434" y="675716"/>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Dinâmico.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CaixaDeTexto 6"/>
          <p:cNvSpPr txBox="1"/>
          <p:nvPr/>
        </p:nvSpPr>
        <p:spPr>
          <a:xfrm>
            <a:off x="682709" y="0"/>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bwMode="auto">
          <a:xfrm>
            <a:off x="334434" y="1617747"/>
            <a:ext cx="11523133" cy="777875"/>
          </a:xfrm>
          <a:prstGeom prst="rect">
            <a:avLst/>
          </a:prstGeom>
          <a:noFill/>
          <a:ln>
            <a:miter lim="800000"/>
            <a:headEnd/>
            <a:tailEnd/>
          </a:ln>
        </p:spPr>
        <p:txBody>
          <a:bodyPr/>
          <a:lstStyle/>
          <a:p>
            <a:pPr eaLnBrk="1" hangingPunct="1"/>
            <a:r>
              <a:rPr lang="pt-BR" sz="2800" dirty="0" smtClean="0"/>
              <a:t>Teste de integração</a:t>
            </a:r>
          </a:p>
        </p:txBody>
      </p:sp>
      <p:sp>
        <p:nvSpPr>
          <p:cNvPr id="55299" name="Rectangle 3"/>
          <p:cNvSpPr>
            <a:spLocks noGrp="1" noChangeArrowheads="1"/>
          </p:cNvSpPr>
          <p:nvPr>
            <p:ph type="body" idx="4294967295"/>
          </p:nvPr>
        </p:nvSpPr>
        <p:spPr bwMode="auto">
          <a:xfrm>
            <a:off x="609600" y="2432051"/>
            <a:ext cx="10957984" cy="3228975"/>
          </a:xfrm>
          <a:prstGeom prst="rect">
            <a:avLst/>
          </a:prstGeom>
          <a:noFill/>
          <a:ln>
            <a:miter lim="800000"/>
            <a:headEnd/>
            <a:tailEnd/>
          </a:ln>
        </p:spPr>
        <p:txBody>
          <a:bodyPr/>
          <a:lstStyle/>
          <a:p>
            <a:pPr eaLnBrk="1" hangingPunct="1"/>
            <a:r>
              <a:rPr lang="pt-BR" sz="2000" smtClean="0"/>
              <a:t>O objetivo do </a:t>
            </a:r>
            <a:r>
              <a:rPr lang="pt-BR" sz="2000" smtClean="0">
                <a:solidFill>
                  <a:srgbClr val="CC0000"/>
                </a:solidFill>
              </a:rPr>
              <a:t>teste de integração</a:t>
            </a:r>
            <a:r>
              <a:rPr lang="pt-BR" sz="2000" smtClean="0"/>
              <a:t> é validar basicamente se as unidades testadas de forma individual executam corretamente suas funções quando colocadas juntas, isto é, quando integradas</a:t>
            </a:r>
          </a:p>
          <a:p>
            <a:pPr eaLnBrk="1" hangingPunct="1"/>
            <a:r>
              <a:rPr lang="pt-BR" sz="2000" smtClean="0"/>
              <a:t>Os responsáveis por essa fase de teste são </a:t>
            </a:r>
            <a:r>
              <a:rPr lang="pt-BR" sz="2000" smtClean="0">
                <a:solidFill>
                  <a:srgbClr val="CC0000"/>
                </a:solidFill>
              </a:rPr>
              <a:t>desenvolvedores</a:t>
            </a:r>
            <a:r>
              <a:rPr lang="pt-BR" sz="2000" smtClean="0"/>
              <a:t> e </a:t>
            </a:r>
            <a:r>
              <a:rPr lang="pt-BR" sz="2000" smtClean="0">
                <a:solidFill>
                  <a:srgbClr val="CC0000"/>
                </a:solidFill>
              </a:rPr>
              <a:t>testadores</a:t>
            </a:r>
          </a:p>
          <a:p>
            <a:pPr lvl="1" eaLnBrk="1" hangingPunct="1"/>
            <a:r>
              <a:rPr lang="pt-BR" sz="2000" smtClean="0"/>
              <a:t>A técnica de integração ideal deve ser analisada </a:t>
            </a:r>
          </a:p>
          <a:p>
            <a:pPr eaLnBrk="1" hangingPunct="1"/>
            <a:r>
              <a:rPr lang="pt-BR" sz="2000" smtClean="0"/>
              <a:t>Tipos de teste</a:t>
            </a:r>
          </a:p>
          <a:p>
            <a:pPr lvl="1" eaLnBrk="1" hangingPunct="1"/>
            <a:r>
              <a:rPr lang="pt-BR" sz="2000" smtClean="0"/>
              <a:t>Funcionais</a:t>
            </a:r>
          </a:p>
          <a:p>
            <a:pPr lvl="1" eaLnBrk="1" hangingPunct="1"/>
            <a:r>
              <a:rPr lang="pt-BR" sz="2000" smtClean="0"/>
              <a:t>Uso de recursos</a:t>
            </a:r>
          </a:p>
          <a:p>
            <a:pPr lvl="1" eaLnBrk="1" hangingPunct="1"/>
            <a:r>
              <a:rPr lang="pt-BR" sz="2000" smtClean="0"/>
              <a:t>Desempenho</a:t>
            </a:r>
          </a:p>
        </p:txBody>
      </p:sp>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Dinâmico.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bwMode="auto">
          <a:xfrm>
            <a:off x="334434" y="1620855"/>
            <a:ext cx="11523133" cy="777875"/>
          </a:xfrm>
          <a:prstGeom prst="rect">
            <a:avLst/>
          </a:prstGeom>
          <a:noFill/>
          <a:ln>
            <a:miter lim="800000"/>
            <a:headEnd/>
            <a:tailEnd/>
          </a:ln>
        </p:spPr>
        <p:txBody>
          <a:bodyPr/>
          <a:lstStyle/>
          <a:p>
            <a:pPr eaLnBrk="1" hangingPunct="1"/>
            <a:r>
              <a:rPr lang="pt-BR" sz="2800" dirty="0" smtClean="0"/>
              <a:t>Teste de sistema</a:t>
            </a:r>
          </a:p>
        </p:txBody>
      </p:sp>
      <p:sp>
        <p:nvSpPr>
          <p:cNvPr id="56323" name="Rectangle 3"/>
          <p:cNvSpPr>
            <a:spLocks noGrp="1" noChangeArrowheads="1"/>
          </p:cNvSpPr>
          <p:nvPr>
            <p:ph type="body" idx="4294967295"/>
          </p:nvPr>
        </p:nvSpPr>
        <p:spPr bwMode="auto">
          <a:xfrm>
            <a:off x="609600" y="2207438"/>
            <a:ext cx="10957984" cy="4452938"/>
          </a:xfrm>
          <a:prstGeom prst="rect">
            <a:avLst/>
          </a:prstGeom>
          <a:noFill/>
          <a:ln>
            <a:miter lim="800000"/>
            <a:headEnd/>
            <a:tailEnd/>
          </a:ln>
        </p:spPr>
        <p:txBody>
          <a:bodyPr/>
          <a:lstStyle/>
          <a:p>
            <a:pPr eaLnBrk="1" hangingPunct="1">
              <a:lnSpc>
                <a:spcPct val="90000"/>
              </a:lnSpc>
            </a:pPr>
            <a:r>
              <a:rPr lang="pt-BR" sz="2400" dirty="0" smtClean="0"/>
              <a:t>O objetivo do teste de sistema é encontrar </a:t>
            </a:r>
            <a:r>
              <a:rPr lang="en-US" sz="2400" dirty="0" smtClean="0"/>
              <a:t>bugs</a:t>
            </a:r>
            <a:r>
              <a:rPr lang="pt-BR" sz="2400" dirty="0" smtClean="0"/>
              <a:t>, adquirir confiança, e reduzir riscos nos comportamentos global e particular, funções, e respostas do sistema sob teste como um todo</a:t>
            </a:r>
          </a:p>
          <a:p>
            <a:pPr eaLnBrk="1" hangingPunct="1">
              <a:lnSpc>
                <a:spcPct val="90000"/>
              </a:lnSpc>
            </a:pPr>
            <a:r>
              <a:rPr lang="pt-BR" sz="2400" dirty="0" smtClean="0"/>
              <a:t>Os responsáveis por essa fase de teste são tipicamente </a:t>
            </a:r>
            <a:r>
              <a:rPr lang="pt-BR" sz="2400" dirty="0" smtClean="0">
                <a:solidFill>
                  <a:srgbClr val="CC0000"/>
                </a:solidFill>
              </a:rPr>
              <a:t>testadores</a:t>
            </a:r>
            <a:r>
              <a:rPr lang="pt-BR" sz="2400" dirty="0" smtClean="0"/>
              <a:t> independentes</a:t>
            </a:r>
          </a:p>
          <a:p>
            <a:pPr eaLnBrk="1" hangingPunct="1">
              <a:lnSpc>
                <a:spcPct val="90000"/>
              </a:lnSpc>
            </a:pPr>
            <a:r>
              <a:rPr lang="pt-BR" sz="2400" dirty="0" smtClean="0"/>
              <a:t>O sistema está completo e o ambiente de teste deve ser o mais realístico possível</a:t>
            </a:r>
          </a:p>
          <a:p>
            <a:pPr eaLnBrk="1" hangingPunct="1">
              <a:lnSpc>
                <a:spcPct val="90000"/>
              </a:lnSpc>
            </a:pPr>
            <a:r>
              <a:rPr lang="pt-BR" sz="2400" dirty="0" smtClean="0"/>
              <a:t>Tipos de teste</a:t>
            </a:r>
          </a:p>
          <a:p>
            <a:pPr lvl="1" eaLnBrk="1" hangingPunct="1">
              <a:lnSpc>
                <a:spcPct val="90000"/>
              </a:lnSpc>
            </a:pPr>
            <a:r>
              <a:rPr lang="pt-BR" sz="2000" dirty="0" smtClean="0"/>
              <a:t>Funcionais</a:t>
            </a:r>
          </a:p>
          <a:p>
            <a:pPr lvl="1" eaLnBrk="1" hangingPunct="1">
              <a:lnSpc>
                <a:spcPct val="90000"/>
              </a:lnSpc>
            </a:pPr>
            <a:r>
              <a:rPr lang="pt-BR" sz="2000" dirty="0" err="1" smtClean="0"/>
              <a:t>Não-funcionais</a:t>
            </a:r>
            <a:endParaRPr lang="pt-BR" sz="2000" dirty="0" smtClean="0"/>
          </a:p>
          <a:p>
            <a:pPr lvl="2" eaLnBrk="1" hangingPunct="1">
              <a:lnSpc>
                <a:spcPct val="90000"/>
              </a:lnSpc>
            </a:pPr>
            <a:r>
              <a:rPr lang="pt-BR" sz="2000" dirty="0" smtClean="0"/>
              <a:t>Desempenho, Confiabilidade, Usabilidade, Portabilidade</a:t>
            </a:r>
          </a:p>
        </p:txBody>
      </p:sp>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Dinâmico.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bwMode="auto">
          <a:xfrm>
            <a:off x="429684" y="1478709"/>
            <a:ext cx="11523133" cy="777875"/>
          </a:xfrm>
          <a:prstGeom prst="rect">
            <a:avLst/>
          </a:prstGeom>
          <a:noFill/>
          <a:ln>
            <a:miter lim="800000"/>
            <a:headEnd/>
            <a:tailEnd/>
          </a:ln>
        </p:spPr>
        <p:txBody>
          <a:bodyPr/>
          <a:lstStyle/>
          <a:p>
            <a:pPr eaLnBrk="1" hangingPunct="1"/>
            <a:r>
              <a:rPr lang="pt-BR" sz="3800" dirty="0" smtClean="0"/>
              <a:t>Teste de aceite</a:t>
            </a:r>
          </a:p>
        </p:txBody>
      </p:sp>
      <p:sp>
        <p:nvSpPr>
          <p:cNvPr id="57347" name="Rectangle 3"/>
          <p:cNvSpPr>
            <a:spLocks noGrp="1" noChangeArrowheads="1"/>
          </p:cNvSpPr>
          <p:nvPr>
            <p:ph type="body" idx="4294967295"/>
          </p:nvPr>
        </p:nvSpPr>
        <p:spPr bwMode="auto">
          <a:xfrm>
            <a:off x="609600" y="2359026"/>
            <a:ext cx="10957984" cy="3878263"/>
          </a:xfrm>
          <a:prstGeom prst="rect">
            <a:avLst/>
          </a:prstGeom>
          <a:noFill/>
          <a:ln>
            <a:miter lim="800000"/>
            <a:headEnd/>
            <a:tailEnd/>
          </a:ln>
        </p:spPr>
        <p:txBody>
          <a:bodyPr/>
          <a:lstStyle/>
          <a:p>
            <a:pPr eaLnBrk="1" hangingPunct="1"/>
            <a:r>
              <a:rPr lang="pt-BR" sz="2000" smtClean="0"/>
              <a:t>O objetivo do teste de aceite é demonstrar que o produto está pronto para entrega/lançamento</a:t>
            </a:r>
          </a:p>
          <a:p>
            <a:pPr eaLnBrk="1" hangingPunct="1"/>
            <a:r>
              <a:rPr lang="pt-BR" sz="2000" smtClean="0"/>
              <a:t>Responsáveis por essa fase de teste são geralmente </a:t>
            </a:r>
            <a:r>
              <a:rPr lang="pt-BR" sz="2000" smtClean="0">
                <a:solidFill>
                  <a:srgbClr val="CC0000"/>
                </a:solidFill>
              </a:rPr>
              <a:t>usuários</a:t>
            </a:r>
            <a:r>
              <a:rPr lang="pt-BR" sz="2000" smtClean="0"/>
              <a:t> ou </a:t>
            </a:r>
            <a:r>
              <a:rPr lang="pt-BR" sz="2000" smtClean="0">
                <a:solidFill>
                  <a:srgbClr val="CC0000"/>
                </a:solidFill>
              </a:rPr>
              <a:t>clientes</a:t>
            </a:r>
            <a:r>
              <a:rPr lang="pt-BR" sz="2000" smtClean="0"/>
              <a:t>, mas também testadores independentes</a:t>
            </a:r>
          </a:p>
          <a:p>
            <a:pPr lvl="1" eaLnBrk="1" hangingPunct="1"/>
            <a:r>
              <a:rPr lang="pt-BR" sz="2000" smtClean="0"/>
              <a:t>Um teste de aceite pode variar de um test drive informal a uma série de testes planejados e sistematicamente executados</a:t>
            </a:r>
          </a:p>
          <a:p>
            <a:pPr eaLnBrk="1" hangingPunct="1"/>
            <a:r>
              <a:rPr lang="pt-BR" sz="2000" smtClean="0"/>
              <a:t>Podemos nos basear em </a:t>
            </a:r>
          </a:p>
          <a:p>
            <a:pPr lvl="1" eaLnBrk="1" hangingPunct="1"/>
            <a:r>
              <a:rPr lang="pt-BR" sz="2000" smtClean="0"/>
              <a:t>Requisitos, contratos, experiência</a:t>
            </a:r>
          </a:p>
          <a:p>
            <a:pPr eaLnBrk="1" hangingPunct="1"/>
            <a:r>
              <a:rPr lang="pt-BR" sz="2000" smtClean="0"/>
              <a:t>Tipos de teste</a:t>
            </a:r>
          </a:p>
          <a:p>
            <a:pPr lvl="1" eaLnBrk="1" hangingPunct="1"/>
            <a:r>
              <a:rPr lang="pt-BR" sz="2000" smtClean="0"/>
              <a:t>Funcionais, desempenho, usabilidade</a:t>
            </a:r>
          </a:p>
        </p:txBody>
      </p:sp>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Dinâmico.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 y="6470378"/>
            <a:ext cx="29281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white"/>
                </a:solidFill>
                <a:effectLst/>
                <a:uLnTx/>
                <a:uFillTx/>
                <a:latin typeface="Gill Sans MT" charset="0"/>
                <a:ea typeface="Gill Sans MT" charset="0"/>
                <a:cs typeface="Gill Sans MT" charset="0"/>
              </a:rPr>
              <a:t>www.svlabs.com.br</a:t>
            </a:r>
          </a:p>
        </p:txBody>
      </p:sp>
      <p:sp>
        <p:nvSpPr>
          <p:cNvPr id="63" name="CaixaDeTexto 62"/>
          <p:cNvSpPr txBox="1"/>
          <p:nvPr/>
        </p:nvSpPr>
        <p:spPr>
          <a:xfrm>
            <a:off x="235251" y="1126100"/>
            <a:ext cx="441755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4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Índice</a:t>
            </a:r>
            <a:endParaRPr kumimoji="0" lang="pt-BR" sz="44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Espaço Reservado para Número de Slide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B08DBC-7CE1-4917-8697-D7D5E25F18EC}" type="slidenum">
              <a:rPr kumimoji="0" lang="pt-B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10" name="Tabela 9"/>
          <p:cNvGraphicFramePr>
            <a:graphicFrameLocks noGrp="1"/>
          </p:cNvGraphicFramePr>
          <p:nvPr>
            <p:extLst/>
          </p:nvPr>
        </p:nvGraphicFramePr>
        <p:xfrm>
          <a:off x="641423" y="2171140"/>
          <a:ext cx="8584441" cy="3311645"/>
        </p:xfrm>
        <a:graphic>
          <a:graphicData uri="http://schemas.openxmlformats.org/drawingml/2006/table">
            <a:tbl>
              <a:tblPr firstRow="1" bandRow="1">
                <a:tableStyleId>{2D5ABB26-0587-4C30-8999-92F81FD0307C}</a:tableStyleId>
              </a:tblPr>
              <a:tblGrid>
                <a:gridCol w="8584441">
                  <a:extLst>
                    <a:ext uri="{9D8B030D-6E8A-4147-A177-3AD203B41FA5}">
                      <a16:colId xmlns:a16="http://schemas.microsoft.com/office/drawing/2014/main" xmlns="" val="20000"/>
                    </a:ext>
                  </a:extLst>
                </a:gridCol>
              </a:tblGrid>
              <a:tr h="400201">
                <a:tc>
                  <a:txBody>
                    <a:bodyPr/>
                    <a:lstStyle/>
                    <a:p>
                      <a:pPr marL="531813" indent="-531813">
                        <a:buFont typeface="Wingdings" panose="05000000000000000000" pitchFamily="2" charset="2"/>
                        <a:buChar char="v"/>
                      </a:pPr>
                      <a:r>
                        <a:rPr lang="pt-BR" sz="2000" dirty="0" smtClean="0">
                          <a:latin typeface="+mn-lt"/>
                        </a:rPr>
                        <a:t>O que é teste</a:t>
                      </a:r>
                      <a:r>
                        <a:rPr lang="pt-BR" sz="2000" baseline="0" dirty="0" smtClean="0">
                          <a:latin typeface="+mn-lt"/>
                        </a:rPr>
                        <a:t> de software.</a:t>
                      </a:r>
                      <a:endParaRPr lang="pt-BR" sz="2000" dirty="0">
                        <a:latin typeface="+mn-lt"/>
                      </a:endParaRPr>
                    </a:p>
                  </a:txBody>
                  <a:tcPr/>
                </a:tc>
                <a:extLst>
                  <a:ext uri="{0D108BD9-81ED-4DB2-BD59-A6C34878D82A}">
                    <a16:rowId xmlns:a16="http://schemas.microsoft.com/office/drawing/2014/main" xmlns="" val="10000"/>
                  </a:ext>
                </a:extLst>
              </a:tr>
              <a:tr h="400201">
                <a:tc>
                  <a:txBody>
                    <a:bodyPr/>
                    <a:lstStyle/>
                    <a:p>
                      <a:pPr marL="531813" indent="-531813">
                        <a:buFont typeface="Wingdings" panose="05000000000000000000" pitchFamily="2" charset="2"/>
                        <a:buChar char="v"/>
                      </a:pPr>
                      <a:r>
                        <a:rPr lang="pt-BR" sz="2000" dirty="0" smtClean="0">
                          <a:latin typeface="+mn-lt"/>
                        </a:rPr>
                        <a:t>A importância</a:t>
                      </a:r>
                      <a:r>
                        <a:rPr lang="pt-BR" sz="2000" baseline="0" dirty="0" smtClean="0">
                          <a:latin typeface="+mn-lt"/>
                        </a:rPr>
                        <a:t> do Teste.</a:t>
                      </a:r>
                      <a:endParaRPr lang="pt-BR" sz="2000" dirty="0">
                        <a:latin typeface="+mn-lt"/>
                      </a:endParaRPr>
                    </a:p>
                  </a:txBody>
                  <a:tcPr/>
                </a:tc>
                <a:extLst>
                  <a:ext uri="{0D108BD9-81ED-4DB2-BD59-A6C34878D82A}">
                    <a16:rowId xmlns:a16="http://schemas.microsoft.com/office/drawing/2014/main" xmlns="" val="10001"/>
                  </a:ext>
                </a:extLst>
              </a:tr>
              <a:tr h="400201">
                <a:tc>
                  <a:txBody>
                    <a:bodyPr/>
                    <a:lstStyle/>
                    <a:p>
                      <a:pPr marL="531813" marR="0" lvl="0" indent="-531813"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pt-BR" sz="2000" dirty="0" smtClean="0">
                          <a:latin typeface="+mn-lt"/>
                        </a:rPr>
                        <a:t>Qualidade do Software.</a:t>
                      </a:r>
                      <a:endParaRPr lang="pt-BR" sz="2000" dirty="0">
                        <a:latin typeface="+mn-lt"/>
                      </a:endParaRPr>
                    </a:p>
                  </a:txBody>
                  <a:tcPr/>
                </a:tc>
                <a:extLst>
                  <a:ext uri="{0D108BD9-81ED-4DB2-BD59-A6C34878D82A}">
                    <a16:rowId xmlns:a16="http://schemas.microsoft.com/office/drawing/2014/main" xmlns="" val="10002"/>
                  </a:ext>
                </a:extLst>
              </a:tr>
              <a:tr h="400201">
                <a:tc>
                  <a:txBody>
                    <a:bodyPr/>
                    <a:lstStyle/>
                    <a:p>
                      <a:pPr marL="531813" indent="-531813">
                        <a:buFont typeface="Wingdings" panose="05000000000000000000" pitchFamily="2" charset="2"/>
                        <a:buChar char="v"/>
                      </a:pPr>
                      <a:r>
                        <a:rPr lang="pt-BR" sz="2000" dirty="0" smtClean="0">
                          <a:latin typeface="+mn-lt"/>
                        </a:rPr>
                        <a:t>Papeis e Responsabilidades.</a:t>
                      </a:r>
                      <a:endParaRPr lang="pt-BR" sz="2000" dirty="0">
                        <a:latin typeface="+mn-lt"/>
                      </a:endParaRPr>
                    </a:p>
                  </a:txBody>
                  <a:tcPr/>
                </a:tc>
                <a:extLst>
                  <a:ext uri="{0D108BD9-81ED-4DB2-BD59-A6C34878D82A}">
                    <a16:rowId xmlns:a16="http://schemas.microsoft.com/office/drawing/2014/main" xmlns="" val="10003"/>
                  </a:ext>
                </a:extLst>
              </a:tr>
              <a:tr h="400201">
                <a:tc>
                  <a:txBody>
                    <a:bodyPr/>
                    <a:lstStyle/>
                    <a:p>
                      <a:pPr marL="531813" marR="0" lvl="0" indent="-531813"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pt-BR" sz="2000" dirty="0" smtClean="0">
                          <a:latin typeface="+mn-lt"/>
                        </a:rPr>
                        <a:t>Abordagens do Teste.</a:t>
                      </a:r>
                    </a:p>
                    <a:p>
                      <a:pPr marL="989013" marR="0" lvl="1" indent="-531813" algn="l" defTabSz="914400" rtl="0" eaLnBrk="1" fontAlgn="auto" latinLnBrk="0" hangingPunct="1">
                        <a:lnSpc>
                          <a:spcPct val="100000"/>
                        </a:lnSpc>
                        <a:spcBef>
                          <a:spcPts val="0"/>
                        </a:spcBef>
                        <a:spcAft>
                          <a:spcPts val="0"/>
                        </a:spcAft>
                        <a:buClrTx/>
                        <a:buSzTx/>
                        <a:buFont typeface="Wingdings" pitchFamily="2" charset="2"/>
                        <a:buChar char="§"/>
                        <a:tabLst/>
                        <a:defRPr/>
                      </a:pPr>
                      <a:r>
                        <a:rPr lang="pt-BR" sz="2000" dirty="0" smtClean="0">
                          <a:latin typeface="+mn-lt"/>
                        </a:rPr>
                        <a:t>Estática</a:t>
                      </a:r>
                    </a:p>
                    <a:p>
                      <a:pPr marL="989013" marR="0" lvl="1" indent="-531813" algn="l" defTabSz="914400" rtl="0" eaLnBrk="1" fontAlgn="auto" latinLnBrk="0" hangingPunct="1">
                        <a:lnSpc>
                          <a:spcPct val="100000"/>
                        </a:lnSpc>
                        <a:spcBef>
                          <a:spcPts val="0"/>
                        </a:spcBef>
                        <a:spcAft>
                          <a:spcPts val="0"/>
                        </a:spcAft>
                        <a:buClrTx/>
                        <a:buSzTx/>
                        <a:buFont typeface="Wingdings" pitchFamily="2" charset="2"/>
                        <a:buChar char="§"/>
                        <a:tabLst/>
                        <a:defRPr/>
                      </a:pPr>
                      <a:r>
                        <a:rPr lang="pt-BR" sz="2000" dirty="0" smtClean="0">
                          <a:latin typeface="+mn-lt"/>
                        </a:rPr>
                        <a:t>Dinâmica</a:t>
                      </a:r>
                    </a:p>
                    <a:p>
                      <a:pPr marL="531813" marR="0" lvl="0" indent="-531813"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pt-BR" sz="2000" dirty="0" smtClean="0">
                          <a:latin typeface="+mn-lt"/>
                        </a:rPr>
                        <a:t>Tipos de Teste.</a:t>
                      </a:r>
                    </a:p>
                  </a:txBody>
                  <a:tcPr/>
                </a:tc>
                <a:extLst>
                  <a:ext uri="{0D108BD9-81ED-4DB2-BD59-A6C34878D82A}">
                    <a16:rowId xmlns:a16="http://schemas.microsoft.com/office/drawing/2014/main" xmlns="" val="10004"/>
                  </a:ext>
                </a:extLst>
              </a:tr>
              <a:tr h="400201">
                <a:tc>
                  <a:txBody>
                    <a:bodyPr/>
                    <a:lstStyle/>
                    <a:p>
                      <a:pPr marL="531813" marR="0" lvl="0" indent="-531813"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pt-BR" sz="2000" dirty="0">
                        <a:latin typeface="+mn-lt"/>
                      </a:endParaRPr>
                    </a:p>
                  </a:txBody>
                  <a:tcPr/>
                </a:tc>
              </a:tr>
            </a:tbl>
          </a:graphicData>
        </a:graphic>
      </p:graphicFrame>
      <p:grpSp>
        <p:nvGrpSpPr>
          <p:cNvPr id="21" name="Grupo 20"/>
          <p:cNvGrpSpPr/>
          <p:nvPr/>
        </p:nvGrpSpPr>
        <p:grpSpPr>
          <a:xfrm>
            <a:off x="6050504" y="1732704"/>
            <a:ext cx="5950424" cy="3522741"/>
            <a:chOff x="2866035" y="2701695"/>
            <a:chExt cx="5950424" cy="3522741"/>
          </a:xfrm>
        </p:grpSpPr>
        <p:pic>
          <p:nvPicPr>
            <p:cNvPr id="22" name="Picture 8"/>
            <p:cNvPicPr>
              <a:picLocks noChangeAspect="1" noChangeArrowheads="1"/>
            </p:cNvPicPr>
            <p:nvPr/>
          </p:nvPicPr>
          <p:blipFill>
            <a:blip r:embed="rId3" cstate="print"/>
            <a:srcRect/>
            <a:stretch>
              <a:fillRect/>
            </a:stretch>
          </p:blipFill>
          <p:spPr bwMode="auto">
            <a:xfrm>
              <a:off x="3708779" y="2701695"/>
              <a:ext cx="4419600" cy="2819400"/>
            </a:xfrm>
            <a:prstGeom prst="rect">
              <a:avLst/>
            </a:prstGeom>
            <a:noFill/>
            <a:ln w="9525">
              <a:noFill/>
              <a:miter lim="800000"/>
              <a:headEnd/>
              <a:tailEnd/>
            </a:ln>
          </p:spPr>
        </p:pic>
        <p:sp>
          <p:nvSpPr>
            <p:cNvPr id="23" name="Retângulo 22"/>
            <p:cNvSpPr/>
            <p:nvPr/>
          </p:nvSpPr>
          <p:spPr>
            <a:xfrm>
              <a:off x="2866035" y="5301106"/>
              <a:ext cx="5950424" cy="923330"/>
            </a:xfrm>
            <a:prstGeom prst="rect">
              <a:avLst/>
            </a:prstGeom>
            <a:noFill/>
          </p:spPr>
          <p:txBody>
            <a:bodyPr wrap="square" lIns="91440" tIns="45720" rIns="91440" bIns="45720">
              <a:spAutoFit/>
            </a:bodyPr>
            <a:lstStyle/>
            <a:p>
              <a:pPr algn="ctr"/>
              <a:r>
                <a:rPr lang="pt-BR"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Teste de Software</a:t>
              </a:r>
              <a:endParaRPr lang="pt-BR"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Tree>
    <p:extLst>
      <p:ext uri="{BB962C8B-B14F-4D97-AF65-F5344CB8AC3E}">
        <p14:creationId xmlns:p14="http://schemas.microsoft.com/office/powerpoint/2010/main" xmlns="" val="27270243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431800" y="157360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2800" dirty="0" smtClean="0"/>
              <a:t>Teste de confirmação</a:t>
            </a:r>
          </a:p>
        </p:txBody>
      </p:sp>
      <p:sp>
        <p:nvSpPr>
          <p:cNvPr id="58371" name="Rectangle 3"/>
          <p:cNvSpPr>
            <a:spLocks noGrp="1" noChangeArrowheads="1"/>
          </p:cNvSpPr>
          <p:nvPr>
            <p:ph type="body" idx="1"/>
          </p:nvPr>
        </p:nvSpPr>
        <p:spPr bwMode="auto">
          <a:xfrm>
            <a:off x="609600" y="2359026"/>
            <a:ext cx="10957984" cy="3446463"/>
          </a:xfrm>
          <a:noFill/>
          <a:ln>
            <a:miter lim="800000"/>
            <a:headEnd/>
            <a:tailEnd/>
          </a:ln>
        </p:spPr>
        <p:txBody>
          <a:bodyPr vert="horz" wrap="square" lIns="91440" tIns="45720" rIns="91440" bIns="45720" numCol="1" anchor="t" anchorCtr="0" compatLnSpc="1">
            <a:prstTxWarp prst="textNoShape">
              <a:avLst/>
            </a:prstTxWarp>
          </a:bodyPr>
          <a:lstStyle/>
          <a:p>
            <a:pPr>
              <a:lnSpc>
                <a:spcPct val="105000"/>
              </a:lnSpc>
            </a:pPr>
            <a:r>
              <a:rPr lang="pt-BR" sz="2000" dirty="0" smtClean="0"/>
              <a:t>Quando um defeito é detectado e resolvido, o software pode ser </a:t>
            </a:r>
            <a:r>
              <a:rPr lang="pt-BR" sz="2000" dirty="0" err="1" smtClean="0"/>
              <a:t>re-testado</a:t>
            </a:r>
            <a:r>
              <a:rPr lang="pt-BR" sz="2000" dirty="0" smtClean="0"/>
              <a:t> para confirmar que o defeito inicial foi removido.</a:t>
            </a:r>
          </a:p>
          <a:p>
            <a:pPr>
              <a:lnSpc>
                <a:spcPct val="105000"/>
              </a:lnSpc>
            </a:pPr>
            <a:r>
              <a:rPr lang="pt-BR" sz="2000" dirty="0" smtClean="0"/>
              <a:t>As mudanças devem ser </a:t>
            </a:r>
            <a:r>
              <a:rPr lang="pt-BR" sz="2000" dirty="0" err="1" smtClean="0"/>
              <a:t>re-testadas</a:t>
            </a:r>
            <a:r>
              <a:rPr lang="pt-BR" sz="2000" dirty="0" smtClean="0"/>
              <a:t> para confirmar que a correção foi realizada com sucesso (teste de confirmação). Mas como há riscos de acontecer efeitos colaterais devido a essas mudanças, mesmo em partes não alteradas, os casos de teste são repetidos (testes de regressão).</a:t>
            </a:r>
          </a:p>
        </p:txBody>
      </p:sp>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Dinâmico.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6" name="Rectangle 3"/>
          <p:cNvSpPr txBox="1">
            <a:spLocks noChangeArrowheads="1"/>
          </p:cNvSpPr>
          <p:nvPr/>
        </p:nvSpPr>
        <p:spPr bwMode="auto">
          <a:xfrm>
            <a:off x="609600" y="4394232"/>
            <a:ext cx="10957984" cy="13242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smtClean="0">
                <a:ln>
                  <a:noFill/>
                </a:ln>
                <a:solidFill>
                  <a:schemeClr val="tx1"/>
                </a:solidFill>
                <a:effectLst/>
                <a:uLnTx/>
                <a:uFillTx/>
                <a:latin typeface="+mn-lt"/>
                <a:ea typeface="+mn-ea"/>
                <a:cs typeface="+mn-cs"/>
              </a:rPr>
              <a:t>Re-teste confirma que...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pt-BR" sz="2000" b="0" i="0" u="none" strike="noStrike" kern="1200" cap="none" spc="0" normalizeH="0" baseline="0" noProof="0" smtClean="0">
                <a:ln>
                  <a:noFill/>
                </a:ln>
                <a:solidFill>
                  <a:schemeClr val="tx1"/>
                </a:solidFill>
                <a:effectLst/>
                <a:uLnTx/>
                <a:uFillTx/>
                <a:latin typeface="+mn-lt"/>
                <a:ea typeface="+mn-ea"/>
                <a:cs typeface="+mn-cs"/>
              </a:rPr>
              <a:t>Mudanças feitas no sistema estão presentes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pt-BR" sz="2000" b="0" i="0" u="none" strike="noStrike" kern="1200" cap="none" spc="0" normalizeH="0" baseline="0" noProof="0" smtClean="0">
                <a:ln>
                  <a:noFill/>
                </a:ln>
                <a:solidFill>
                  <a:schemeClr val="tx1"/>
                </a:solidFill>
                <a:effectLst/>
                <a:uLnTx/>
                <a:uFillTx/>
                <a:latin typeface="+mn-lt"/>
                <a:ea typeface="+mn-ea"/>
                <a:cs typeface="+mn-cs"/>
              </a:rPr>
              <a:t>Correções de </a:t>
            </a:r>
            <a:r>
              <a:rPr kumimoji="0" lang="en-US" sz="2000" b="0" i="0" u="none" strike="noStrike" kern="1200" cap="none" spc="0" normalizeH="0" baseline="0" noProof="0" smtClean="0">
                <a:ln>
                  <a:noFill/>
                </a:ln>
                <a:solidFill>
                  <a:schemeClr val="tx1"/>
                </a:solidFill>
                <a:effectLst/>
                <a:uLnTx/>
                <a:uFillTx/>
                <a:latin typeface="+mn-lt"/>
                <a:ea typeface="+mn-ea"/>
                <a:cs typeface="+mn-cs"/>
              </a:rPr>
              <a:t>bugs</a:t>
            </a:r>
            <a:r>
              <a:rPr kumimoji="0" lang="pt-BR" sz="2000" b="0" i="0" u="none" strike="noStrike" kern="1200" cap="none" spc="0" normalizeH="0" baseline="0" noProof="0" smtClean="0">
                <a:ln>
                  <a:noFill/>
                </a:ln>
                <a:solidFill>
                  <a:schemeClr val="tx1"/>
                </a:solidFill>
                <a:effectLst/>
                <a:uLnTx/>
                <a:uFillTx/>
                <a:latin typeface="+mn-lt"/>
                <a:ea typeface="+mn-ea"/>
                <a:cs typeface="+mn-cs"/>
              </a:rPr>
              <a:t> introduzidas no sistema resolveram os sintomas observados</a:t>
            </a:r>
            <a:endParaRPr kumimoji="0" lang="pt-BR"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bwMode="auto">
          <a:xfrm>
            <a:off x="293491" y="1730029"/>
            <a:ext cx="11523133" cy="777875"/>
          </a:xfrm>
          <a:prstGeom prst="rect">
            <a:avLst/>
          </a:prstGeom>
          <a:noFill/>
          <a:ln>
            <a:miter lim="800000"/>
            <a:headEnd/>
            <a:tailEnd/>
          </a:ln>
        </p:spPr>
        <p:txBody>
          <a:bodyPr/>
          <a:lstStyle/>
          <a:p>
            <a:r>
              <a:rPr lang="pt-BR" sz="2800" dirty="0" smtClean="0"/>
              <a:t>Teste de regressão </a:t>
            </a:r>
          </a:p>
        </p:txBody>
      </p:sp>
      <p:sp>
        <p:nvSpPr>
          <p:cNvPr id="60419" name="Rectangle 3"/>
          <p:cNvSpPr>
            <a:spLocks noGrp="1" noChangeArrowheads="1"/>
          </p:cNvSpPr>
          <p:nvPr>
            <p:ph type="body" idx="4294967295"/>
          </p:nvPr>
        </p:nvSpPr>
        <p:spPr bwMode="auto">
          <a:xfrm>
            <a:off x="609600" y="2535721"/>
            <a:ext cx="10957984" cy="3660775"/>
          </a:xfrm>
          <a:prstGeom prst="rect">
            <a:avLst/>
          </a:prstGeom>
          <a:noFill/>
          <a:ln>
            <a:miter lim="800000"/>
            <a:headEnd/>
            <a:tailEnd/>
          </a:ln>
        </p:spPr>
        <p:txBody>
          <a:bodyPr/>
          <a:lstStyle/>
          <a:p>
            <a:r>
              <a:rPr lang="pt-BR" sz="2400" dirty="0" smtClean="0"/>
              <a:t>A cada novo módulo adicionado ou alteração, o software se modifica. Essas modificações podem introduzir novos defeitos, inclusive em funções que previamente funcionavam corretamente</a:t>
            </a:r>
          </a:p>
          <a:p>
            <a:r>
              <a:rPr lang="pt-BR" sz="2400" dirty="0" smtClean="0"/>
              <a:t>Assim, é necessário verificar se as alterações efetuadas estão corretas e, portanto, deve-se </a:t>
            </a:r>
            <a:r>
              <a:rPr lang="pt-BR" sz="2400" dirty="0" err="1" smtClean="0"/>
              <a:t>re-executar</a:t>
            </a:r>
            <a:r>
              <a:rPr lang="pt-BR" sz="2400" dirty="0" smtClean="0"/>
              <a:t> algum subconjunto de testes que já foi conduzido para garantir que as modificações não estão propagando efeitos colaterais indesejados (Pressman, 2006)</a:t>
            </a:r>
          </a:p>
        </p:txBody>
      </p:sp>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Dinâmico.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bwMode="auto">
          <a:xfrm>
            <a:off x="279843" y="1934753"/>
            <a:ext cx="11523133" cy="777875"/>
          </a:xfrm>
          <a:prstGeom prst="rect">
            <a:avLst/>
          </a:prstGeom>
          <a:noFill/>
          <a:ln>
            <a:miter lim="800000"/>
            <a:headEnd/>
            <a:tailEnd/>
          </a:ln>
        </p:spPr>
        <p:txBody>
          <a:bodyPr/>
          <a:lstStyle/>
          <a:p>
            <a:r>
              <a:rPr lang="pt-BR" sz="2800" dirty="0" smtClean="0"/>
              <a:t>Teste de regressão </a:t>
            </a:r>
          </a:p>
        </p:txBody>
      </p:sp>
      <p:sp>
        <p:nvSpPr>
          <p:cNvPr id="61443" name="Rectangle 3"/>
          <p:cNvSpPr>
            <a:spLocks noGrp="1" noChangeArrowheads="1"/>
          </p:cNvSpPr>
          <p:nvPr>
            <p:ph type="body" idx="4294967295"/>
          </p:nvPr>
        </p:nvSpPr>
        <p:spPr bwMode="auto">
          <a:xfrm>
            <a:off x="609600" y="2715612"/>
            <a:ext cx="10957984" cy="4094162"/>
          </a:xfrm>
          <a:prstGeom prst="rect">
            <a:avLst/>
          </a:prstGeom>
          <a:noFill/>
          <a:ln>
            <a:miter lim="800000"/>
            <a:headEnd/>
            <a:tailEnd/>
          </a:ln>
        </p:spPr>
        <p:txBody>
          <a:bodyPr/>
          <a:lstStyle/>
          <a:p>
            <a:pPr>
              <a:lnSpc>
                <a:spcPct val="105000"/>
              </a:lnSpc>
            </a:pPr>
            <a:r>
              <a:rPr lang="pt-BR" sz="2000" dirty="0" smtClean="0"/>
              <a:t>Repetição de um conjunto de testes já realizado</a:t>
            </a:r>
          </a:p>
          <a:p>
            <a:pPr lvl="1">
              <a:lnSpc>
                <a:spcPct val="105000"/>
              </a:lnSpc>
            </a:pPr>
            <a:r>
              <a:rPr lang="pt-BR" sz="2000" dirty="0" smtClean="0"/>
              <a:t>visa garantir que mudanças no software não introduzam efeitos indesejados ou erros adicionais</a:t>
            </a:r>
          </a:p>
          <a:p>
            <a:pPr lvl="1" eaLnBrk="1" hangingPunct="1">
              <a:lnSpc>
                <a:spcPct val="105000"/>
              </a:lnSpc>
            </a:pPr>
            <a:r>
              <a:rPr lang="pt-BR" sz="2000" dirty="0" smtClean="0"/>
              <a:t>automatização, auxilia cobertura em profundidade</a:t>
            </a:r>
          </a:p>
          <a:p>
            <a:pPr>
              <a:lnSpc>
                <a:spcPct val="105000"/>
              </a:lnSpc>
            </a:pPr>
            <a:r>
              <a:rPr lang="pt-BR" sz="2000" dirty="0" smtClean="0"/>
              <a:t>3 categorias:</a:t>
            </a:r>
          </a:p>
          <a:p>
            <a:pPr lvl="1">
              <a:lnSpc>
                <a:spcPct val="105000"/>
              </a:lnSpc>
            </a:pPr>
            <a:r>
              <a:rPr lang="pt-BR" sz="2000" dirty="0" smtClean="0"/>
              <a:t>Um conjunto representativo para testar todas as funções do software</a:t>
            </a:r>
          </a:p>
          <a:p>
            <a:pPr lvl="1">
              <a:lnSpc>
                <a:spcPct val="105000"/>
              </a:lnSpc>
            </a:pPr>
            <a:r>
              <a:rPr lang="pt-BR" sz="2000" dirty="0" smtClean="0"/>
              <a:t>Testes para as funções mais afetadas pelas alterações</a:t>
            </a:r>
          </a:p>
          <a:p>
            <a:pPr lvl="1">
              <a:lnSpc>
                <a:spcPct val="105000"/>
              </a:lnSpc>
            </a:pPr>
            <a:r>
              <a:rPr lang="pt-BR" sz="2000" dirty="0" smtClean="0"/>
              <a:t>Testes para os componentes que sofreram modificações</a:t>
            </a:r>
          </a:p>
        </p:txBody>
      </p:sp>
      <p:sp>
        <p:nvSpPr>
          <p:cNvPr id="4" name="CaixaDeTexto 3"/>
          <p:cNvSpPr txBox="1"/>
          <p:nvPr/>
        </p:nvSpPr>
        <p:spPr>
          <a:xfrm>
            <a:off x="235250" y="784900"/>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Abordagem do Teste - Dinâmico.</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aixaDeTexto 62"/>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Espaço Reservado para Número de Slide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B08DBC-7CE1-4917-8697-D7D5E25F18EC}" type="slidenum">
              <a:rPr kumimoji="0" lang="pt-B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1" name="CaixaDeTexto 10"/>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12" name="Rectangle 2"/>
          <p:cNvSpPr txBox="1">
            <a:spLocks noChangeArrowheads="1"/>
          </p:cNvSpPr>
          <p:nvPr/>
        </p:nvSpPr>
        <p:spPr bwMode="auto">
          <a:xfrm>
            <a:off x="68236" y="3151867"/>
            <a:ext cx="1897039" cy="49208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pt-BR" sz="3000" b="0" i="0" u="none" strike="noStrike" kern="1200" cap="none" spc="0" normalizeH="0" baseline="0" noProof="0" dirty="0" smtClean="0">
                <a:ln>
                  <a:noFill/>
                </a:ln>
                <a:solidFill>
                  <a:schemeClr val="tx1"/>
                </a:solidFill>
                <a:effectLst/>
                <a:uLnTx/>
                <a:uFillTx/>
                <a:latin typeface="+mj-lt"/>
                <a:ea typeface="+mj-ea"/>
                <a:cs typeface="+mj-cs"/>
              </a:rPr>
              <a:t>ISO 9126</a:t>
            </a:r>
          </a:p>
        </p:txBody>
      </p:sp>
      <p:sp>
        <p:nvSpPr>
          <p:cNvPr id="13" name="Rectangle 6"/>
          <p:cNvSpPr>
            <a:spLocks noChangeArrowheads="1"/>
          </p:cNvSpPr>
          <p:nvPr/>
        </p:nvSpPr>
        <p:spPr bwMode="auto">
          <a:xfrm>
            <a:off x="8619209" y="1871971"/>
            <a:ext cx="2087563" cy="792163"/>
          </a:xfrm>
          <a:prstGeom prst="rect">
            <a:avLst/>
          </a:prstGeom>
          <a:noFill/>
          <a:ln w="9525">
            <a:noFill/>
            <a:miter lim="800000"/>
            <a:headEnd/>
            <a:tailEnd/>
          </a:ln>
          <a:effectLst>
            <a:outerShdw dist="17961" dir="2700000" algn="ctr" rotWithShape="0">
              <a:schemeClr val="bg1"/>
            </a:outerShdw>
          </a:effectLst>
        </p:spPr>
        <p:txBody>
          <a:bodyPr/>
          <a:lstStyle/>
          <a:p>
            <a:pPr marL="342900" indent="-342900">
              <a:buClr>
                <a:srgbClr val="A03033"/>
              </a:buClr>
              <a:buFont typeface="Wingdings" pitchFamily="2" charset="2"/>
              <a:buNone/>
              <a:defRPr/>
            </a:pPr>
            <a:r>
              <a:rPr lang="pt-BR" sz="2000">
                <a:solidFill>
                  <a:srgbClr val="4D4D4D"/>
                </a:solidFill>
              </a:rPr>
              <a:t>	Alvo de teste</a:t>
            </a:r>
          </a:p>
          <a:p>
            <a:pPr marL="342900" indent="-342900">
              <a:buClr>
                <a:srgbClr val="A03033"/>
              </a:buClr>
              <a:buFont typeface="Wingdings" pitchFamily="2" charset="2"/>
              <a:buNone/>
              <a:defRPr/>
            </a:pPr>
            <a:r>
              <a:rPr lang="pt-BR" sz="2000">
                <a:solidFill>
                  <a:srgbClr val="4D4D4D"/>
                </a:solidFill>
              </a:rPr>
              <a:t>	funcional</a:t>
            </a:r>
          </a:p>
        </p:txBody>
      </p:sp>
      <p:sp>
        <p:nvSpPr>
          <p:cNvPr id="14" name="Rectangle 3"/>
          <p:cNvSpPr>
            <a:spLocks noChangeArrowheads="1"/>
          </p:cNvSpPr>
          <p:nvPr/>
        </p:nvSpPr>
        <p:spPr bwMode="auto">
          <a:xfrm>
            <a:off x="2354934" y="1651375"/>
            <a:ext cx="6516688" cy="5087692"/>
          </a:xfrm>
          <a:prstGeom prst="rect">
            <a:avLst/>
          </a:prstGeom>
          <a:noFill/>
          <a:ln w="9525">
            <a:noFill/>
            <a:miter lim="800000"/>
            <a:headEnd/>
            <a:tailEnd/>
          </a:ln>
        </p:spPr>
        <p:txBody>
          <a:bodyPr/>
          <a:lstStyle/>
          <a:p>
            <a:pPr marL="342900" indent="-342900"/>
            <a:r>
              <a:rPr lang="pt-BR" sz="2400" dirty="0">
                <a:solidFill>
                  <a:srgbClr val="5F5F5F"/>
                </a:solidFill>
              </a:rPr>
              <a:t>Características / Subcaracterísticas:</a:t>
            </a:r>
          </a:p>
          <a:p>
            <a:pPr marL="342900" indent="-342900"/>
            <a:r>
              <a:rPr lang="pt-BR" dirty="0">
                <a:solidFill>
                  <a:srgbClr val="CC0000"/>
                </a:solidFill>
              </a:rPr>
              <a:t>Funcionalidade</a:t>
            </a:r>
            <a:r>
              <a:rPr lang="pt-BR" dirty="0">
                <a:solidFill>
                  <a:srgbClr val="5F5F5F"/>
                </a:solidFill>
              </a:rPr>
              <a:t>: Conveniência, precisão, interoperabilidade, segurança</a:t>
            </a:r>
            <a:r>
              <a:rPr lang="pt-BR" dirty="0" smtClean="0">
                <a:solidFill>
                  <a:srgbClr val="5F5F5F"/>
                </a:solidFill>
              </a:rPr>
              <a:t>.</a:t>
            </a:r>
          </a:p>
          <a:p>
            <a:pPr marL="342900" indent="-342900"/>
            <a:endParaRPr lang="pt-BR" dirty="0">
              <a:solidFill>
                <a:srgbClr val="5F5F5F"/>
              </a:solidFill>
            </a:endParaRPr>
          </a:p>
          <a:p>
            <a:pPr marL="342900" indent="-342900"/>
            <a:r>
              <a:rPr lang="pt-BR" dirty="0">
                <a:solidFill>
                  <a:srgbClr val="CC0000"/>
                </a:solidFill>
              </a:rPr>
              <a:t>Confiabilidade</a:t>
            </a:r>
            <a:r>
              <a:rPr lang="pt-BR" dirty="0">
                <a:solidFill>
                  <a:srgbClr val="5F5F5F"/>
                </a:solidFill>
              </a:rPr>
              <a:t>: maturidade (robustez), tolerância a falhas, capacidade de recuperação</a:t>
            </a:r>
            <a:r>
              <a:rPr lang="pt-BR" dirty="0" smtClean="0">
                <a:solidFill>
                  <a:srgbClr val="5F5F5F"/>
                </a:solidFill>
              </a:rPr>
              <a:t>.</a:t>
            </a:r>
          </a:p>
          <a:p>
            <a:pPr marL="342900" indent="-342900"/>
            <a:endParaRPr lang="pt-BR" dirty="0">
              <a:solidFill>
                <a:srgbClr val="5F5F5F"/>
              </a:solidFill>
            </a:endParaRPr>
          </a:p>
          <a:p>
            <a:pPr marL="342900" indent="-342900"/>
            <a:r>
              <a:rPr lang="pt-BR" dirty="0">
                <a:solidFill>
                  <a:srgbClr val="CC0000"/>
                </a:solidFill>
              </a:rPr>
              <a:t>Usabilidade</a:t>
            </a:r>
            <a:r>
              <a:rPr lang="pt-BR" dirty="0">
                <a:solidFill>
                  <a:srgbClr val="5F5F5F"/>
                </a:solidFill>
              </a:rPr>
              <a:t>: facilidade de entendimento, capacidade de aprendizagem, operação, atratividade</a:t>
            </a:r>
            <a:r>
              <a:rPr lang="pt-BR" dirty="0" smtClean="0">
                <a:solidFill>
                  <a:srgbClr val="5F5F5F"/>
                </a:solidFill>
              </a:rPr>
              <a:t>.</a:t>
            </a:r>
          </a:p>
          <a:p>
            <a:pPr marL="342900" indent="-342900"/>
            <a:endParaRPr lang="pt-BR" dirty="0">
              <a:solidFill>
                <a:srgbClr val="5F5F5F"/>
              </a:solidFill>
            </a:endParaRPr>
          </a:p>
          <a:p>
            <a:pPr marL="342900" indent="-342900"/>
            <a:r>
              <a:rPr lang="pt-BR" dirty="0">
                <a:solidFill>
                  <a:srgbClr val="CC0000"/>
                </a:solidFill>
              </a:rPr>
              <a:t>Eficiência</a:t>
            </a:r>
            <a:r>
              <a:rPr lang="pt-BR" dirty="0">
                <a:solidFill>
                  <a:srgbClr val="5F5F5F"/>
                </a:solidFill>
              </a:rPr>
              <a:t>: comportamento temporal, utilização de recursos</a:t>
            </a:r>
            <a:r>
              <a:rPr lang="pt-BR" dirty="0" smtClean="0">
                <a:solidFill>
                  <a:srgbClr val="5F5F5F"/>
                </a:solidFill>
              </a:rPr>
              <a:t>.</a:t>
            </a:r>
          </a:p>
          <a:p>
            <a:pPr marL="342900" indent="-342900"/>
            <a:endParaRPr lang="pt-BR" dirty="0">
              <a:solidFill>
                <a:srgbClr val="5F5F5F"/>
              </a:solidFill>
            </a:endParaRPr>
          </a:p>
          <a:p>
            <a:pPr marL="342900" indent="-342900"/>
            <a:r>
              <a:rPr lang="pt-BR" dirty="0" err="1">
                <a:solidFill>
                  <a:srgbClr val="CC0000"/>
                </a:solidFill>
              </a:rPr>
              <a:t>Manutenibilidade</a:t>
            </a:r>
            <a:r>
              <a:rPr lang="pt-BR" dirty="0">
                <a:solidFill>
                  <a:srgbClr val="5F5F5F"/>
                </a:solidFill>
              </a:rPr>
              <a:t>: facilidade de análise, possibilidade de efetuar mudanças, estabilidade, </a:t>
            </a:r>
            <a:r>
              <a:rPr lang="pt-BR" dirty="0" err="1">
                <a:solidFill>
                  <a:srgbClr val="5F5F5F"/>
                </a:solidFill>
              </a:rPr>
              <a:t>testabilidade</a:t>
            </a:r>
            <a:r>
              <a:rPr lang="pt-BR" dirty="0" smtClean="0">
                <a:solidFill>
                  <a:srgbClr val="5F5F5F"/>
                </a:solidFill>
              </a:rPr>
              <a:t>.</a:t>
            </a:r>
          </a:p>
          <a:p>
            <a:pPr marL="342900" indent="-342900"/>
            <a:endParaRPr lang="pt-BR" dirty="0">
              <a:solidFill>
                <a:srgbClr val="5F5F5F"/>
              </a:solidFill>
            </a:endParaRPr>
          </a:p>
          <a:p>
            <a:pPr marL="342900" indent="-342900"/>
            <a:r>
              <a:rPr lang="pt-BR" dirty="0">
                <a:solidFill>
                  <a:srgbClr val="CC0000"/>
                </a:solidFill>
              </a:rPr>
              <a:t>Portabilidade</a:t>
            </a:r>
            <a:r>
              <a:rPr lang="pt-BR" dirty="0">
                <a:solidFill>
                  <a:srgbClr val="5F5F5F"/>
                </a:solidFill>
              </a:rPr>
              <a:t>: adaptabilidade, </a:t>
            </a:r>
            <a:r>
              <a:rPr lang="pt-BR" dirty="0" err="1">
                <a:solidFill>
                  <a:srgbClr val="5F5F5F"/>
                </a:solidFill>
              </a:rPr>
              <a:t>instalabilidade</a:t>
            </a:r>
            <a:r>
              <a:rPr lang="pt-BR" dirty="0">
                <a:solidFill>
                  <a:srgbClr val="5F5F5F"/>
                </a:solidFill>
              </a:rPr>
              <a:t>, coexistência, substituição.</a:t>
            </a:r>
          </a:p>
        </p:txBody>
      </p:sp>
      <p:sp>
        <p:nvSpPr>
          <p:cNvPr id="15" name="AutoShape 4"/>
          <p:cNvSpPr>
            <a:spLocks/>
          </p:cNvSpPr>
          <p:nvPr/>
        </p:nvSpPr>
        <p:spPr bwMode="auto">
          <a:xfrm>
            <a:off x="8761863" y="1871970"/>
            <a:ext cx="78009" cy="680155"/>
          </a:xfrm>
          <a:prstGeom prst="rightBrace">
            <a:avLst>
              <a:gd name="adj1" fmla="val 55035"/>
              <a:gd name="adj2" fmla="val 50000"/>
            </a:avLst>
          </a:prstGeom>
          <a:noFill/>
          <a:ln w="9525">
            <a:solidFill>
              <a:schemeClr val="tx1"/>
            </a:solidFill>
            <a:round/>
            <a:headEnd/>
            <a:tailEnd/>
          </a:ln>
        </p:spPr>
        <p:txBody>
          <a:bodyPr wrap="none" anchor="ctr"/>
          <a:lstStyle/>
          <a:p>
            <a:endParaRPr lang="en-US">
              <a:latin typeface="Arial" pitchFamily="34" charset="0"/>
            </a:endParaRPr>
          </a:p>
        </p:txBody>
      </p:sp>
      <p:sp>
        <p:nvSpPr>
          <p:cNvPr id="16" name="AutoShape 5"/>
          <p:cNvSpPr>
            <a:spLocks/>
          </p:cNvSpPr>
          <p:nvPr/>
        </p:nvSpPr>
        <p:spPr bwMode="auto">
          <a:xfrm>
            <a:off x="8761863" y="2661308"/>
            <a:ext cx="146271" cy="3860271"/>
          </a:xfrm>
          <a:prstGeom prst="rightBrace">
            <a:avLst>
              <a:gd name="adj1" fmla="val 203481"/>
              <a:gd name="adj2" fmla="val 50000"/>
            </a:avLst>
          </a:prstGeom>
          <a:noFill/>
          <a:ln w="9525">
            <a:solidFill>
              <a:schemeClr val="tx1"/>
            </a:solidFill>
            <a:round/>
            <a:headEnd/>
            <a:tailEnd/>
          </a:ln>
        </p:spPr>
        <p:txBody>
          <a:bodyPr wrap="none" anchor="ctr"/>
          <a:lstStyle/>
          <a:p>
            <a:endParaRPr lang="en-US">
              <a:latin typeface="Arial" pitchFamily="34" charset="0"/>
            </a:endParaRPr>
          </a:p>
        </p:txBody>
      </p:sp>
      <p:sp>
        <p:nvSpPr>
          <p:cNvPr id="17" name="Rectangle 7"/>
          <p:cNvSpPr>
            <a:spLocks noChangeArrowheads="1"/>
          </p:cNvSpPr>
          <p:nvPr/>
        </p:nvSpPr>
        <p:spPr bwMode="auto">
          <a:xfrm>
            <a:off x="8619209" y="4721354"/>
            <a:ext cx="2305050" cy="865187"/>
          </a:xfrm>
          <a:prstGeom prst="rect">
            <a:avLst/>
          </a:prstGeom>
          <a:noFill/>
          <a:ln w="9525">
            <a:noFill/>
            <a:miter lim="800000"/>
            <a:headEnd/>
            <a:tailEnd/>
          </a:ln>
          <a:effectLst>
            <a:outerShdw dist="17961" dir="2700000" algn="ctr" rotWithShape="0">
              <a:schemeClr val="bg1"/>
            </a:outerShdw>
          </a:effectLst>
        </p:spPr>
        <p:txBody>
          <a:bodyPr/>
          <a:lstStyle/>
          <a:p>
            <a:pPr marL="342900" indent="-342900">
              <a:buClr>
                <a:srgbClr val="A03033"/>
              </a:buClr>
              <a:buFont typeface="Wingdings" pitchFamily="2" charset="2"/>
              <a:buNone/>
              <a:defRPr/>
            </a:pPr>
            <a:r>
              <a:rPr lang="pt-BR" sz="2000">
                <a:solidFill>
                  <a:srgbClr val="4D4D4D"/>
                </a:solidFill>
              </a:rPr>
              <a:t>	Alvo de teste</a:t>
            </a:r>
          </a:p>
          <a:p>
            <a:pPr marL="342900" indent="-342900">
              <a:buClr>
                <a:srgbClr val="A03033"/>
              </a:buClr>
              <a:buFont typeface="Wingdings" pitchFamily="2" charset="2"/>
              <a:buNone/>
              <a:defRPr/>
            </a:pPr>
            <a:r>
              <a:rPr lang="pt-BR" sz="2000">
                <a:solidFill>
                  <a:srgbClr val="4D4D4D"/>
                </a:solidFill>
              </a:rPr>
              <a:t>	não-funcional</a:t>
            </a:r>
          </a:p>
        </p:txBody>
      </p:sp>
    </p:spTree>
    <p:extLst>
      <p:ext uri="{BB962C8B-B14F-4D97-AF65-F5344CB8AC3E}">
        <p14:creationId xmlns:p14="http://schemas.microsoft.com/office/powerpoint/2010/main" xmlns="" val="27270243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34434" y="2291285"/>
            <a:ext cx="11525470" cy="3877518"/>
          </a:xfrm>
        </p:spPr>
        <p:txBody>
          <a:bodyPr/>
          <a:lstStyle/>
          <a:p>
            <a:pPr eaLnBrk="1" hangingPunct="1">
              <a:lnSpc>
                <a:spcPct val="90000"/>
              </a:lnSpc>
            </a:pPr>
            <a:r>
              <a:rPr lang="pt-BR" sz="1800" dirty="0" smtClean="0">
                <a:solidFill>
                  <a:schemeClr val="tx1"/>
                </a:solidFill>
                <a:latin typeface="Arial" pitchFamily="34" charset="0"/>
                <a:cs typeface="Arial" pitchFamily="34" charset="0"/>
              </a:rPr>
              <a:t>Ameaças de segurança incluem:</a:t>
            </a:r>
          </a:p>
          <a:p>
            <a:pPr lvl="1" eaLnBrk="1" hangingPunct="1">
              <a:lnSpc>
                <a:spcPct val="90000"/>
              </a:lnSpc>
            </a:pPr>
            <a:r>
              <a:rPr lang="pt-BR" sz="1800" dirty="0" smtClean="0">
                <a:solidFill>
                  <a:schemeClr val="tx1"/>
                </a:solidFill>
                <a:latin typeface="Arial" pitchFamily="34" charset="0"/>
                <a:cs typeface="Arial" pitchFamily="34" charset="0"/>
              </a:rPr>
              <a:t>Vírus.</a:t>
            </a:r>
          </a:p>
          <a:p>
            <a:pPr lvl="1" eaLnBrk="1" hangingPunct="1">
              <a:lnSpc>
                <a:spcPct val="90000"/>
              </a:lnSpc>
            </a:pPr>
            <a:r>
              <a:rPr lang="pt-BR" sz="1800" dirty="0" smtClean="0">
                <a:solidFill>
                  <a:schemeClr val="tx1"/>
                </a:solidFill>
                <a:latin typeface="Arial" pitchFamily="34" charset="0"/>
                <a:cs typeface="Arial" pitchFamily="34" charset="0"/>
              </a:rPr>
              <a:t>Invasão de servidores.</a:t>
            </a:r>
          </a:p>
          <a:p>
            <a:pPr lvl="1" eaLnBrk="1" hangingPunct="1">
              <a:lnSpc>
                <a:spcPct val="90000"/>
              </a:lnSpc>
            </a:pPr>
            <a:r>
              <a:rPr lang="pt-BR" sz="1800" dirty="0" smtClean="0">
                <a:solidFill>
                  <a:schemeClr val="tx1"/>
                </a:solidFill>
                <a:latin typeface="Arial" pitchFamily="34" charset="0"/>
                <a:cs typeface="Arial" pitchFamily="34" charset="0"/>
              </a:rPr>
              <a:t>Negação de serviço.</a:t>
            </a:r>
          </a:p>
          <a:p>
            <a:pPr lvl="1" eaLnBrk="1" hangingPunct="1">
              <a:lnSpc>
                <a:spcPct val="90000"/>
              </a:lnSpc>
            </a:pPr>
            <a:endParaRPr lang="pt-BR" sz="1800" dirty="0" smtClean="0">
              <a:solidFill>
                <a:schemeClr val="tx1"/>
              </a:solidFill>
              <a:latin typeface="Arial" pitchFamily="34" charset="0"/>
              <a:cs typeface="Arial" pitchFamily="34" charset="0"/>
            </a:endParaRPr>
          </a:p>
          <a:p>
            <a:pPr eaLnBrk="1" hangingPunct="1">
              <a:lnSpc>
                <a:spcPct val="90000"/>
              </a:lnSpc>
            </a:pPr>
            <a:r>
              <a:rPr lang="pt-BR" sz="1800" dirty="0" smtClean="0">
                <a:solidFill>
                  <a:schemeClr val="tx1"/>
                </a:solidFill>
                <a:latin typeface="Arial" pitchFamily="34" charset="0"/>
                <a:cs typeface="Arial" pitchFamily="34" charset="0"/>
              </a:rPr>
              <a:t>Suposições erradas comuns:</a:t>
            </a:r>
          </a:p>
          <a:p>
            <a:pPr lvl="1" eaLnBrk="1" hangingPunct="1">
              <a:lnSpc>
                <a:spcPct val="90000"/>
              </a:lnSpc>
            </a:pPr>
            <a:r>
              <a:rPr lang="pt-BR" sz="1800" dirty="0" smtClean="0">
                <a:solidFill>
                  <a:schemeClr val="tx1"/>
                </a:solidFill>
                <a:latin typeface="Arial" pitchFamily="34" charset="0"/>
                <a:cs typeface="Arial" pitchFamily="34" charset="0"/>
              </a:rPr>
              <a:t>Codificação (HTTPS) no servidor Web resolve problemas de segurança.</a:t>
            </a:r>
          </a:p>
          <a:p>
            <a:pPr lvl="1" eaLnBrk="1" hangingPunct="1">
              <a:lnSpc>
                <a:spcPct val="90000"/>
              </a:lnSpc>
            </a:pPr>
            <a:r>
              <a:rPr lang="pt-BR" sz="1800" dirty="0" smtClean="0">
                <a:solidFill>
                  <a:schemeClr val="tx1"/>
                </a:solidFill>
                <a:latin typeface="Arial" pitchFamily="34" charset="0"/>
                <a:cs typeface="Arial" pitchFamily="34" charset="0"/>
              </a:rPr>
              <a:t>Comprar um </a:t>
            </a:r>
            <a:r>
              <a:rPr lang="en-US" sz="1800" i="1" dirty="0" smtClean="0">
                <a:solidFill>
                  <a:schemeClr val="tx1"/>
                </a:solidFill>
                <a:latin typeface="Arial" pitchFamily="34" charset="0"/>
                <a:cs typeface="Arial" pitchFamily="34" charset="0"/>
              </a:rPr>
              <a:t>firewall</a:t>
            </a:r>
            <a:r>
              <a:rPr lang="pt-BR" sz="1800" dirty="0" smtClean="0">
                <a:solidFill>
                  <a:schemeClr val="tx1"/>
                </a:solidFill>
                <a:latin typeface="Arial" pitchFamily="34" charset="0"/>
                <a:cs typeface="Arial" pitchFamily="34" charset="0"/>
              </a:rPr>
              <a:t> resolve problemas.</a:t>
            </a:r>
          </a:p>
          <a:p>
            <a:pPr lvl="1" eaLnBrk="1" hangingPunct="1">
              <a:lnSpc>
                <a:spcPct val="90000"/>
              </a:lnSpc>
            </a:pPr>
            <a:r>
              <a:rPr lang="pt-BR" sz="1800" dirty="0" smtClean="0">
                <a:solidFill>
                  <a:schemeClr val="tx1"/>
                </a:solidFill>
                <a:latin typeface="Arial" pitchFamily="34" charset="0"/>
                <a:cs typeface="Arial" pitchFamily="34" charset="0"/>
              </a:rPr>
              <a:t>Administradores de rede ou de sistemas inábeis podem resolver problemas.</a:t>
            </a:r>
          </a:p>
          <a:p>
            <a:pPr lvl="1" eaLnBrk="1" hangingPunct="1">
              <a:lnSpc>
                <a:spcPct val="90000"/>
              </a:lnSpc>
            </a:pPr>
            <a:endParaRPr lang="pt-BR" sz="1800" dirty="0" smtClean="0">
              <a:solidFill>
                <a:schemeClr val="tx1"/>
              </a:solidFill>
              <a:latin typeface="Arial" pitchFamily="34" charset="0"/>
              <a:cs typeface="Arial" pitchFamily="34" charset="0"/>
            </a:endParaRPr>
          </a:p>
          <a:p>
            <a:pPr eaLnBrk="1" hangingPunct="1">
              <a:lnSpc>
                <a:spcPct val="90000"/>
              </a:lnSpc>
            </a:pPr>
            <a:r>
              <a:rPr lang="pt-BR" sz="1800" dirty="0" smtClean="0">
                <a:solidFill>
                  <a:schemeClr val="tx1"/>
                </a:solidFill>
                <a:latin typeface="Arial" pitchFamily="34" charset="0"/>
                <a:cs typeface="Arial" pitchFamily="34" charset="0"/>
              </a:rPr>
              <a:t>Conhecimento de campo especializado de teste.</a:t>
            </a:r>
          </a:p>
        </p:txBody>
      </p:sp>
      <p:sp>
        <p:nvSpPr>
          <p:cNvPr id="119810" name="Espaço Reservado para Número de Slide 3"/>
          <p:cNvSpPr>
            <a:spLocks noGrp="1"/>
          </p:cNvSpPr>
          <p:nvPr>
            <p:ph type="sldNum" sz="quarter" idx="10"/>
          </p:nvPr>
        </p:nvSpPr>
        <p:spPr>
          <a:xfrm>
            <a:off x="9448800" y="6492875"/>
            <a:ext cx="2743200" cy="365125"/>
          </a:xfrm>
        </p:spPr>
        <p:txBody>
          <a:bodyPr/>
          <a:lstStyle/>
          <a:p>
            <a:pPr algn="ctr">
              <a:defRPr/>
            </a:pPr>
            <a:fld id="{23B62D0C-6BBB-480A-AF75-F99602F641CA}" type="slidenum">
              <a:rPr lang="pt-BR"/>
              <a:pPr algn="ctr">
                <a:defRPr/>
              </a:pPr>
              <a:t>44</a:t>
            </a:fld>
            <a:endParaRPr lang="pt-BR" dirty="0"/>
          </a:p>
        </p:txBody>
      </p:sp>
      <p:sp>
        <p:nvSpPr>
          <p:cNvPr id="8" name="Rectangle 2"/>
          <p:cNvSpPr txBox="1">
            <a:spLocks noChangeAspect="1" noChangeArrowheads="1"/>
          </p:cNvSpPr>
          <p:nvPr/>
        </p:nvSpPr>
        <p:spPr bwMode="auto">
          <a:xfrm>
            <a:off x="746364" y="1736509"/>
            <a:ext cx="1614700" cy="431800"/>
          </a:xfrm>
          <a:prstGeom prst="rect">
            <a:avLst/>
          </a:prstGeom>
          <a:noFill/>
          <a:ln w="9525">
            <a:noFill/>
            <a:miter lim="800000"/>
            <a:headEnd/>
            <a:tailEnd/>
          </a:ln>
        </p:spPr>
        <p:txBody>
          <a:bodyPr anchor="ctr"/>
          <a:lstStyle/>
          <a:p>
            <a:pPr>
              <a:defRPr/>
            </a:pPr>
            <a:r>
              <a:rPr lang="pt-BR" sz="2000" b="1" u="none" dirty="0">
                <a:latin typeface="Arial" pitchFamily="34" charset="0"/>
                <a:cs typeface="Arial" pitchFamily="34" charset="0"/>
              </a:rPr>
              <a:t>Segurança</a:t>
            </a:r>
            <a:endParaRPr lang="pt-BR" sz="2000" b="1" u="none" kern="0" dirty="0">
              <a:latin typeface="Arial" pitchFamily="34" charset="0"/>
              <a:ea typeface="+mj-ea"/>
              <a:cs typeface="Arial" pitchFamily="34" charset="0"/>
            </a:endParaRPr>
          </a:p>
        </p:txBody>
      </p:sp>
      <p:sp>
        <p:nvSpPr>
          <p:cNvPr id="7" name="CaixaDeTexto 6"/>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9" name="CaixaDeTexto 8"/>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72743" y="2296810"/>
            <a:ext cx="11135784" cy="3024187"/>
          </a:xfrm>
        </p:spPr>
        <p:txBody>
          <a:bodyPr/>
          <a:lstStyle/>
          <a:p>
            <a:pPr eaLnBrk="1" hangingPunct="1"/>
            <a:r>
              <a:rPr lang="pt-BR" sz="2000" dirty="0" smtClean="0">
                <a:cs typeface="Arial" pitchFamily="34" charset="0"/>
              </a:rPr>
              <a:t>Interoperabilidade com programas, sistemas operacionais, bancos de dados,</a:t>
            </a:r>
          </a:p>
          <a:p>
            <a:pPr eaLnBrk="1" hangingPunct="1"/>
            <a:endParaRPr lang="pt-BR" sz="2000" dirty="0" smtClean="0">
              <a:cs typeface="Arial" pitchFamily="34" charset="0"/>
            </a:endParaRPr>
          </a:p>
          <a:p>
            <a:pPr eaLnBrk="1" hangingPunct="1"/>
            <a:r>
              <a:rPr lang="pt-BR" sz="2000" dirty="0" smtClean="0">
                <a:cs typeface="Arial" pitchFamily="34" charset="0"/>
              </a:rPr>
              <a:t>Inclui:</a:t>
            </a:r>
          </a:p>
          <a:p>
            <a:pPr lvl="1" eaLnBrk="1" hangingPunct="1"/>
            <a:r>
              <a:rPr lang="pt-BR" sz="2000" dirty="0" smtClean="0">
                <a:cs typeface="Arial" pitchFamily="34" charset="0"/>
              </a:rPr>
              <a:t>Interfaces.</a:t>
            </a:r>
          </a:p>
          <a:p>
            <a:pPr lvl="1" eaLnBrk="1" hangingPunct="1"/>
            <a:r>
              <a:rPr lang="pt-BR" sz="2000" dirty="0" smtClean="0">
                <a:cs typeface="Arial" pitchFamily="34" charset="0"/>
              </a:rPr>
              <a:t>Troca de dados.</a:t>
            </a:r>
          </a:p>
          <a:p>
            <a:pPr lvl="1" eaLnBrk="1" hangingPunct="1"/>
            <a:endParaRPr lang="pt-BR" sz="2000" dirty="0" smtClean="0">
              <a:cs typeface="Arial" pitchFamily="34" charset="0"/>
            </a:endParaRPr>
          </a:p>
          <a:p>
            <a:pPr eaLnBrk="1" hangingPunct="1"/>
            <a:r>
              <a:rPr lang="pt-BR" sz="2000" dirty="0" smtClean="0">
                <a:cs typeface="Arial" pitchFamily="34" charset="0"/>
              </a:rPr>
              <a:t>Pode ser </a:t>
            </a:r>
            <a:r>
              <a:rPr lang="pt-BR" sz="2000" dirty="0" err="1" smtClean="0">
                <a:cs typeface="Arial" pitchFamily="34" charset="0"/>
              </a:rPr>
              <a:t>um-a-um</a:t>
            </a:r>
            <a:r>
              <a:rPr lang="pt-BR" sz="2000" dirty="0" smtClean="0">
                <a:cs typeface="Arial" pitchFamily="34" charset="0"/>
              </a:rPr>
              <a:t> ou como uma coleção de componentes.</a:t>
            </a:r>
            <a:endParaRPr lang="pt-BR" sz="2000" i="1" dirty="0" smtClean="0">
              <a:cs typeface="Arial" pitchFamily="34" charset="0"/>
            </a:endParaRPr>
          </a:p>
          <a:p>
            <a:pPr eaLnBrk="1" hangingPunct="1"/>
            <a:endParaRPr lang="pt-BR" sz="2000" dirty="0" smtClean="0"/>
          </a:p>
        </p:txBody>
      </p:sp>
      <p:sp>
        <p:nvSpPr>
          <p:cNvPr id="120834" name="Espaço Reservado para Número de Slide 3"/>
          <p:cNvSpPr>
            <a:spLocks noGrp="1"/>
          </p:cNvSpPr>
          <p:nvPr>
            <p:ph type="sldNum" sz="quarter" idx="10"/>
          </p:nvPr>
        </p:nvSpPr>
        <p:spPr>
          <a:xfrm>
            <a:off x="9245221" y="6492875"/>
            <a:ext cx="2743200" cy="365125"/>
          </a:xfrm>
        </p:spPr>
        <p:txBody>
          <a:bodyPr/>
          <a:lstStyle/>
          <a:p>
            <a:pPr algn="ctr">
              <a:defRPr/>
            </a:pPr>
            <a:fld id="{5A2EF63B-8C66-4B5B-B0AD-9218F67B2B00}" type="slidenum">
              <a:rPr lang="pt-BR"/>
              <a:pPr algn="ctr">
                <a:defRPr/>
              </a:pPr>
              <a:t>45</a:t>
            </a:fld>
            <a:endParaRPr lang="pt-BR" dirty="0"/>
          </a:p>
        </p:txBody>
      </p:sp>
      <p:sp>
        <p:nvSpPr>
          <p:cNvPr id="5" name="Rectangle 2"/>
          <p:cNvSpPr txBox="1">
            <a:spLocks noChangeAspect="1" noChangeArrowheads="1"/>
          </p:cNvSpPr>
          <p:nvPr/>
        </p:nvSpPr>
        <p:spPr bwMode="auto">
          <a:xfrm>
            <a:off x="514351" y="1750164"/>
            <a:ext cx="10752667" cy="431800"/>
          </a:xfrm>
          <a:prstGeom prst="rect">
            <a:avLst/>
          </a:prstGeom>
          <a:noFill/>
          <a:ln w="9525">
            <a:noFill/>
            <a:miter lim="800000"/>
            <a:headEnd/>
            <a:tailEnd/>
          </a:ln>
        </p:spPr>
        <p:txBody>
          <a:bodyPr anchor="ctr"/>
          <a:lstStyle/>
          <a:p>
            <a:pPr>
              <a:defRPr/>
            </a:pPr>
            <a:r>
              <a:rPr lang="pt-BR" sz="2000" b="1" u="none" dirty="0">
                <a:cs typeface="Arial" pitchFamily="34" charset="0"/>
              </a:rPr>
              <a:t>Interoperabilidade</a:t>
            </a:r>
            <a:endParaRPr lang="pt-BR" sz="2000" b="1" u="none" kern="0" dirty="0">
              <a:ea typeface="+mj-ea"/>
              <a:cs typeface="Arial" pitchFamily="34" charset="0"/>
            </a:endParaRPr>
          </a:p>
        </p:txBody>
      </p:sp>
      <p:sp>
        <p:nvSpPr>
          <p:cNvPr id="6" name="CaixaDeTexto 5"/>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CaixaDeTexto 6"/>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192617" y="2196477"/>
            <a:ext cx="11571753" cy="3399121"/>
          </a:xfrm>
        </p:spPr>
        <p:txBody>
          <a:bodyPr/>
          <a:lstStyle/>
          <a:p>
            <a:pPr eaLnBrk="1" hangingPunct="1"/>
            <a:r>
              <a:rPr lang="pt-BR" sz="2000" dirty="0" smtClean="0">
                <a:solidFill>
                  <a:schemeClr val="tx1"/>
                </a:solidFill>
                <a:latin typeface="Arial" pitchFamily="34" charset="0"/>
                <a:cs typeface="Arial" pitchFamily="34" charset="0"/>
              </a:rPr>
              <a:t>Desempenho.</a:t>
            </a:r>
          </a:p>
          <a:p>
            <a:pPr lvl="1" eaLnBrk="1" hangingPunct="1"/>
            <a:r>
              <a:rPr lang="pt-BR" sz="2000" dirty="0" smtClean="0">
                <a:solidFill>
                  <a:schemeClr val="tx1"/>
                </a:solidFill>
                <a:latin typeface="Arial" pitchFamily="34" charset="0"/>
                <a:cs typeface="Arial" pitchFamily="34" charset="0"/>
              </a:rPr>
              <a:t>Muito devagar pela curva de desempenho.</a:t>
            </a:r>
          </a:p>
          <a:p>
            <a:pPr lvl="1" eaLnBrk="1" hangingPunct="1"/>
            <a:r>
              <a:rPr lang="pt-BR" sz="2000" dirty="0" smtClean="0">
                <a:solidFill>
                  <a:schemeClr val="tx1"/>
                </a:solidFill>
                <a:latin typeface="Arial" pitchFamily="34" charset="0"/>
                <a:cs typeface="Arial" pitchFamily="34" charset="0"/>
              </a:rPr>
              <a:t>“Joelho” inaceitável na curva desempenho.</a:t>
            </a:r>
          </a:p>
          <a:p>
            <a:pPr lvl="1" eaLnBrk="1" hangingPunct="1"/>
            <a:r>
              <a:rPr lang="pt-BR" sz="2000" dirty="0" smtClean="0">
                <a:solidFill>
                  <a:schemeClr val="tx1"/>
                </a:solidFill>
                <a:latin typeface="Arial" pitchFamily="34" charset="0"/>
                <a:cs typeface="Arial" pitchFamily="34" charset="0"/>
              </a:rPr>
              <a:t>Degradação de desempenho inaceitável </a:t>
            </a:r>
            <a:br>
              <a:rPr lang="pt-BR" sz="2000" dirty="0" smtClean="0">
                <a:solidFill>
                  <a:schemeClr val="tx1"/>
                </a:solidFill>
                <a:latin typeface="Arial" pitchFamily="34" charset="0"/>
                <a:cs typeface="Arial" pitchFamily="34" charset="0"/>
              </a:rPr>
            </a:br>
            <a:r>
              <a:rPr lang="pt-BR" sz="2000" dirty="0" smtClean="0">
                <a:solidFill>
                  <a:schemeClr val="tx1"/>
                </a:solidFill>
                <a:latin typeface="Arial" pitchFamily="34" charset="0"/>
                <a:cs typeface="Arial" pitchFamily="34" charset="0"/>
              </a:rPr>
              <a:t>ao longo do tempo.</a:t>
            </a:r>
          </a:p>
          <a:p>
            <a:pPr lvl="1" eaLnBrk="1" hangingPunct="1"/>
            <a:endParaRPr lang="pt-BR" sz="2000" dirty="0" smtClean="0">
              <a:solidFill>
                <a:schemeClr val="tx1"/>
              </a:solidFill>
              <a:latin typeface="Arial" pitchFamily="34" charset="0"/>
              <a:cs typeface="Arial" pitchFamily="34" charset="0"/>
            </a:endParaRPr>
          </a:p>
          <a:p>
            <a:pPr eaLnBrk="1" hangingPunct="1"/>
            <a:r>
              <a:rPr lang="pt-BR" sz="2000" dirty="0" smtClean="0">
                <a:solidFill>
                  <a:schemeClr val="tx1"/>
                </a:solidFill>
                <a:latin typeface="Arial" pitchFamily="34" charset="0"/>
                <a:cs typeface="Arial" pitchFamily="34" charset="0"/>
              </a:rPr>
              <a:t>Confiabilidade.</a:t>
            </a:r>
          </a:p>
          <a:p>
            <a:pPr lvl="1" eaLnBrk="1" hangingPunct="1"/>
            <a:r>
              <a:rPr lang="pt-BR" sz="2000" dirty="0" smtClean="0">
                <a:solidFill>
                  <a:schemeClr val="tx1"/>
                </a:solidFill>
                <a:latin typeface="Arial" pitchFamily="34" charset="0"/>
                <a:cs typeface="Arial" pitchFamily="34" charset="0"/>
              </a:rPr>
              <a:t>Sistema falha em completar</a:t>
            </a:r>
            <a:br>
              <a:rPr lang="pt-BR" sz="2000" dirty="0" smtClean="0">
                <a:solidFill>
                  <a:schemeClr val="tx1"/>
                </a:solidFill>
                <a:latin typeface="Arial" pitchFamily="34" charset="0"/>
                <a:cs typeface="Arial" pitchFamily="34" charset="0"/>
              </a:rPr>
            </a:br>
            <a:r>
              <a:rPr lang="pt-BR" sz="2000" dirty="0" smtClean="0">
                <a:solidFill>
                  <a:schemeClr val="tx1"/>
                </a:solidFill>
                <a:latin typeface="Arial" pitchFamily="34" charset="0"/>
                <a:cs typeface="Arial" pitchFamily="34" charset="0"/>
              </a:rPr>
              <a:t>funções normais.</a:t>
            </a:r>
          </a:p>
          <a:p>
            <a:pPr lvl="1" eaLnBrk="1" hangingPunct="1"/>
            <a:r>
              <a:rPr lang="pt-BR" sz="2000" dirty="0" smtClean="0">
                <a:solidFill>
                  <a:schemeClr val="tx1"/>
                </a:solidFill>
                <a:latin typeface="Arial" pitchFamily="34" charset="0"/>
                <a:cs typeface="Arial" pitchFamily="34" charset="0"/>
              </a:rPr>
              <a:t>Sistema funciona normalmente, </a:t>
            </a:r>
            <a:br>
              <a:rPr lang="pt-BR" sz="2000" dirty="0" smtClean="0">
                <a:solidFill>
                  <a:schemeClr val="tx1"/>
                </a:solidFill>
                <a:latin typeface="Arial" pitchFamily="34" charset="0"/>
                <a:cs typeface="Arial" pitchFamily="34" charset="0"/>
              </a:rPr>
            </a:br>
            <a:r>
              <a:rPr lang="pt-BR" sz="2000" dirty="0" smtClean="0">
                <a:solidFill>
                  <a:schemeClr val="tx1"/>
                </a:solidFill>
                <a:latin typeface="Arial" pitchFamily="34" charset="0"/>
                <a:cs typeface="Arial" pitchFamily="34" charset="0"/>
              </a:rPr>
              <a:t>mas cai ou trava aleatoriamente</a:t>
            </a:r>
          </a:p>
          <a:p>
            <a:pPr eaLnBrk="1" hangingPunct="1"/>
            <a:endParaRPr lang="pt-BR" sz="2000" dirty="0" smtClean="0">
              <a:solidFill>
                <a:schemeClr val="tx1"/>
              </a:solidFill>
            </a:endParaRPr>
          </a:p>
        </p:txBody>
      </p:sp>
      <p:sp>
        <p:nvSpPr>
          <p:cNvPr id="121858" name="Espaço Reservado para Número de Slide 3"/>
          <p:cNvSpPr>
            <a:spLocks noGrp="1"/>
          </p:cNvSpPr>
          <p:nvPr>
            <p:ph type="sldNum" sz="quarter" idx="10"/>
          </p:nvPr>
        </p:nvSpPr>
        <p:spPr>
          <a:xfrm>
            <a:off x="8835788" y="6492875"/>
            <a:ext cx="2743200" cy="365125"/>
          </a:xfrm>
        </p:spPr>
        <p:txBody>
          <a:bodyPr/>
          <a:lstStyle/>
          <a:p>
            <a:pPr algn="ctr">
              <a:defRPr/>
            </a:pPr>
            <a:fld id="{5C9EF8BB-1D70-4C93-ADA1-13DAE021EC98}" type="slidenum">
              <a:rPr lang="pt-BR"/>
              <a:pPr algn="ctr">
                <a:defRPr/>
              </a:pPr>
              <a:t>46</a:t>
            </a:fld>
            <a:endParaRPr lang="pt-BR"/>
          </a:p>
        </p:txBody>
      </p:sp>
      <p:sp>
        <p:nvSpPr>
          <p:cNvPr id="6" name="Rectangle 2"/>
          <p:cNvSpPr txBox="1">
            <a:spLocks noChangeAspect="1" noChangeArrowheads="1"/>
          </p:cNvSpPr>
          <p:nvPr/>
        </p:nvSpPr>
        <p:spPr bwMode="auto">
          <a:xfrm>
            <a:off x="514351" y="1613684"/>
            <a:ext cx="10752667" cy="431800"/>
          </a:xfrm>
          <a:prstGeom prst="rect">
            <a:avLst/>
          </a:prstGeom>
          <a:noFill/>
          <a:ln w="9525">
            <a:noFill/>
            <a:miter lim="800000"/>
            <a:headEnd/>
            <a:tailEnd/>
          </a:ln>
        </p:spPr>
        <p:txBody>
          <a:bodyPr anchor="ctr"/>
          <a:lstStyle/>
          <a:p>
            <a:pPr>
              <a:defRPr/>
            </a:pPr>
            <a:r>
              <a:rPr lang="pt-BR" sz="2000" b="1" u="none" dirty="0">
                <a:latin typeface="Arial" pitchFamily="34" charset="0"/>
                <a:cs typeface="Arial" pitchFamily="34" charset="0"/>
              </a:rPr>
              <a:t>Desempenho e Confiabilidade</a:t>
            </a:r>
            <a:endParaRPr lang="pt-BR" sz="2000" b="1" u="none" kern="0" dirty="0">
              <a:latin typeface="Arial" pitchFamily="34" charset="0"/>
              <a:ea typeface="+mj-ea"/>
              <a:cs typeface="Arial" pitchFamily="34" charset="0"/>
            </a:endParaRPr>
          </a:p>
        </p:txBody>
      </p:sp>
      <p:sp>
        <p:nvSpPr>
          <p:cNvPr id="7" name="CaixaDeTexto 6"/>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CaixaDeTexto 7"/>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334434" y="1781523"/>
            <a:ext cx="11165417" cy="4564689"/>
          </a:xfrm>
        </p:spPr>
        <p:txBody>
          <a:bodyPr/>
          <a:lstStyle/>
          <a:p>
            <a:pPr eaLnBrk="1" hangingPunct="1"/>
            <a:endParaRPr lang="pt-BR" sz="1800" dirty="0" smtClean="0">
              <a:solidFill>
                <a:schemeClr val="tx1"/>
              </a:solidFill>
              <a:latin typeface="Arial" pitchFamily="34" charset="0"/>
              <a:cs typeface="Arial" pitchFamily="34" charset="0"/>
            </a:endParaRPr>
          </a:p>
          <a:p>
            <a:pPr eaLnBrk="1" hangingPunct="1"/>
            <a:r>
              <a:rPr lang="pt-BR" sz="1800" dirty="0" smtClean="0">
                <a:solidFill>
                  <a:schemeClr val="tx1"/>
                </a:solidFill>
                <a:latin typeface="Arial" pitchFamily="34" charset="0"/>
                <a:cs typeface="Arial" pitchFamily="34" charset="0"/>
              </a:rPr>
              <a:t>Estresse: condições extremas causam falha.</a:t>
            </a:r>
          </a:p>
          <a:p>
            <a:pPr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Combinações de erro, capacidade, e volume.</a:t>
            </a:r>
          </a:p>
          <a:p>
            <a:pPr lvl="1" eaLnBrk="1" hangingPunct="1"/>
            <a:endParaRPr lang="pt-BR" sz="1800" dirty="0" smtClean="0">
              <a:solidFill>
                <a:schemeClr val="tx1"/>
              </a:solidFill>
              <a:latin typeface="Arial" pitchFamily="34" charset="0"/>
              <a:cs typeface="Arial" pitchFamily="34" charset="0"/>
            </a:endParaRPr>
          </a:p>
          <a:p>
            <a:pPr eaLnBrk="1" hangingPunct="1"/>
            <a:r>
              <a:rPr lang="pt-BR" sz="1800" dirty="0" smtClean="0">
                <a:solidFill>
                  <a:schemeClr val="tx1"/>
                </a:solidFill>
                <a:latin typeface="Arial" pitchFamily="34" charset="0"/>
                <a:cs typeface="Arial" pitchFamily="34" charset="0"/>
              </a:rPr>
              <a:t>Capacidade: problemas de funcionalidade, desempenho, ou confiabilidade devido a diminuição de recursos.</a:t>
            </a:r>
          </a:p>
          <a:p>
            <a:pPr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Preenche o disco ou memória em 80% ou mais.</a:t>
            </a:r>
          </a:p>
          <a:p>
            <a:pPr lvl="1" eaLnBrk="1" hangingPunct="1"/>
            <a:endParaRPr lang="pt-BR" sz="1800" dirty="0" smtClean="0">
              <a:solidFill>
                <a:schemeClr val="tx1"/>
              </a:solidFill>
              <a:latin typeface="Arial" pitchFamily="34" charset="0"/>
              <a:cs typeface="Arial" pitchFamily="34" charset="0"/>
            </a:endParaRPr>
          </a:p>
          <a:p>
            <a:pPr eaLnBrk="1" hangingPunct="1"/>
            <a:r>
              <a:rPr lang="pt-BR" sz="1800" dirty="0" smtClean="0">
                <a:solidFill>
                  <a:schemeClr val="tx1"/>
                </a:solidFill>
                <a:latin typeface="Arial" pitchFamily="34" charset="0"/>
                <a:cs typeface="Arial" pitchFamily="34" charset="0"/>
              </a:rPr>
              <a:t>Volume: problemas de funcionalidade, desempenho, ou confiabilidade devido a taxa de fluxos de dados.</a:t>
            </a:r>
          </a:p>
          <a:p>
            <a:pPr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Executa mais de 80% de transações classificadas por minuto, número de usuários simultâneos, etc.</a:t>
            </a:r>
          </a:p>
        </p:txBody>
      </p:sp>
      <p:sp>
        <p:nvSpPr>
          <p:cNvPr id="122882" name="Espaço Reservado para Número de Slide 3"/>
          <p:cNvSpPr>
            <a:spLocks noGrp="1"/>
          </p:cNvSpPr>
          <p:nvPr>
            <p:ph type="sldNum" sz="quarter" idx="10"/>
          </p:nvPr>
        </p:nvSpPr>
        <p:spPr>
          <a:xfrm>
            <a:off x="9641006" y="6492875"/>
            <a:ext cx="1727579" cy="365125"/>
          </a:xfrm>
        </p:spPr>
        <p:txBody>
          <a:bodyPr/>
          <a:lstStyle/>
          <a:p>
            <a:pPr algn="ctr">
              <a:defRPr/>
            </a:pPr>
            <a:fld id="{6B326232-6C80-4E81-813F-9DEE27B0FFCB}" type="slidenum">
              <a:rPr lang="pt-BR"/>
              <a:pPr algn="ctr">
                <a:defRPr/>
              </a:pPr>
              <a:t>47</a:t>
            </a:fld>
            <a:endParaRPr lang="pt-BR"/>
          </a:p>
        </p:txBody>
      </p:sp>
      <p:sp>
        <p:nvSpPr>
          <p:cNvPr id="5" name="Rectangle 2"/>
          <p:cNvSpPr txBox="1">
            <a:spLocks noChangeAspect="1" noChangeArrowheads="1"/>
          </p:cNvSpPr>
          <p:nvPr/>
        </p:nvSpPr>
        <p:spPr bwMode="auto">
          <a:xfrm>
            <a:off x="350578" y="1490828"/>
            <a:ext cx="10752667" cy="431800"/>
          </a:xfrm>
          <a:prstGeom prst="rect">
            <a:avLst/>
          </a:prstGeom>
          <a:noFill/>
          <a:ln w="9525">
            <a:noFill/>
            <a:miter lim="800000"/>
            <a:headEnd/>
            <a:tailEnd/>
          </a:ln>
        </p:spPr>
        <p:txBody>
          <a:bodyPr anchor="ctr"/>
          <a:lstStyle/>
          <a:p>
            <a:pPr>
              <a:defRPr/>
            </a:pPr>
            <a:r>
              <a:rPr lang="pt-BR" sz="2000" u="none" dirty="0">
                <a:latin typeface="Arial" pitchFamily="34" charset="0"/>
                <a:cs typeface="Arial" pitchFamily="34" charset="0"/>
              </a:rPr>
              <a:t>Estresse, Capacidade, e Volume</a:t>
            </a:r>
            <a:endParaRPr lang="pt-BR" sz="2000" u="none" kern="0" dirty="0">
              <a:latin typeface="Arial" pitchFamily="34" charset="0"/>
              <a:ea typeface="+mj-ea"/>
              <a:cs typeface="Arial" pitchFamily="34" charset="0"/>
            </a:endParaRPr>
          </a:p>
        </p:txBody>
      </p:sp>
      <p:sp>
        <p:nvSpPr>
          <p:cNvPr id="6" name="CaixaDeTexto 5"/>
          <p:cNvSpPr txBox="1"/>
          <p:nvPr/>
        </p:nvSpPr>
        <p:spPr>
          <a:xfrm>
            <a:off x="235250" y="77125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CaixaDeTexto 6"/>
          <p:cNvSpPr txBox="1"/>
          <p:nvPr/>
        </p:nvSpPr>
        <p:spPr>
          <a:xfrm>
            <a:off x="573525" y="4094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sz="half" idx="1"/>
          </p:nvPr>
        </p:nvSpPr>
        <p:spPr>
          <a:xfrm>
            <a:off x="143933" y="2138687"/>
            <a:ext cx="5842000" cy="4033838"/>
          </a:xfrm>
        </p:spPr>
        <p:txBody>
          <a:bodyPr/>
          <a:lstStyle/>
          <a:p>
            <a:pPr eaLnBrk="1" hangingPunct="1"/>
            <a:r>
              <a:rPr lang="pt-BR" sz="1800" dirty="0" smtClean="0">
                <a:solidFill>
                  <a:schemeClr val="tx1"/>
                </a:solidFill>
                <a:latin typeface="Arial" pitchFamily="34" charset="0"/>
                <a:cs typeface="Arial" pitchFamily="34" charset="0"/>
              </a:rPr>
              <a:t>Manutenção</a:t>
            </a:r>
          </a:p>
          <a:p>
            <a:pPr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Processos de instalação e desinstalação de atualizações e correções não funcionam.</a:t>
            </a:r>
          </a:p>
          <a:p>
            <a:pPr lvl="1"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Configurações não podem ser alteradas apropriadamente (ex., </a:t>
            </a:r>
            <a:r>
              <a:rPr lang="en-US" sz="1800" i="1" dirty="0" smtClean="0">
                <a:solidFill>
                  <a:schemeClr val="tx1"/>
                </a:solidFill>
                <a:latin typeface="Arial" pitchFamily="34" charset="0"/>
                <a:cs typeface="Arial" pitchFamily="34" charset="0"/>
              </a:rPr>
              <a:t>plug-and-play</a:t>
            </a:r>
            <a:r>
              <a:rPr lang="pt-BR" sz="1800" dirty="0" smtClean="0">
                <a:solidFill>
                  <a:schemeClr val="tx1"/>
                </a:solidFill>
                <a:latin typeface="Arial" pitchFamily="34" charset="0"/>
                <a:cs typeface="Arial" pitchFamily="34" charset="0"/>
              </a:rPr>
              <a:t>, </a:t>
            </a:r>
            <a:r>
              <a:rPr lang="pt-BR" sz="1800" i="1" dirty="0" smtClean="0">
                <a:solidFill>
                  <a:schemeClr val="tx1"/>
                </a:solidFill>
                <a:latin typeface="Arial" pitchFamily="34" charset="0"/>
                <a:cs typeface="Arial" pitchFamily="34" charset="0"/>
              </a:rPr>
              <a:t>hot </a:t>
            </a:r>
            <a:r>
              <a:rPr lang="en-US" sz="1800" i="1" dirty="0" smtClean="0">
                <a:solidFill>
                  <a:schemeClr val="tx1"/>
                </a:solidFill>
                <a:latin typeface="Arial" pitchFamily="34" charset="0"/>
                <a:cs typeface="Arial" pitchFamily="34" charset="0"/>
              </a:rPr>
              <a:t>plugging</a:t>
            </a:r>
            <a:r>
              <a:rPr lang="pt-BR" sz="1800" dirty="0" smtClean="0">
                <a:solidFill>
                  <a:schemeClr val="tx1"/>
                </a:solidFill>
                <a:latin typeface="Arial" pitchFamily="34" charset="0"/>
                <a:cs typeface="Arial" pitchFamily="34" charset="0"/>
              </a:rPr>
              <a:t>, adicionar espaço em disco, etc.).</a:t>
            </a:r>
          </a:p>
        </p:txBody>
      </p:sp>
      <p:sp>
        <p:nvSpPr>
          <p:cNvPr id="41987" name="Rectangle 5"/>
          <p:cNvSpPr>
            <a:spLocks noGrp="1" noChangeArrowheads="1"/>
          </p:cNvSpPr>
          <p:nvPr>
            <p:ph sz="half" idx="2"/>
          </p:nvPr>
        </p:nvSpPr>
        <p:spPr>
          <a:xfrm>
            <a:off x="5903384" y="2067250"/>
            <a:ext cx="6002867" cy="3855878"/>
          </a:xfrm>
        </p:spPr>
        <p:txBody>
          <a:bodyPr/>
          <a:lstStyle/>
          <a:p>
            <a:pPr eaLnBrk="1" hangingPunct="1"/>
            <a:r>
              <a:rPr lang="pt-BR" sz="1800" dirty="0" err="1" smtClean="0">
                <a:solidFill>
                  <a:schemeClr val="tx1"/>
                </a:solidFill>
                <a:latin typeface="Arial" pitchFamily="34" charset="0"/>
                <a:cs typeface="Arial" pitchFamily="34" charset="0"/>
              </a:rPr>
              <a:t>Manutenibilidade</a:t>
            </a:r>
            <a:endParaRPr lang="pt-BR" sz="1800" dirty="0" smtClean="0">
              <a:solidFill>
                <a:schemeClr val="tx1"/>
              </a:solidFill>
              <a:latin typeface="Arial" pitchFamily="34" charset="0"/>
              <a:cs typeface="Arial" pitchFamily="34" charset="0"/>
            </a:endParaRPr>
          </a:p>
          <a:p>
            <a:pPr eaLnBrk="1" hangingPunct="1">
              <a:buFontTx/>
              <a:buNone/>
            </a:pPr>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O próprio software (código fonte) não é passível de manutenção.</a:t>
            </a:r>
          </a:p>
          <a:p>
            <a:pPr lvl="1"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Bancos de dados não atualizáveis.</a:t>
            </a:r>
          </a:p>
          <a:p>
            <a:pPr lvl="1"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Bancos de dados crescem </a:t>
            </a:r>
            <a:r>
              <a:rPr lang="pt-BR" sz="1800" dirty="0" err="1" smtClean="0">
                <a:solidFill>
                  <a:schemeClr val="tx1"/>
                </a:solidFill>
                <a:latin typeface="Arial" pitchFamily="34" charset="0"/>
                <a:cs typeface="Arial" pitchFamily="34" charset="0"/>
              </a:rPr>
              <a:t>monotonicamente</a:t>
            </a:r>
            <a:r>
              <a:rPr lang="pt-BR" sz="1800" dirty="0" smtClean="0">
                <a:solidFill>
                  <a:schemeClr val="tx1"/>
                </a:solidFill>
                <a:latin typeface="Arial" pitchFamily="34" charset="0"/>
                <a:cs typeface="Arial" pitchFamily="34" charset="0"/>
              </a:rPr>
              <a:t> (consistentemente, nunca decrescendo).</a:t>
            </a:r>
          </a:p>
          <a:p>
            <a:pPr lvl="1"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Software não testável eficientemente durante a manutenção; por exemplo, regressão excessiva.</a:t>
            </a:r>
          </a:p>
        </p:txBody>
      </p:sp>
      <p:sp>
        <p:nvSpPr>
          <p:cNvPr id="123906" name="Espaço Reservado para Número de Slide 4"/>
          <p:cNvSpPr>
            <a:spLocks noGrp="1"/>
          </p:cNvSpPr>
          <p:nvPr>
            <p:ph type="sldNum" sz="quarter" idx="10"/>
          </p:nvPr>
        </p:nvSpPr>
        <p:spPr>
          <a:xfrm>
            <a:off x="9448800" y="6492875"/>
            <a:ext cx="2743200" cy="365125"/>
          </a:xfrm>
        </p:spPr>
        <p:txBody>
          <a:bodyPr/>
          <a:lstStyle/>
          <a:p>
            <a:pPr algn="ctr">
              <a:defRPr/>
            </a:pPr>
            <a:fld id="{9E06034E-EE2E-4D8D-BE0A-C96847D3E42F}" type="slidenum">
              <a:rPr lang="pt-BR"/>
              <a:pPr algn="ctr">
                <a:defRPr/>
              </a:pPr>
              <a:t>48</a:t>
            </a:fld>
            <a:endParaRPr lang="pt-BR" dirty="0"/>
          </a:p>
        </p:txBody>
      </p:sp>
      <p:sp>
        <p:nvSpPr>
          <p:cNvPr id="6" name="Rectangle 2"/>
          <p:cNvSpPr txBox="1">
            <a:spLocks noChangeAspect="1" noChangeArrowheads="1"/>
          </p:cNvSpPr>
          <p:nvPr/>
        </p:nvSpPr>
        <p:spPr bwMode="auto">
          <a:xfrm>
            <a:off x="177424" y="1600027"/>
            <a:ext cx="10752667" cy="431800"/>
          </a:xfrm>
          <a:prstGeom prst="rect">
            <a:avLst/>
          </a:prstGeom>
          <a:noFill/>
          <a:ln w="9525">
            <a:noFill/>
            <a:miter lim="800000"/>
            <a:headEnd/>
            <a:tailEnd/>
          </a:ln>
        </p:spPr>
        <p:txBody>
          <a:bodyPr anchor="ctr"/>
          <a:lstStyle/>
          <a:p>
            <a:pPr>
              <a:defRPr/>
            </a:pPr>
            <a:r>
              <a:rPr lang="pt-BR" sz="2000" b="1" u="none" dirty="0">
                <a:latin typeface="Arial" pitchFamily="34" charset="0"/>
                <a:cs typeface="Arial" pitchFamily="34" charset="0"/>
              </a:rPr>
              <a:t>Manutenção e </a:t>
            </a:r>
            <a:r>
              <a:rPr lang="pt-BR" sz="2000" b="1" u="none" dirty="0" err="1">
                <a:latin typeface="Arial" pitchFamily="34" charset="0"/>
                <a:cs typeface="Arial" pitchFamily="34" charset="0"/>
              </a:rPr>
              <a:t>Manutenibilidade</a:t>
            </a:r>
            <a:endParaRPr lang="pt-BR" sz="2000" b="1" u="none" kern="0" dirty="0">
              <a:latin typeface="Arial" pitchFamily="34" charset="0"/>
              <a:ea typeface="+mj-ea"/>
              <a:cs typeface="Arial" pitchFamily="34" charset="0"/>
            </a:endParaRPr>
          </a:p>
        </p:txBody>
      </p:sp>
      <p:sp>
        <p:nvSpPr>
          <p:cNvPr id="7" name="CaixaDeTexto 6"/>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CaixaDeTexto 7"/>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511858" y="2059267"/>
            <a:ext cx="11165417" cy="3887788"/>
          </a:xfrm>
        </p:spPr>
        <p:txBody>
          <a:bodyPr/>
          <a:lstStyle/>
          <a:p>
            <a:pPr eaLnBrk="1" hangingPunct="1"/>
            <a:endParaRPr lang="pt-BR" sz="2000" b="0" dirty="0" smtClean="0">
              <a:cs typeface="Arial" pitchFamily="34" charset="0"/>
            </a:endParaRPr>
          </a:p>
          <a:p>
            <a:pPr eaLnBrk="1" hangingPunct="1"/>
            <a:r>
              <a:rPr lang="pt-BR" sz="2000" b="0" dirty="0" smtClean="0">
                <a:cs typeface="Arial" pitchFamily="34" charset="0"/>
              </a:rPr>
              <a:t>Um sistema pode funcionar apropriadamente mas não pode ser utilizável pelo cliente pretendido.</a:t>
            </a:r>
          </a:p>
          <a:p>
            <a:pPr eaLnBrk="1" hangingPunct="1"/>
            <a:endParaRPr lang="pt-BR" sz="2000" b="0" dirty="0" smtClean="0">
              <a:cs typeface="Arial" pitchFamily="34" charset="0"/>
            </a:endParaRPr>
          </a:p>
          <a:p>
            <a:pPr eaLnBrk="1" hangingPunct="1"/>
            <a:r>
              <a:rPr lang="pt-BR" sz="2000" b="0" dirty="0" smtClean="0">
                <a:cs typeface="Arial" pitchFamily="34" charset="0"/>
              </a:rPr>
              <a:t>Interfaces enfadonhas que não seguem </a:t>
            </a:r>
            <a:r>
              <a:rPr lang="en-US" sz="2000" b="0" i="1" dirty="0" smtClean="0">
                <a:cs typeface="Arial" pitchFamily="34" charset="0"/>
              </a:rPr>
              <a:t>workflows</a:t>
            </a:r>
            <a:r>
              <a:rPr lang="pt-BR" sz="2000" b="0" dirty="0" smtClean="0">
                <a:cs typeface="Arial" pitchFamily="34" charset="0"/>
              </a:rPr>
              <a:t>.</a:t>
            </a:r>
          </a:p>
          <a:p>
            <a:pPr eaLnBrk="1" hangingPunct="1"/>
            <a:endParaRPr lang="pt-BR" sz="2000" b="0" i="1" dirty="0" smtClean="0">
              <a:cs typeface="Arial" pitchFamily="34" charset="0"/>
            </a:endParaRPr>
          </a:p>
          <a:p>
            <a:pPr eaLnBrk="1" hangingPunct="1"/>
            <a:r>
              <a:rPr lang="pt-BR" sz="2000" b="0" dirty="0" smtClean="0">
                <a:cs typeface="Arial" pitchFamily="34" charset="0"/>
              </a:rPr>
              <a:t>Funcionalidade inacessível.</a:t>
            </a:r>
          </a:p>
          <a:p>
            <a:pPr eaLnBrk="1" hangingPunct="1"/>
            <a:endParaRPr lang="pt-BR" sz="2000" b="0" dirty="0" smtClean="0">
              <a:cs typeface="Arial" pitchFamily="34" charset="0"/>
            </a:endParaRPr>
          </a:p>
          <a:p>
            <a:pPr eaLnBrk="1" hangingPunct="1"/>
            <a:r>
              <a:rPr lang="pt-BR" sz="2000" b="0" dirty="0" smtClean="0">
                <a:cs typeface="Arial" pitchFamily="34" charset="0"/>
              </a:rPr>
              <a:t>Inapropriadamente difícil para os usuários aprenderem.</a:t>
            </a:r>
          </a:p>
          <a:p>
            <a:pPr eaLnBrk="1" hangingPunct="1"/>
            <a:endParaRPr lang="pt-BR" sz="2000" b="0" dirty="0" smtClean="0">
              <a:cs typeface="Arial" pitchFamily="34" charset="0"/>
            </a:endParaRPr>
          </a:p>
          <a:p>
            <a:pPr eaLnBrk="1" hangingPunct="1"/>
            <a:r>
              <a:rPr lang="pt-BR" sz="2000" b="0" dirty="0" smtClean="0">
                <a:cs typeface="Arial" pitchFamily="34" charset="0"/>
              </a:rPr>
              <a:t>Mensagens de instrução, ajuda, e erro que são enganosas, confusas, ou com ortografia errada.</a:t>
            </a:r>
          </a:p>
        </p:txBody>
      </p:sp>
      <p:sp>
        <p:nvSpPr>
          <p:cNvPr id="124930" name="Espaço Reservado para Número de Slide 3"/>
          <p:cNvSpPr>
            <a:spLocks noGrp="1"/>
          </p:cNvSpPr>
          <p:nvPr>
            <p:ph type="sldNum" sz="quarter" idx="10"/>
          </p:nvPr>
        </p:nvSpPr>
        <p:spPr>
          <a:xfrm>
            <a:off x="9108744" y="6492875"/>
            <a:ext cx="2743200" cy="365125"/>
          </a:xfrm>
        </p:spPr>
        <p:txBody>
          <a:bodyPr/>
          <a:lstStyle/>
          <a:p>
            <a:pPr algn="ctr">
              <a:defRPr/>
            </a:pPr>
            <a:fld id="{75E4086E-7957-465B-93D2-925E7BC28D3F}" type="slidenum">
              <a:rPr lang="pt-BR"/>
              <a:pPr algn="ctr">
                <a:defRPr/>
              </a:pPr>
              <a:t>49</a:t>
            </a:fld>
            <a:endParaRPr lang="pt-BR" dirty="0"/>
          </a:p>
        </p:txBody>
      </p:sp>
      <p:sp>
        <p:nvSpPr>
          <p:cNvPr id="5" name="Rectangle 2"/>
          <p:cNvSpPr txBox="1">
            <a:spLocks noChangeAspect="1" noChangeArrowheads="1"/>
          </p:cNvSpPr>
          <p:nvPr/>
        </p:nvSpPr>
        <p:spPr bwMode="auto">
          <a:xfrm>
            <a:off x="241396" y="1872966"/>
            <a:ext cx="10752667" cy="431800"/>
          </a:xfrm>
          <a:prstGeom prst="rect">
            <a:avLst/>
          </a:prstGeom>
          <a:noFill/>
          <a:ln w="9525">
            <a:noFill/>
            <a:miter lim="800000"/>
            <a:headEnd/>
            <a:tailEnd/>
          </a:ln>
        </p:spPr>
        <p:txBody>
          <a:bodyPr anchor="ctr"/>
          <a:lstStyle/>
          <a:p>
            <a:pPr>
              <a:defRPr/>
            </a:pPr>
            <a:r>
              <a:rPr lang="pt-BR" sz="2000" u="none" dirty="0">
                <a:cs typeface="Arial" pitchFamily="34" charset="0"/>
              </a:rPr>
              <a:t>Usabilidade e Interface com Usuário</a:t>
            </a:r>
            <a:endParaRPr lang="pt-BR" sz="2000" u="none" kern="0" dirty="0">
              <a:ea typeface="+mj-ea"/>
              <a:cs typeface="Arial" pitchFamily="34" charset="0"/>
            </a:endParaRPr>
          </a:p>
        </p:txBody>
      </p:sp>
      <p:sp>
        <p:nvSpPr>
          <p:cNvPr id="6" name="CaixaDeTexto 5"/>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CaixaDeTexto 6"/>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 y="6470378"/>
            <a:ext cx="29281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white"/>
                </a:solidFill>
                <a:effectLst/>
                <a:uLnTx/>
                <a:uFillTx/>
                <a:latin typeface="Gill Sans MT" charset="0"/>
                <a:ea typeface="Gill Sans MT" charset="0"/>
                <a:cs typeface="Gill Sans MT" charset="0"/>
              </a:rPr>
              <a:t>www.svlabs.com.br</a:t>
            </a:r>
          </a:p>
        </p:txBody>
      </p:sp>
      <p:sp>
        <p:nvSpPr>
          <p:cNvPr id="63" name="CaixaDeTexto 62"/>
          <p:cNvSpPr txBox="1"/>
          <p:nvPr/>
        </p:nvSpPr>
        <p:spPr>
          <a:xfrm>
            <a:off x="235250" y="798548"/>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O que é Teste</a:t>
            </a:r>
            <a:r>
              <a:rPr kumimoji="0" lang="pt-BR" sz="32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de Software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Espaço Reservado para Número de Slide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B08DBC-7CE1-4917-8697-D7D5E25F18EC}" type="slidenum">
              <a:rPr kumimoji="0" lang="pt-B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CaixaDeTexto 10"/>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12" name="CaixaDeTexto 11"/>
          <p:cNvSpPr txBox="1"/>
          <p:nvPr/>
        </p:nvSpPr>
        <p:spPr>
          <a:xfrm>
            <a:off x="586850" y="1555836"/>
            <a:ext cx="10686197" cy="646331"/>
          </a:xfrm>
          <a:prstGeom prst="rect">
            <a:avLst/>
          </a:prstGeom>
          <a:noFill/>
        </p:spPr>
        <p:txBody>
          <a:bodyPr wrap="square" rtlCol="0">
            <a:spAutoFit/>
          </a:bodyPr>
          <a:lstStyle/>
          <a:p>
            <a:r>
              <a:rPr lang="pt-BR" dirty="0" smtClean="0"/>
              <a:t>Consiste de uma verificação (</a:t>
            </a:r>
            <a:r>
              <a:rPr lang="pt-BR" b="1" dirty="0" smtClean="0"/>
              <a:t>análise estática</a:t>
            </a:r>
            <a:r>
              <a:rPr lang="pt-BR" dirty="0" smtClean="0"/>
              <a:t>) e validação (</a:t>
            </a:r>
            <a:r>
              <a:rPr lang="pt-BR" b="1" dirty="0" smtClean="0"/>
              <a:t>análise dinâmica</a:t>
            </a:r>
            <a:r>
              <a:rPr lang="pt-BR" dirty="0" smtClean="0"/>
              <a:t>) do produto, e é um processo relevante para </a:t>
            </a:r>
            <a:r>
              <a:rPr lang="pt-BR" b="1" dirty="0" smtClean="0"/>
              <a:t>Prevenir</a:t>
            </a:r>
            <a:r>
              <a:rPr lang="pt-BR" dirty="0" smtClean="0"/>
              <a:t> que </a:t>
            </a:r>
            <a:r>
              <a:rPr lang="pt-BR" b="1" dirty="0" smtClean="0"/>
              <a:t>Erros </a:t>
            </a:r>
            <a:r>
              <a:rPr lang="pt-BR" dirty="0" smtClean="0"/>
              <a:t>se transformem em </a:t>
            </a:r>
            <a:r>
              <a:rPr lang="pt-BR" b="1" dirty="0" err="1" smtClean="0"/>
              <a:t>Bugs</a:t>
            </a:r>
            <a:r>
              <a:rPr lang="pt-BR" b="1" dirty="0" smtClean="0"/>
              <a:t> </a:t>
            </a:r>
            <a:r>
              <a:rPr lang="pt-BR" dirty="0" smtClean="0"/>
              <a:t>e </a:t>
            </a:r>
            <a:r>
              <a:rPr lang="pt-BR" dirty="0" err="1" smtClean="0"/>
              <a:t>bugs</a:t>
            </a:r>
            <a:r>
              <a:rPr lang="pt-BR" dirty="0" smtClean="0"/>
              <a:t> gerem </a:t>
            </a:r>
            <a:r>
              <a:rPr lang="pt-BR" b="1" dirty="0" smtClean="0"/>
              <a:t>Falhas Sistêmicas</a:t>
            </a:r>
            <a:r>
              <a:rPr lang="pt-BR" dirty="0" smtClean="0"/>
              <a:t>. </a:t>
            </a:r>
          </a:p>
        </p:txBody>
      </p:sp>
      <p:pic>
        <p:nvPicPr>
          <p:cNvPr id="133122" name="Picture 2"/>
          <p:cNvPicPr>
            <a:picLocks noChangeAspect="1" noChangeArrowheads="1"/>
          </p:cNvPicPr>
          <p:nvPr/>
        </p:nvPicPr>
        <p:blipFill>
          <a:blip r:embed="rId3" cstate="print"/>
          <a:srcRect/>
          <a:stretch>
            <a:fillRect/>
          </a:stretch>
        </p:blipFill>
        <p:spPr bwMode="auto">
          <a:xfrm>
            <a:off x="3500508" y="2501097"/>
            <a:ext cx="4781550" cy="2838450"/>
          </a:xfrm>
          <a:prstGeom prst="rect">
            <a:avLst/>
          </a:prstGeom>
          <a:noFill/>
          <a:ln w="9525">
            <a:noFill/>
            <a:miter lim="800000"/>
            <a:headEnd/>
            <a:tailEnd/>
          </a:ln>
        </p:spPr>
      </p:pic>
      <p:sp>
        <p:nvSpPr>
          <p:cNvPr id="34" name="CaixaDeTexto 33"/>
          <p:cNvSpPr txBox="1"/>
          <p:nvPr/>
        </p:nvSpPr>
        <p:spPr>
          <a:xfrm>
            <a:off x="1433015" y="5622881"/>
            <a:ext cx="8734567" cy="646331"/>
          </a:xfrm>
          <a:prstGeom prst="rect">
            <a:avLst/>
          </a:prstGeom>
          <a:noFill/>
        </p:spPr>
        <p:txBody>
          <a:bodyPr wrap="square" rtlCol="0">
            <a:spAutoFit/>
          </a:bodyPr>
          <a:lstStyle/>
          <a:p>
            <a:pPr algn="ctr"/>
            <a:r>
              <a:rPr lang="pt-BR" i="1" dirty="0" smtClean="0"/>
              <a:t>Resumidamente, teste é </a:t>
            </a:r>
            <a:r>
              <a:rPr lang="pt-BR" b="1" i="1" dirty="0" smtClean="0"/>
              <a:t>verificação</a:t>
            </a:r>
            <a:r>
              <a:rPr lang="pt-BR" i="1" dirty="0" smtClean="0"/>
              <a:t> e </a:t>
            </a:r>
            <a:r>
              <a:rPr lang="pt-BR" b="1" i="1" dirty="0" smtClean="0"/>
              <a:t>validação</a:t>
            </a:r>
            <a:r>
              <a:rPr lang="pt-BR" i="1" dirty="0" smtClean="0"/>
              <a:t>, estruturado de maneira metódica por meio de um processo claro e bem definido.</a:t>
            </a:r>
          </a:p>
        </p:txBody>
      </p:sp>
      <p:sp>
        <p:nvSpPr>
          <p:cNvPr id="35"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27270243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527052" y="1816789"/>
            <a:ext cx="10850033" cy="4752975"/>
          </a:xfrm>
        </p:spPr>
        <p:txBody>
          <a:bodyPr/>
          <a:lstStyle/>
          <a:p>
            <a:pPr eaLnBrk="1" hangingPunct="1"/>
            <a:endParaRPr lang="pt-BR" sz="1800" dirty="0" smtClean="0">
              <a:solidFill>
                <a:schemeClr val="tx1"/>
              </a:solidFill>
              <a:latin typeface="Arial" pitchFamily="34" charset="0"/>
              <a:cs typeface="Arial" pitchFamily="34" charset="0"/>
            </a:endParaRPr>
          </a:p>
          <a:p>
            <a:pPr eaLnBrk="1" hangingPunct="1"/>
            <a:r>
              <a:rPr lang="pt-BR" sz="1800" dirty="0" smtClean="0">
                <a:solidFill>
                  <a:schemeClr val="tx1"/>
                </a:solidFill>
                <a:latin typeface="Arial" pitchFamily="34" charset="0"/>
                <a:cs typeface="Arial" pitchFamily="34" charset="0"/>
              </a:rPr>
              <a:t>Uma única plataforma pode ser configurada de muitas maneiras diferentes pelo software.</a:t>
            </a:r>
          </a:p>
          <a:p>
            <a:pPr eaLnBrk="1" hangingPunct="1"/>
            <a:endParaRPr lang="pt-BR" sz="1800" dirty="0" smtClean="0">
              <a:solidFill>
                <a:schemeClr val="tx1"/>
              </a:solidFill>
              <a:latin typeface="Arial" pitchFamily="34" charset="0"/>
              <a:cs typeface="Arial" pitchFamily="34" charset="0"/>
            </a:endParaRPr>
          </a:p>
          <a:p>
            <a:pPr eaLnBrk="1" hangingPunct="1"/>
            <a:r>
              <a:rPr lang="pt-BR" sz="1800" dirty="0" smtClean="0">
                <a:solidFill>
                  <a:schemeClr val="tx1"/>
                </a:solidFill>
                <a:latin typeface="Arial" pitchFamily="34" charset="0"/>
                <a:cs typeface="Arial" pitchFamily="34" charset="0"/>
              </a:rPr>
              <a:t>Uma família de plataformas pode suportar várias configurações de hardware.</a:t>
            </a:r>
          </a:p>
          <a:p>
            <a:pPr eaLnBrk="1" hangingPunct="1"/>
            <a:endParaRPr lang="pt-BR" sz="1800" dirty="0" smtClean="0">
              <a:solidFill>
                <a:schemeClr val="tx1"/>
              </a:solidFill>
              <a:latin typeface="Arial" pitchFamily="34" charset="0"/>
              <a:cs typeface="Arial" pitchFamily="34" charset="0"/>
            </a:endParaRPr>
          </a:p>
          <a:p>
            <a:pPr eaLnBrk="1" hangingPunct="1"/>
            <a:r>
              <a:rPr lang="pt-BR" sz="1800" dirty="0" smtClean="0">
                <a:solidFill>
                  <a:schemeClr val="tx1"/>
                </a:solidFill>
                <a:latin typeface="Arial" pitchFamily="34" charset="0"/>
                <a:cs typeface="Arial" pitchFamily="34" charset="0"/>
              </a:rPr>
              <a:t>As mudanças de configuração são tratadas?</a:t>
            </a:r>
          </a:p>
          <a:p>
            <a:pPr eaLnBrk="1" hangingPunct="1"/>
            <a:endParaRPr lang="pt-BR" sz="1800" dirty="0" smtClean="0">
              <a:solidFill>
                <a:schemeClr val="tx1"/>
              </a:solidFill>
              <a:latin typeface="Arial" pitchFamily="34" charset="0"/>
              <a:cs typeface="Arial" pitchFamily="34" charset="0"/>
            </a:endParaRPr>
          </a:p>
          <a:p>
            <a:pPr lvl="1" eaLnBrk="1" hangingPunct="1"/>
            <a:r>
              <a:rPr lang="pt-BR" sz="1800" dirty="0" smtClean="0">
                <a:solidFill>
                  <a:schemeClr val="tx1"/>
                </a:solidFill>
                <a:latin typeface="Arial" pitchFamily="34" charset="0"/>
                <a:cs typeface="Arial" pitchFamily="34" charset="0"/>
              </a:rPr>
              <a:t>Adicionar espaço em disco ou outras formas de armazenamento.</a:t>
            </a:r>
          </a:p>
          <a:p>
            <a:pPr lvl="1" eaLnBrk="1" hangingPunct="1"/>
            <a:r>
              <a:rPr lang="pt-BR" sz="1800" dirty="0" smtClean="0">
                <a:solidFill>
                  <a:schemeClr val="tx1"/>
                </a:solidFill>
                <a:latin typeface="Arial" pitchFamily="34" charset="0"/>
                <a:cs typeface="Arial" pitchFamily="34" charset="0"/>
              </a:rPr>
              <a:t>Adicionar memória.</a:t>
            </a:r>
          </a:p>
          <a:p>
            <a:pPr lvl="1" eaLnBrk="1" hangingPunct="1"/>
            <a:r>
              <a:rPr lang="pt-BR" sz="1800" dirty="0" smtClean="0">
                <a:solidFill>
                  <a:schemeClr val="tx1"/>
                </a:solidFill>
                <a:latin typeface="Arial" pitchFamily="34" charset="0"/>
                <a:cs typeface="Arial" pitchFamily="34" charset="0"/>
              </a:rPr>
              <a:t>Atualizar ou adicionar CPU.</a:t>
            </a:r>
          </a:p>
          <a:p>
            <a:pPr lvl="1" eaLnBrk="1" hangingPunct="1"/>
            <a:endParaRPr lang="pt-BR" sz="1800" dirty="0" smtClean="0">
              <a:solidFill>
                <a:schemeClr val="tx1"/>
              </a:solidFill>
              <a:latin typeface="Arial" pitchFamily="34" charset="0"/>
              <a:cs typeface="Arial" pitchFamily="34" charset="0"/>
            </a:endParaRPr>
          </a:p>
          <a:p>
            <a:pPr eaLnBrk="1" hangingPunct="1"/>
            <a:r>
              <a:rPr lang="pt-BR" sz="1800" dirty="0" smtClean="0">
                <a:solidFill>
                  <a:schemeClr val="tx1"/>
                </a:solidFill>
                <a:latin typeface="Arial" pitchFamily="34" charset="0"/>
                <a:cs typeface="Arial" pitchFamily="34" charset="0"/>
              </a:rPr>
              <a:t>Portabilidade para vários ambientes.</a:t>
            </a:r>
          </a:p>
        </p:txBody>
      </p:sp>
      <p:sp>
        <p:nvSpPr>
          <p:cNvPr id="125954" name="Espaço Reservado para Número de Slide 3"/>
          <p:cNvSpPr>
            <a:spLocks noGrp="1"/>
          </p:cNvSpPr>
          <p:nvPr>
            <p:ph type="sldNum" sz="quarter" idx="10"/>
          </p:nvPr>
        </p:nvSpPr>
        <p:spPr>
          <a:xfrm>
            <a:off x="9231573" y="6492875"/>
            <a:ext cx="2743200" cy="365125"/>
          </a:xfrm>
        </p:spPr>
        <p:txBody>
          <a:bodyPr/>
          <a:lstStyle/>
          <a:p>
            <a:pPr algn="ctr">
              <a:defRPr/>
            </a:pPr>
            <a:fld id="{115B24A0-C5C6-458A-B924-A6BCA77D7F05}" type="slidenum">
              <a:rPr lang="pt-BR"/>
              <a:pPr algn="ctr">
                <a:defRPr/>
              </a:pPr>
              <a:t>50</a:t>
            </a:fld>
            <a:endParaRPr lang="pt-BR"/>
          </a:p>
        </p:txBody>
      </p:sp>
      <p:sp>
        <p:nvSpPr>
          <p:cNvPr id="5" name="Rectangle 2"/>
          <p:cNvSpPr txBox="1">
            <a:spLocks noChangeAspect="1" noChangeArrowheads="1"/>
          </p:cNvSpPr>
          <p:nvPr/>
        </p:nvSpPr>
        <p:spPr bwMode="auto">
          <a:xfrm>
            <a:off x="514351" y="1559092"/>
            <a:ext cx="10752667" cy="431800"/>
          </a:xfrm>
          <a:prstGeom prst="rect">
            <a:avLst/>
          </a:prstGeom>
          <a:noFill/>
          <a:ln w="9525">
            <a:noFill/>
            <a:miter lim="800000"/>
            <a:headEnd/>
            <a:tailEnd/>
          </a:ln>
        </p:spPr>
        <p:txBody>
          <a:bodyPr anchor="ctr"/>
          <a:lstStyle/>
          <a:p>
            <a:pPr>
              <a:defRPr/>
            </a:pPr>
            <a:r>
              <a:rPr lang="pt-BR" sz="2000" u="none" dirty="0">
                <a:latin typeface="Arial" pitchFamily="34" charset="0"/>
                <a:cs typeface="Arial" pitchFamily="34" charset="0"/>
              </a:rPr>
              <a:t>Configuração e Portabilidade</a:t>
            </a:r>
            <a:endParaRPr lang="pt-BR" sz="2000" u="none" kern="0" dirty="0">
              <a:latin typeface="Arial" pitchFamily="34" charset="0"/>
              <a:ea typeface="+mj-ea"/>
              <a:cs typeface="Arial" pitchFamily="34" charset="0"/>
            </a:endParaRPr>
          </a:p>
        </p:txBody>
      </p:sp>
      <p:sp>
        <p:nvSpPr>
          <p:cNvPr id="6" name="CaixaDeTexto 5"/>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CaixaDeTexto 6"/>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sz="half" idx="1"/>
          </p:nvPr>
        </p:nvSpPr>
        <p:spPr>
          <a:xfrm>
            <a:off x="472460" y="2450249"/>
            <a:ext cx="5473700" cy="3663950"/>
          </a:xfrm>
        </p:spPr>
        <p:txBody>
          <a:bodyPr/>
          <a:lstStyle/>
          <a:p>
            <a:pPr eaLnBrk="1" hangingPunct="1"/>
            <a:r>
              <a:rPr lang="pt-BR" sz="1800" b="0" dirty="0" smtClean="0">
                <a:solidFill>
                  <a:schemeClr val="tx1"/>
                </a:solidFill>
                <a:latin typeface="Arial" pitchFamily="34" charset="0"/>
                <a:cs typeface="Arial" pitchFamily="34" charset="0"/>
              </a:rPr>
              <a:t>Localização (interface com usuário)</a:t>
            </a:r>
          </a:p>
          <a:p>
            <a:pPr eaLnBrk="1" hangingPunct="1"/>
            <a:r>
              <a:rPr lang="pt-BR" sz="1800" b="0" dirty="0" smtClean="0">
                <a:solidFill>
                  <a:schemeClr val="tx1"/>
                </a:solidFill>
                <a:latin typeface="Arial" pitchFamily="34" charset="0"/>
                <a:cs typeface="Arial" pitchFamily="34" charset="0"/>
              </a:rPr>
              <a:t>Localização (operacional)</a:t>
            </a:r>
          </a:p>
          <a:p>
            <a:pPr eaLnBrk="1" hangingPunct="1"/>
            <a:r>
              <a:rPr lang="pt-BR" sz="1800" b="0" dirty="0" smtClean="0">
                <a:solidFill>
                  <a:schemeClr val="tx1"/>
                </a:solidFill>
                <a:latin typeface="Arial" pitchFamily="34" charset="0"/>
                <a:cs typeface="Arial" pitchFamily="34" charset="0"/>
              </a:rPr>
              <a:t>Conformidade com normas e regulamentos</a:t>
            </a:r>
          </a:p>
          <a:p>
            <a:pPr eaLnBrk="1" hangingPunct="1"/>
            <a:r>
              <a:rPr lang="pt-BR" sz="1800" b="0" dirty="0" smtClean="0">
                <a:solidFill>
                  <a:schemeClr val="tx1"/>
                </a:solidFill>
                <a:latin typeface="Arial" pitchFamily="34" charset="0"/>
                <a:cs typeface="Arial" pitchFamily="34" charset="0"/>
              </a:rPr>
              <a:t>Tratamento e recuperação de erros</a:t>
            </a:r>
          </a:p>
          <a:p>
            <a:pPr eaLnBrk="1" hangingPunct="1"/>
            <a:r>
              <a:rPr lang="pt-BR" sz="1800" b="0" dirty="0" smtClean="0">
                <a:solidFill>
                  <a:schemeClr val="tx1"/>
                </a:solidFill>
                <a:latin typeface="Arial" pitchFamily="34" charset="0"/>
                <a:cs typeface="Arial" pitchFamily="34" charset="0"/>
              </a:rPr>
              <a:t>Recuperação de desastre.</a:t>
            </a:r>
          </a:p>
          <a:p>
            <a:pPr eaLnBrk="1" hangingPunct="1"/>
            <a:r>
              <a:rPr lang="pt-BR" sz="1800" b="0" dirty="0" smtClean="0">
                <a:solidFill>
                  <a:schemeClr val="tx1"/>
                </a:solidFill>
                <a:latin typeface="Arial" pitchFamily="34" charset="0"/>
                <a:cs typeface="Arial" pitchFamily="34" charset="0"/>
              </a:rPr>
              <a:t>Trabalhados em rede/Internet ou distribuídos</a:t>
            </a:r>
          </a:p>
          <a:p>
            <a:pPr eaLnBrk="1" hangingPunct="1"/>
            <a:endParaRPr lang="pt-BR" sz="1600" b="0" dirty="0" smtClean="0">
              <a:solidFill>
                <a:schemeClr val="tx1"/>
              </a:solidFill>
            </a:endParaRPr>
          </a:p>
        </p:txBody>
      </p:sp>
      <p:sp>
        <p:nvSpPr>
          <p:cNvPr id="45059" name="Rectangle 5"/>
          <p:cNvSpPr>
            <a:spLocks noGrp="1" noChangeArrowheads="1"/>
          </p:cNvSpPr>
          <p:nvPr>
            <p:ph sz="half" idx="2"/>
          </p:nvPr>
        </p:nvSpPr>
        <p:spPr>
          <a:xfrm>
            <a:off x="5946160" y="2450249"/>
            <a:ext cx="5183716" cy="3663950"/>
          </a:xfrm>
        </p:spPr>
        <p:txBody>
          <a:bodyPr/>
          <a:lstStyle/>
          <a:p>
            <a:pPr eaLnBrk="1" hangingPunct="1"/>
            <a:r>
              <a:rPr lang="pt-BR" sz="1800" b="0" dirty="0" smtClean="0">
                <a:solidFill>
                  <a:schemeClr val="tx1"/>
                </a:solidFill>
                <a:latin typeface="Arial" pitchFamily="34" charset="0"/>
                <a:cs typeface="Arial" pitchFamily="34" charset="0"/>
              </a:rPr>
              <a:t>Momento (</a:t>
            </a:r>
            <a:r>
              <a:rPr lang="pt-BR" sz="1800" b="0" i="1" dirty="0" smtClean="0">
                <a:solidFill>
                  <a:schemeClr val="tx1"/>
                </a:solidFill>
                <a:latin typeface="Arial" pitchFamily="34" charset="0"/>
                <a:cs typeface="Arial" pitchFamily="34" charset="0"/>
              </a:rPr>
              <a:t>timing</a:t>
            </a:r>
            <a:r>
              <a:rPr lang="pt-BR" sz="1800" b="0" dirty="0" smtClean="0">
                <a:solidFill>
                  <a:schemeClr val="tx1"/>
                </a:solidFill>
                <a:latin typeface="Arial" pitchFamily="34" charset="0"/>
                <a:cs typeface="Arial" pitchFamily="34" charset="0"/>
              </a:rPr>
              <a:t>) e coordenação</a:t>
            </a:r>
          </a:p>
          <a:p>
            <a:pPr eaLnBrk="1" hangingPunct="1"/>
            <a:r>
              <a:rPr lang="pt-BR" sz="1800" b="0" dirty="0" smtClean="0">
                <a:solidFill>
                  <a:schemeClr val="tx1"/>
                </a:solidFill>
                <a:latin typeface="Arial" pitchFamily="34" charset="0"/>
                <a:cs typeface="Arial" pitchFamily="34" charset="0"/>
              </a:rPr>
              <a:t>Qualidade dos dados</a:t>
            </a:r>
          </a:p>
          <a:p>
            <a:pPr eaLnBrk="1" hangingPunct="1"/>
            <a:r>
              <a:rPr lang="pt-BR" sz="1800" b="0" dirty="0" smtClean="0">
                <a:solidFill>
                  <a:schemeClr val="tx1"/>
                </a:solidFill>
                <a:latin typeface="Arial" pitchFamily="34" charset="0"/>
                <a:cs typeface="Arial" pitchFamily="34" charset="0"/>
              </a:rPr>
              <a:t>Conversão de dados</a:t>
            </a:r>
          </a:p>
          <a:p>
            <a:pPr eaLnBrk="1" hangingPunct="1"/>
            <a:r>
              <a:rPr lang="pt-BR" sz="1800" b="0" dirty="0" smtClean="0">
                <a:solidFill>
                  <a:schemeClr val="tx1"/>
                </a:solidFill>
                <a:latin typeface="Arial" pitchFamily="34" charset="0"/>
                <a:cs typeface="Arial" pitchFamily="34" charset="0"/>
              </a:rPr>
              <a:t>Operações</a:t>
            </a:r>
          </a:p>
          <a:p>
            <a:pPr eaLnBrk="1" hangingPunct="1"/>
            <a:r>
              <a:rPr lang="pt-BR" sz="1800" b="0" dirty="0" smtClean="0">
                <a:solidFill>
                  <a:schemeClr val="tx1"/>
                </a:solidFill>
                <a:latin typeface="Arial" pitchFamily="34" charset="0"/>
                <a:cs typeface="Arial" pitchFamily="34" charset="0"/>
              </a:rPr>
              <a:t>Instalação</a:t>
            </a:r>
          </a:p>
          <a:p>
            <a:pPr eaLnBrk="1" hangingPunct="1"/>
            <a:r>
              <a:rPr lang="pt-BR" sz="1800" b="0" dirty="0" smtClean="0">
                <a:solidFill>
                  <a:schemeClr val="tx1"/>
                </a:solidFill>
                <a:latin typeface="Arial" pitchFamily="34" charset="0"/>
                <a:cs typeface="Arial" pitchFamily="34" charset="0"/>
              </a:rPr>
              <a:t>Desinstalação</a:t>
            </a:r>
          </a:p>
          <a:p>
            <a:pPr eaLnBrk="1" hangingPunct="1"/>
            <a:r>
              <a:rPr lang="pt-BR" sz="1800" b="0" dirty="0" smtClean="0">
                <a:solidFill>
                  <a:schemeClr val="tx1"/>
                </a:solidFill>
                <a:latin typeface="Arial" pitchFamily="34" charset="0"/>
                <a:cs typeface="Arial" pitchFamily="34" charset="0"/>
              </a:rPr>
              <a:t>Tratamento de dados e tempo</a:t>
            </a:r>
          </a:p>
          <a:p>
            <a:pPr eaLnBrk="1" hangingPunct="1"/>
            <a:r>
              <a:rPr lang="pt-BR" sz="1800" b="0" dirty="0" smtClean="0">
                <a:solidFill>
                  <a:schemeClr val="tx1"/>
                </a:solidFill>
                <a:latin typeface="Arial" pitchFamily="34" charset="0"/>
                <a:cs typeface="Arial" pitchFamily="34" charset="0"/>
              </a:rPr>
              <a:t>Documentação</a:t>
            </a:r>
          </a:p>
          <a:p>
            <a:pPr eaLnBrk="1" hangingPunct="1"/>
            <a:r>
              <a:rPr lang="pt-BR" sz="1800" b="0" dirty="0" smtClean="0">
                <a:solidFill>
                  <a:schemeClr val="tx1"/>
                </a:solidFill>
                <a:latin typeface="Arial" pitchFamily="34" charset="0"/>
                <a:cs typeface="Arial" pitchFamily="34" charset="0"/>
              </a:rPr>
              <a:t>E muitos outros...</a:t>
            </a:r>
          </a:p>
          <a:p>
            <a:pPr eaLnBrk="1" hangingPunct="1"/>
            <a:endParaRPr lang="pt-BR" sz="1600" b="0" dirty="0" smtClean="0">
              <a:solidFill>
                <a:schemeClr val="tx1"/>
              </a:solidFill>
            </a:endParaRPr>
          </a:p>
        </p:txBody>
      </p:sp>
      <p:sp>
        <p:nvSpPr>
          <p:cNvPr id="126978" name="Espaço Reservado para Número de Slide 4"/>
          <p:cNvSpPr>
            <a:spLocks noGrp="1"/>
          </p:cNvSpPr>
          <p:nvPr>
            <p:ph type="sldNum" sz="quarter" idx="10"/>
          </p:nvPr>
        </p:nvSpPr>
        <p:spPr>
          <a:xfrm>
            <a:off x="9040504" y="6492875"/>
            <a:ext cx="2743200" cy="365125"/>
          </a:xfrm>
        </p:spPr>
        <p:txBody>
          <a:bodyPr/>
          <a:lstStyle/>
          <a:p>
            <a:pPr algn="ctr">
              <a:defRPr/>
            </a:pPr>
            <a:fld id="{E4928D0B-BA14-460C-9B86-8374A3395E35}" type="slidenum">
              <a:rPr lang="pt-BR"/>
              <a:pPr algn="ctr">
                <a:defRPr/>
              </a:pPr>
              <a:t>51</a:t>
            </a:fld>
            <a:endParaRPr lang="pt-BR" dirty="0"/>
          </a:p>
        </p:txBody>
      </p:sp>
      <p:sp>
        <p:nvSpPr>
          <p:cNvPr id="6" name="Rectangle 2"/>
          <p:cNvSpPr txBox="1">
            <a:spLocks noChangeAspect="1" noChangeArrowheads="1"/>
          </p:cNvSpPr>
          <p:nvPr/>
        </p:nvSpPr>
        <p:spPr bwMode="auto">
          <a:xfrm>
            <a:off x="459760" y="1681899"/>
            <a:ext cx="10752667" cy="431800"/>
          </a:xfrm>
          <a:prstGeom prst="rect">
            <a:avLst/>
          </a:prstGeom>
          <a:noFill/>
          <a:ln w="9525">
            <a:noFill/>
            <a:miter lim="800000"/>
            <a:headEnd/>
            <a:tailEnd/>
          </a:ln>
        </p:spPr>
        <p:txBody>
          <a:bodyPr anchor="ctr"/>
          <a:lstStyle/>
          <a:p>
            <a:pPr>
              <a:defRPr/>
            </a:pPr>
            <a:r>
              <a:rPr lang="pt-BR" sz="2000" b="1" u="none" dirty="0">
                <a:latin typeface="Arial" pitchFamily="34" charset="0"/>
                <a:cs typeface="Arial" pitchFamily="34" charset="0"/>
              </a:rPr>
              <a:t>Outros Testes Funcionais/</a:t>
            </a:r>
            <a:r>
              <a:rPr lang="pt-BR" sz="2000" b="1" u="none" dirty="0" err="1">
                <a:latin typeface="Arial" pitchFamily="34" charset="0"/>
                <a:cs typeface="Arial" pitchFamily="34" charset="0"/>
              </a:rPr>
              <a:t>Não-Funcionais</a:t>
            </a:r>
            <a:endParaRPr lang="pt-BR" sz="2000" b="1" u="none" kern="0" dirty="0">
              <a:latin typeface="Arial" pitchFamily="34" charset="0"/>
              <a:ea typeface="+mj-ea"/>
              <a:cs typeface="Arial" pitchFamily="34" charset="0"/>
            </a:endParaRPr>
          </a:p>
        </p:txBody>
      </p:sp>
      <p:sp>
        <p:nvSpPr>
          <p:cNvPr id="7" name="CaixaDeTexto 6"/>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CaixaDeTexto 7"/>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581927" y="2605151"/>
            <a:ext cx="11233151" cy="2703820"/>
          </a:xfrm>
        </p:spPr>
        <p:txBody>
          <a:bodyPr/>
          <a:lstStyle/>
          <a:p>
            <a:pPr eaLnBrk="1" hangingPunct="1"/>
            <a:r>
              <a:rPr lang="pt-BR" sz="1800" dirty="0" smtClean="0">
                <a:solidFill>
                  <a:schemeClr val="tx1"/>
                </a:solidFill>
                <a:latin typeface="Arial" pitchFamily="34" charset="0"/>
                <a:cs typeface="Arial" pitchFamily="34" charset="0"/>
              </a:rPr>
              <a:t>Testes baseados em como o sistema é construído.</a:t>
            </a:r>
          </a:p>
          <a:p>
            <a:pPr lvl="1" eaLnBrk="1" hangingPunct="1"/>
            <a:r>
              <a:rPr lang="pt-BR" sz="1800" dirty="0" smtClean="0">
                <a:solidFill>
                  <a:schemeClr val="tx1"/>
                </a:solidFill>
                <a:latin typeface="Arial" pitchFamily="34" charset="0"/>
                <a:cs typeface="Arial" pitchFamily="34" charset="0"/>
              </a:rPr>
              <a:t>Código</a:t>
            </a:r>
          </a:p>
          <a:p>
            <a:pPr lvl="1" eaLnBrk="1" hangingPunct="1"/>
            <a:r>
              <a:rPr lang="pt-BR" sz="1800" dirty="0" smtClean="0">
                <a:solidFill>
                  <a:schemeClr val="tx1"/>
                </a:solidFill>
                <a:latin typeface="Arial" pitchFamily="34" charset="0"/>
                <a:cs typeface="Arial" pitchFamily="34" charset="0"/>
              </a:rPr>
              <a:t>Dados</a:t>
            </a:r>
          </a:p>
          <a:p>
            <a:pPr lvl="1" eaLnBrk="1" hangingPunct="1"/>
            <a:r>
              <a:rPr lang="pt-BR" sz="1800" dirty="0" smtClean="0">
                <a:solidFill>
                  <a:schemeClr val="tx1"/>
                </a:solidFill>
                <a:latin typeface="Arial" pitchFamily="34" charset="0"/>
                <a:cs typeface="Arial" pitchFamily="34" charset="0"/>
              </a:rPr>
              <a:t>Projeto</a:t>
            </a:r>
          </a:p>
          <a:p>
            <a:pPr eaLnBrk="1" hangingPunct="1"/>
            <a:r>
              <a:rPr lang="pt-BR" sz="1800" dirty="0" smtClean="0">
                <a:solidFill>
                  <a:schemeClr val="tx1"/>
                </a:solidFill>
                <a:latin typeface="Arial" pitchFamily="34" charset="0"/>
                <a:cs typeface="Arial" pitchFamily="34" charset="0"/>
              </a:rPr>
              <a:t>Cobertura estrutural (caixa branca) pode ser medida após os testes funcionais e </a:t>
            </a:r>
            <a:r>
              <a:rPr lang="pt-BR" sz="1800" dirty="0" err="1" smtClean="0">
                <a:solidFill>
                  <a:schemeClr val="tx1"/>
                </a:solidFill>
                <a:latin typeface="Arial" pitchFamily="34" charset="0"/>
                <a:cs typeface="Arial" pitchFamily="34" charset="0"/>
              </a:rPr>
              <a:t>não-funcionais</a:t>
            </a:r>
            <a:r>
              <a:rPr lang="pt-BR" sz="1800" dirty="0" smtClean="0">
                <a:solidFill>
                  <a:schemeClr val="tx1"/>
                </a:solidFill>
                <a:latin typeface="Arial" pitchFamily="34" charset="0"/>
                <a:cs typeface="Arial" pitchFamily="34" charset="0"/>
              </a:rPr>
              <a:t> baseados na especificação (caixa preta) serem executados para checar omissões.</a:t>
            </a:r>
          </a:p>
          <a:p>
            <a:pPr eaLnBrk="1" hangingPunct="1"/>
            <a:r>
              <a:rPr lang="pt-BR" sz="1800" dirty="0" smtClean="0">
                <a:solidFill>
                  <a:schemeClr val="tx1"/>
                </a:solidFill>
                <a:latin typeface="Arial" pitchFamily="34" charset="0"/>
                <a:cs typeface="Arial" pitchFamily="34" charset="0"/>
              </a:rPr>
              <a:t>Este tópico será coberto em maior profundidade mais tarde...</a:t>
            </a:r>
          </a:p>
          <a:p>
            <a:pPr eaLnBrk="1" hangingPunct="1"/>
            <a:endParaRPr lang="pt-BR" dirty="0" smtClean="0">
              <a:solidFill>
                <a:schemeClr val="tx1"/>
              </a:solidFill>
            </a:endParaRPr>
          </a:p>
        </p:txBody>
      </p:sp>
      <p:sp>
        <p:nvSpPr>
          <p:cNvPr id="128002" name="Espaço Reservado para Número de Slide 3"/>
          <p:cNvSpPr>
            <a:spLocks noGrp="1"/>
          </p:cNvSpPr>
          <p:nvPr>
            <p:ph type="sldNum" sz="quarter" idx="10"/>
          </p:nvPr>
        </p:nvSpPr>
        <p:spPr>
          <a:xfrm>
            <a:off x="9081448" y="6492875"/>
            <a:ext cx="2743200" cy="365125"/>
          </a:xfrm>
        </p:spPr>
        <p:txBody>
          <a:bodyPr/>
          <a:lstStyle/>
          <a:p>
            <a:pPr algn="ctr">
              <a:defRPr/>
            </a:pPr>
            <a:fld id="{62CEBE7B-B6FA-4C9A-BCAA-6AB9C622221C}" type="slidenum">
              <a:rPr lang="pt-BR"/>
              <a:pPr algn="ctr">
                <a:defRPr/>
              </a:pPr>
              <a:t>52</a:t>
            </a:fld>
            <a:endParaRPr lang="pt-BR" dirty="0"/>
          </a:p>
        </p:txBody>
      </p:sp>
      <p:sp>
        <p:nvSpPr>
          <p:cNvPr id="5" name="Rectangle 2"/>
          <p:cNvSpPr txBox="1">
            <a:spLocks noChangeAspect="1" noChangeArrowheads="1"/>
          </p:cNvSpPr>
          <p:nvPr/>
        </p:nvSpPr>
        <p:spPr bwMode="auto">
          <a:xfrm>
            <a:off x="432464" y="1750128"/>
            <a:ext cx="10752667" cy="431800"/>
          </a:xfrm>
          <a:prstGeom prst="rect">
            <a:avLst/>
          </a:prstGeom>
          <a:noFill/>
          <a:ln w="9525">
            <a:noFill/>
            <a:miter lim="800000"/>
            <a:headEnd/>
            <a:tailEnd/>
          </a:ln>
        </p:spPr>
        <p:txBody>
          <a:bodyPr anchor="ctr"/>
          <a:lstStyle/>
          <a:p>
            <a:pPr>
              <a:defRPr/>
            </a:pPr>
            <a:r>
              <a:rPr lang="pt-BR" sz="2000" u="none" dirty="0">
                <a:latin typeface="Arial" pitchFamily="34" charset="0"/>
                <a:cs typeface="Arial" pitchFamily="34" charset="0"/>
              </a:rPr>
              <a:t>Testes Baseados na Estrutura</a:t>
            </a:r>
            <a:endParaRPr lang="pt-BR" sz="2000" u="none" kern="0" dirty="0">
              <a:latin typeface="Arial" pitchFamily="34" charset="0"/>
              <a:ea typeface="+mj-ea"/>
              <a:cs typeface="Arial" pitchFamily="34" charset="0"/>
            </a:endParaRPr>
          </a:p>
        </p:txBody>
      </p:sp>
      <p:sp>
        <p:nvSpPr>
          <p:cNvPr id="6" name="CaixaDeTexto 5"/>
          <p:cNvSpPr txBox="1"/>
          <p:nvPr/>
        </p:nvSpPr>
        <p:spPr>
          <a:xfrm>
            <a:off x="235250" y="839492"/>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Tipos de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CaixaDeTexto 6"/>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300565" y="934818"/>
            <a:ext cx="11586635" cy="12618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4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4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400" b="1" dirty="0" smtClean="0">
                <a:solidFill>
                  <a:prstClr val="black"/>
                </a:solidFill>
                <a:latin typeface="Gill Sans MT" charset="0"/>
                <a:ea typeface="Gill Sans MT" charset="0"/>
                <a:cs typeface="Gill Sans MT" charset="0"/>
              </a:rPr>
              <a:t>IV</a:t>
            </a:r>
            <a:r>
              <a:rPr kumimoji="0" lang="pt-BR" sz="44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 Estruturando Teste</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3200" b="1" dirty="0" smtClean="0">
                <a:solidFill>
                  <a:prstClr val="black"/>
                </a:solidFill>
                <a:latin typeface="Gill Sans MT" charset="0"/>
                <a:ea typeface="Gill Sans MT" charset="0"/>
                <a:cs typeface="Gill Sans MT" charset="0"/>
              </a:rPr>
              <a:t>(Processo e Metodologia)</a:t>
            </a:r>
            <a:r>
              <a:rPr kumimoji="0" lang="pt-BR" sz="32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pic>
        <p:nvPicPr>
          <p:cNvPr id="131074" name="Picture 2"/>
          <p:cNvPicPr>
            <a:picLocks noChangeAspect="1" noChangeArrowheads="1"/>
          </p:cNvPicPr>
          <p:nvPr/>
        </p:nvPicPr>
        <p:blipFill>
          <a:blip r:embed="rId2" cstate="print"/>
          <a:srcRect/>
          <a:stretch>
            <a:fillRect/>
          </a:stretch>
        </p:blipFill>
        <p:spPr bwMode="auto">
          <a:xfrm>
            <a:off x="1675404" y="2840442"/>
            <a:ext cx="3600450" cy="2514600"/>
          </a:xfrm>
          <a:prstGeom prst="rect">
            <a:avLst/>
          </a:prstGeom>
          <a:noFill/>
          <a:ln w="9525">
            <a:noFill/>
            <a:miter lim="800000"/>
            <a:headEnd/>
            <a:tailEnd/>
          </a:ln>
        </p:spPr>
      </p:pic>
      <p:graphicFrame>
        <p:nvGraphicFramePr>
          <p:cNvPr id="12" name="Diagrama 11"/>
          <p:cNvGraphicFramePr/>
          <p:nvPr/>
        </p:nvGraphicFramePr>
        <p:xfrm>
          <a:off x="5375701" y="2330103"/>
          <a:ext cx="4041253" cy="366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668867" y="6207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800" smtClean="0">
                <a:ea typeface="MS PGothic" pitchFamily="34" charset="-128"/>
              </a:rPr>
              <a:t>Processo de teste do BSTQB/ISTQB</a:t>
            </a:r>
          </a:p>
        </p:txBody>
      </p:sp>
      <p:sp>
        <p:nvSpPr>
          <p:cNvPr id="4" name="AutoShape 3"/>
          <p:cNvSpPr>
            <a:spLocks noChangeArrowheads="1"/>
          </p:cNvSpPr>
          <p:nvPr/>
        </p:nvSpPr>
        <p:spPr bwMode="auto">
          <a:xfrm>
            <a:off x="529167" y="1773238"/>
            <a:ext cx="11328400" cy="500062"/>
          </a:xfrm>
          <a:prstGeom prst="homePlate">
            <a:avLst>
              <a:gd name="adj" fmla="val 50578"/>
            </a:avLst>
          </a:prstGeom>
          <a:solidFill>
            <a:schemeClr val="bg1"/>
          </a:solidFill>
          <a:ln w="9398">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pt-BR" b="1">
                <a:effectLst>
                  <a:outerShdw blurRad="38100" dist="38100" dir="2700000" algn="tl">
                    <a:srgbClr val="000000"/>
                  </a:outerShdw>
                </a:effectLst>
                <a:ea typeface="SimSun" pitchFamily="2" charset="-122"/>
              </a:rPr>
              <a:t>Atividades do Teste</a:t>
            </a:r>
          </a:p>
        </p:txBody>
      </p:sp>
      <p:sp>
        <p:nvSpPr>
          <p:cNvPr id="92164" name="Rectangle 4"/>
          <p:cNvSpPr>
            <a:spLocks noChangeArrowheads="1"/>
          </p:cNvSpPr>
          <p:nvPr/>
        </p:nvSpPr>
        <p:spPr bwMode="auto">
          <a:xfrm>
            <a:off x="529167" y="2276475"/>
            <a:ext cx="965200" cy="3170238"/>
          </a:xfrm>
          <a:prstGeom prst="rect">
            <a:avLst/>
          </a:prstGeom>
          <a:solidFill>
            <a:schemeClr val="bg1"/>
          </a:solidFill>
          <a:ln w="9360">
            <a:solidFill>
              <a:srgbClr val="000000"/>
            </a:solidFill>
            <a:miter lim="800000"/>
            <a:headEnd/>
            <a:tailEnd/>
          </a:ln>
        </p:spPr>
        <p:txBody>
          <a:bodyPr wrap="none" lIns="90000" tIns="46800" rIns="90000" bIns="46800"/>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100" b="1">
                <a:ea typeface="SimSun" pitchFamily="2" charset="-122"/>
              </a:rPr>
              <a:t>Fase do</a:t>
            </a:r>
            <a:br>
              <a:rPr lang="pt-BR" sz="1100" b="1">
                <a:ea typeface="SimSun" pitchFamily="2" charset="-122"/>
              </a:rPr>
            </a:br>
            <a:r>
              <a:rPr lang="pt-BR" sz="1100" b="1">
                <a:ea typeface="SimSun" pitchFamily="2" charset="-122"/>
              </a:rPr>
              <a:t>Teste</a:t>
            </a: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100" b="1">
                <a:ea typeface="SimSun" pitchFamily="2" charset="-122"/>
              </a:rPr>
              <a:t>Atividades</a:t>
            </a:r>
            <a:br>
              <a:rPr lang="pt-BR" sz="1100" b="1">
                <a:ea typeface="SimSun" pitchFamily="2" charset="-122"/>
              </a:rPr>
            </a:br>
            <a:r>
              <a:rPr lang="pt-BR" sz="1100" b="1">
                <a:ea typeface="SimSun" pitchFamily="2" charset="-122"/>
              </a:rPr>
              <a:t>do teste</a:t>
            </a: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100" b="1">
              <a:ea typeface="SimSun" pitchFamily="2" charset="-122"/>
            </a:endParaRPr>
          </a:p>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100" b="1">
                <a:ea typeface="SimSun" pitchFamily="2" charset="-122"/>
              </a:rPr>
              <a:t>Cross</a:t>
            </a:r>
            <a:br>
              <a:rPr lang="pt-BR" sz="1100" b="1">
                <a:ea typeface="SimSun" pitchFamily="2" charset="-122"/>
              </a:rPr>
            </a:br>
            <a:r>
              <a:rPr lang="pt-BR" sz="1100" b="1">
                <a:ea typeface="SimSun" pitchFamily="2" charset="-122"/>
              </a:rPr>
              <a:t>functional</a:t>
            </a:r>
          </a:p>
        </p:txBody>
      </p:sp>
      <p:sp>
        <p:nvSpPr>
          <p:cNvPr id="92165" name="AutoShape 5"/>
          <p:cNvSpPr>
            <a:spLocks noChangeArrowheads="1"/>
          </p:cNvSpPr>
          <p:nvPr/>
        </p:nvSpPr>
        <p:spPr bwMode="auto">
          <a:xfrm>
            <a:off x="1585384" y="2273300"/>
            <a:ext cx="1471083" cy="446088"/>
          </a:xfrm>
          <a:prstGeom prst="chevron">
            <a:avLst>
              <a:gd name="adj" fmla="val 30733"/>
            </a:avLst>
          </a:prstGeom>
          <a:solidFill>
            <a:schemeClr val="bg1"/>
          </a:solidFill>
          <a:ln w="9360">
            <a:solidFill>
              <a:srgbClr val="000000"/>
            </a:solidFill>
            <a:miter lim="800000"/>
            <a:headEnd/>
            <a:tailEnd/>
          </a:ln>
        </p:spPr>
        <p:txBody>
          <a:bodyPr wrap="none" lIns="90000" tIns="46800" rIns="0" bIns="46800" anchor="ctr"/>
          <a:lstStyle/>
          <a:p>
            <a:pPr algn="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ea typeface="SimSun" pitchFamily="2" charset="-122"/>
              </a:rPr>
              <a:t>Planejamento</a:t>
            </a:r>
          </a:p>
        </p:txBody>
      </p:sp>
      <p:sp>
        <p:nvSpPr>
          <p:cNvPr id="92166" name="AutoShape 6"/>
          <p:cNvSpPr>
            <a:spLocks noChangeArrowheads="1"/>
          </p:cNvSpPr>
          <p:nvPr/>
        </p:nvSpPr>
        <p:spPr bwMode="auto">
          <a:xfrm>
            <a:off x="2834217" y="2273300"/>
            <a:ext cx="1471083" cy="446088"/>
          </a:xfrm>
          <a:prstGeom prst="chevron">
            <a:avLst>
              <a:gd name="adj" fmla="val 30733"/>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ea typeface="SimSun" pitchFamily="2" charset="-122"/>
              </a:rPr>
              <a:t>Análise</a:t>
            </a:r>
          </a:p>
        </p:txBody>
      </p:sp>
      <p:sp>
        <p:nvSpPr>
          <p:cNvPr id="92167" name="AutoShape 7"/>
          <p:cNvSpPr>
            <a:spLocks noChangeArrowheads="1"/>
          </p:cNvSpPr>
          <p:nvPr/>
        </p:nvSpPr>
        <p:spPr bwMode="auto">
          <a:xfrm>
            <a:off x="4080934" y="2273300"/>
            <a:ext cx="1471084" cy="446088"/>
          </a:xfrm>
          <a:prstGeom prst="chevron">
            <a:avLst>
              <a:gd name="adj" fmla="val 30733"/>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ea typeface="SimSun" pitchFamily="2" charset="-122"/>
              </a:rPr>
              <a:t>Modelagem</a:t>
            </a:r>
          </a:p>
        </p:txBody>
      </p:sp>
      <p:sp>
        <p:nvSpPr>
          <p:cNvPr id="92168" name="Rectangle 8"/>
          <p:cNvSpPr>
            <a:spLocks noChangeArrowheads="1"/>
          </p:cNvSpPr>
          <p:nvPr/>
        </p:nvSpPr>
        <p:spPr bwMode="auto">
          <a:xfrm>
            <a:off x="1585385" y="2781300"/>
            <a:ext cx="1248833" cy="446088"/>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Escopo, </a:t>
            </a:r>
            <a:br>
              <a:rPr lang="pt-BR" sz="900" b="1">
                <a:ea typeface="SimSun" pitchFamily="2" charset="-122"/>
              </a:rPr>
            </a:br>
            <a:r>
              <a:rPr lang="pt-BR" sz="900" b="1">
                <a:ea typeface="SimSun" pitchFamily="2" charset="-122"/>
              </a:rPr>
              <a:t>objetivo e </a:t>
            </a:r>
            <a:br>
              <a:rPr lang="pt-BR" sz="900" b="1">
                <a:ea typeface="SimSun" pitchFamily="2" charset="-122"/>
              </a:rPr>
            </a:br>
            <a:r>
              <a:rPr lang="pt-BR" sz="900" b="1">
                <a:ea typeface="SimSun" pitchFamily="2" charset="-122"/>
              </a:rPr>
              <a:t>estratégia</a:t>
            </a:r>
          </a:p>
        </p:txBody>
      </p:sp>
      <p:sp>
        <p:nvSpPr>
          <p:cNvPr id="92169" name="Rectangle 9"/>
          <p:cNvSpPr>
            <a:spLocks noChangeArrowheads="1"/>
          </p:cNvSpPr>
          <p:nvPr/>
        </p:nvSpPr>
        <p:spPr bwMode="auto">
          <a:xfrm>
            <a:off x="1585384" y="5086351"/>
            <a:ext cx="10081683" cy="333375"/>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200">
                <a:ea typeface="SimSun" pitchFamily="2" charset="-122"/>
              </a:rPr>
              <a:t>Gerenciamento de Incidente</a:t>
            </a:r>
          </a:p>
        </p:txBody>
      </p:sp>
      <p:sp>
        <p:nvSpPr>
          <p:cNvPr id="92170" name="AutoShape 10"/>
          <p:cNvSpPr>
            <a:spLocks noChangeArrowheads="1"/>
          </p:cNvSpPr>
          <p:nvPr/>
        </p:nvSpPr>
        <p:spPr bwMode="auto">
          <a:xfrm>
            <a:off x="5329767" y="2276475"/>
            <a:ext cx="1471084" cy="446088"/>
          </a:xfrm>
          <a:prstGeom prst="chevron">
            <a:avLst>
              <a:gd name="adj" fmla="val 30733"/>
            </a:avLst>
          </a:prstGeom>
          <a:solidFill>
            <a:schemeClr val="bg1"/>
          </a:solidFill>
          <a:ln w="9360">
            <a:solidFill>
              <a:srgbClr val="000000"/>
            </a:solidFill>
            <a:miter lim="800000"/>
            <a:headEnd/>
            <a:tailEnd/>
          </a:ln>
        </p:spPr>
        <p:txBody>
          <a:bodyPr wrap="none" lIns="90000" tIns="46800" rIns="0" bIns="46800" anchor="ctr"/>
          <a:lstStyle/>
          <a:p>
            <a:pPr algn="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ea typeface="SimSun" pitchFamily="2" charset="-122"/>
              </a:rPr>
              <a:t>Implementação</a:t>
            </a:r>
          </a:p>
        </p:txBody>
      </p:sp>
      <p:sp>
        <p:nvSpPr>
          <p:cNvPr id="92171" name="AutoShape 11"/>
          <p:cNvSpPr>
            <a:spLocks noChangeArrowheads="1"/>
          </p:cNvSpPr>
          <p:nvPr/>
        </p:nvSpPr>
        <p:spPr bwMode="auto">
          <a:xfrm>
            <a:off x="6578601" y="2276475"/>
            <a:ext cx="1471084" cy="446088"/>
          </a:xfrm>
          <a:prstGeom prst="chevron">
            <a:avLst>
              <a:gd name="adj" fmla="val 30733"/>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ea typeface="SimSun" pitchFamily="2" charset="-122"/>
              </a:rPr>
              <a:t>Execução</a:t>
            </a:r>
          </a:p>
        </p:txBody>
      </p:sp>
      <p:sp>
        <p:nvSpPr>
          <p:cNvPr id="92172" name="AutoShape 12"/>
          <p:cNvSpPr>
            <a:spLocks noChangeArrowheads="1"/>
          </p:cNvSpPr>
          <p:nvPr/>
        </p:nvSpPr>
        <p:spPr bwMode="auto">
          <a:xfrm>
            <a:off x="7825317" y="2276475"/>
            <a:ext cx="1471083" cy="446088"/>
          </a:xfrm>
          <a:prstGeom prst="chevron">
            <a:avLst>
              <a:gd name="adj" fmla="val 30733"/>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ea typeface="SimSun" pitchFamily="2" charset="-122"/>
              </a:rPr>
              <a:t>Avaliação</a:t>
            </a:r>
            <a:br>
              <a:rPr lang="pt-BR" sz="1000" b="1">
                <a:ea typeface="SimSun" pitchFamily="2" charset="-122"/>
              </a:rPr>
            </a:br>
            <a:r>
              <a:rPr lang="pt-BR" sz="1000" b="1">
                <a:ea typeface="SimSun" pitchFamily="2" charset="-122"/>
              </a:rPr>
              <a:t>Critério</a:t>
            </a:r>
            <a:br>
              <a:rPr lang="pt-BR" sz="1000" b="1">
                <a:ea typeface="SimSun" pitchFamily="2" charset="-122"/>
              </a:rPr>
            </a:br>
            <a:r>
              <a:rPr lang="pt-BR" sz="1000" b="1">
                <a:ea typeface="SimSun" pitchFamily="2" charset="-122"/>
              </a:rPr>
              <a:t>de Saída</a:t>
            </a:r>
          </a:p>
        </p:txBody>
      </p:sp>
      <p:sp>
        <p:nvSpPr>
          <p:cNvPr id="92173" name="Rectangle 13"/>
          <p:cNvSpPr>
            <a:spLocks noChangeArrowheads="1"/>
          </p:cNvSpPr>
          <p:nvPr/>
        </p:nvSpPr>
        <p:spPr bwMode="auto">
          <a:xfrm>
            <a:off x="1585385" y="3284538"/>
            <a:ext cx="1248833"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Elicitar os</a:t>
            </a:r>
            <a:br>
              <a:rPr lang="pt-BR" sz="900" b="1">
                <a:ea typeface="SimSun" pitchFamily="2" charset="-122"/>
              </a:rPr>
            </a:br>
            <a:r>
              <a:rPr lang="pt-BR" sz="900" b="1">
                <a:ea typeface="SimSun" pitchFamily="2" charset="-122"/>
              </a:rPr>
              <a:t>requisitos do </a:t>
            </a:r>
            <a:br>
              <a:rPr lang="pt-BR" sz="900" b="1">
                <a:ea typeface="SimSun" pitchFamily="2" charset="-122"/>
              </a:rPr>
            </a:br>
            <a:r>
              <a:rPr lang="pt-BR" sz="900" b="1">
                <a:ea typeface="SimSun" pitchFamily="2" charset="-122"/>
              </a:rPr>
              <a:t>teste</a:t>
            </a:r>
          </a:p>
        </p:txBody>
      </p:sp>
      <p:sp>
        <p:nvSpPr>
          <p:cNvPr id="92174" name="Rectangle 14"/>
          <p:cNvSpPr>
            <a:spLocks noChangeArrowheads="1"/>
          </p:cNvSpPr>
          <p:nvPr/>
        </p:nvSpPr>
        <p:spPr bwMode="auto">
          <a:xfrm>
            <a:off x="1585385" y="3789364"/>
            <a:ext cx="1248833"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Determinar </a:t>
            </a:r>
            <a:br>
              <a:rPr lang="pt-BR" sz="900" b="1">
                <a:ea typeface="SimSun" pitchFamily="2" charset="-122"/>
              </a:rPr>
            </a:br>
            <a:r>
              <a:rPr lang="pt-BR" sz="900" b="1">
                <a:ea typeface="SimSun" pitchFamily="2" charset="-122"/>
              </a:rPr>
              <a:t>os recursos</a:t>
            </a:r>
          </a:p>
        </p:txBody>
      </p:sp>
      <p:sp>
        <p:nvSpPr>
          <p:cNvPr id="92175" name="Rectangle 15"/>
          <p:cNvSpPr>
            <a:spLocks noChangeArrowheads="1"/>
          </p:cNvSpPr>
          <p:nvPr/>
        </p:nvSpPr>
        <p:spPr bwMode="auto">
          <a:xfrm>
            <a:off x="2929466" y="2781300"/>
            <a:ext cx="1151467" cy="446088"/>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Revisar a base</a:t>
            </a:r>
            <a:br>
              <a:rPr lang="pt-BR" sz="900" b="1">
                <a:ea typeface="SimSun" pitchFamily="2" charset="-122"/>
              </a:rPr>
            </a:br>
            <a:r>
              <a:rPr lang="pt-BR" sz="900" b="1">
                <a:ea typeface="SimSun" pitchFamily="2" charset="-122"/>
              </a:rPr>
              <a:t>de teste</a:t>
            </a:r>
          </a:p>
        </p:txBody>
      </p:sp>
      <p:sp>
        <p:nvSpPr>
          <p:cNvPr id="92176" name="Rectangle 16"/>
          <p:cNvSpPr>
            <a:spLocks noChangeArrowheads="1"/>
          </p:cNvSpPr>
          <p:nvPr/>
        </p:nvSpPr>
        <p:spPr bwMode="auto">
          <a:xfrm>
            <a:off x="2929466" y="3284538"/>
            <a:ext cx="1151467"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Avaliar a </a:t>
            </a:r>
            <a:br>
              <a:rPr lang="pt-BR" sz="900" b="1">
                <a:ea typeface="SimSun" pitchFamily="2" charset="-122"/>
              </a:rPr>
            </a:br>
            <a:r>
              <a:rPr lang="pt-BR" sz="900" b="1">
                <a:ea typeface="SimSun" pitchFamily="2" charset="-122"/>
              </a:rPr>
              <a:t>testabilidade</a:t>
            </a:r>
          </a:p>
        </p:txBody>
      </p:sp>
      <p:sp>
        <p:nvSpPr>
          <p:cNvPr id="92177" name="Rectangle 17"/>
          <p:cNvSpPr>
            <a:spLocks noChangeArrowheads="1"/>
          </p:cNvSpPr>
          <p:nvPr/>
        </p:nvSpPr>
        <p:spPr bwMode="auto">
          <a:xfrm>
            <a:off x="4176185" y="2781300"/>
            <a:ext cx="1153583" cy="446088"/>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Modelar o </a:t>
            </a:r>
            <a:br>
              <a:rPr lang="pt-BR" sz="900" b="1">
                <a:ea typeface="SimSun" pitchFamily="2" charset="-122"/>
              </a:rPr>
            </a:br>
            <a:r>
              <a:rPr lang="pt-BR" sz="900" b="1">
                <a:ea typeface="SimSun" pitchFamily="2" charset="-122"/>
              </a:rPr>
              <a:t>ambiente de </a:t>
            </a:r>
            <a:br>
              <a:rPr lang="pt-BR" sz="900" b="1">
                <a:ea typeface="SimSun" pitchFamily="2" charset="-122"/>
              </a:rPr>
            </a:br>
            <a:r>
              <a:rPr lang="pt-BR" sz="900" b="1">
                <a:ea typeface="SimSun" pitchFamily="2" charset="-122"/>
              </a:rPr>
              <a:t>teste</a:t>
            </a:r>
          </a:p>
        </p:txBody>
      </p:sp>
      <p:sp>
        <p:nvSpPr>
          <p:cNvPr id="92178" name="Rectangle 18"/>
          <p:cNvSpPr>
            <a:spLocks noChangeArrowheads="1"/>
          </p:cNvSpPr>
          <p:nvPr/>
        </p:nvSpPr>
        <p:spPr bwMode="auto">
          <a:xfrm>
            <a:off x="4178300" y="3284538"/>
            <a:ext cx="1151467"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Modelar e </a:t>
            </a:r>
            <a:br>
              <a:rPr lang="pt-BR" sz="900" b="1">
                <a:ea typeface="SimSun" pitchFamily="2" charset="-122"/>
              </a:rPr>
            </a:br>
            <a:r>
              <a:rPr lang="pt-BR" sz="900" b="1">
                <a:ea typeface="SimSun" pitchFamily="2" charset="-122"/>
              </a:rPr>
              <a:t>priorizar </a:t>
            </a:r>
            <a:br>
              <a:rPr lang="pt-BR" sz="900" b="1">
                <a:ea typeface="SimSun" pitchFamily="2" charset="-122"/>
              </a:rPr>
            </a:br>
            <a:r>
              <a:rPr lang="pt-BR" sz="900" b="1">
                <a:ea typeface="SimSun" pitchFamily="2" charset="-122"/>
              </a:rPr>
              <a:t>cenários</a:t>
            </a:r>
          </a:p>
        </p:txBody>
      </p:sp>
      <p:sp>
        <p:nvSpPr>
          <p:cNvPr id="92179" name="Rectangle 19"/>
          <p:cNvSpPr>
            <a:spLocks noChangeArrowheads="1"/>
          </p:cNvSpPr>
          <p:nvPr/>
        </p:nvSpPr>
        <p:spPr bwMode="auto">
          <a:xfrm>
            <a:off x="5422900" y="3287714"/>
            <a:ext cx="1151467"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Preparar </a:t>
            </a:r>
            <a:br>
              <a:rPr lang="pt-BR" sz="900" b="1">
                <a:ea typeface="SimSun" pitchFamily="2" charset="-122"/>
              </a:rPr>
            </a:br>
            <a:r>
              <a:rPr lang="pt-BR" sz="900" b="1">
                <a:ea typeface="SimSun" pitchFamily="2" charset="-122"/>
              </a:rPr>
              <a:t>dados de </a:t>
            </a:r>
            <a:br>
              <a:rPr lang="pt-BR" sz="900" b="1">
                <a:ea typeface="SimSun" pitchFamily="2" charset="-122"/>
              </a:rPr>
            </a:br>
            <a:r>
              <a:rPr lang="pt-BR" sz="900" b="1">
                <a:ea typeface="SimSun" pitchFamily="2" charset="-122"/>
              </a:rPr>
              <a:t>teste</a:t>
            </a:r>
          </a:p>
        </p:txBody>
      </p:sp>
      <p:sp>
        <p:nvSpPr>
          <p:cNvPr id="92180" name="Rectangle 20"/>
          <p:cNvSpPr>
            <a:spLocks noChangeArrowheads="1"/>
          </p:cNvSpPr>
          <p:nvPr/>
        </p:nvSpPr>
        <p:spPr bwMode="auto">
          <a:xfrm>
            <a:off x="2927350" y="3792538"/>
            <a:ext cx="1151467"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Identificar </a:t>
            </a:r>
            <a:br>
              <a:rPr lang="pt-BR" sz="900" b="1">
                <a:ea typeface="SimSun" pitchFamily="2" charset="-122"/>
              </a:rPr>
            </a:br>
            <a:r>
              <a:rPr lang="pt-BR" sz="900" b="1">
                <a:ea typeface="SimSun" pitchFamily="2" charset="-122"/>
              </a:rPr>
              <a:t>condições de </a:t>
            </a:r>
            <a:br>
              <a:rPr lang="pt-BR" sz="900" b="1">
                <a:ea typeface="SimSun" pitchFamily="2" charset="-122"/>
              </a:rPr>
            </a:br>
            <a:r>
              <a:rPr lang="pt-BR" sz="900" b="1">
                <a:ea typeface="SimSun" pitchFamily="2" charset="-122"/>
              </a:rPr>
              <a:t>teste</a:t>
            </a:r>
          </a:p>
        </p:txBody>
      </p:sp>
      <p:sp>
        <p:nvSpPr>
          <p:cNvPr id="92181" name="Rectangle 21"/>
          <p:cNvSpPr>
            <a:spLocks noChangeArrowheads="1"/>
          </p:cNvSpPr>
          <p:nvPr/>
        </p:nvSpPr>
        <p:spPr bwMode="auto">
          <a:xfrm>
            <a:off x="5425018" y="2781300"/>
            <a:ext cx="1153583" cy="446088"/>
          </a:xfrm>
          <a:prstGeom prst="rect">
            <a:avLst/>
          </a:prstGeom>
          <a:solidFill>
            <a:schemeClr val="bg1"/>
          </a:solidFill>
          <a:ln w="9398">
            <a:solidFill>
              <a:srgbClr val="000000"/>
            </a:solidFill>
            <a:miter lim="800000"/>
            <a:headEnd/>
            <a:tailEnd/>
          </a:ln>
        </p:spPr>
        <p:txBody>
          <a:bodyPr wrap="none" lIns="126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Desenvolver e </a:t>
            </a:r>
            <a:br>
              <a:rPr lang="pt-BR" sz="900" b="1">
                <a:ea typeface="SimSun" pitchFamily="2" charset="-122"/>
              </a:rPr>
            </a:br>
            <a:r>
              <a:rPr lang="pt-BR" sz="900" b="1">
                <a:ea typeface="SimSun" pitchFamily="2" charset="-122"/>
              </a:rPr>
              <a:t>priorizar casos</a:t>
            </a:r>
            <a:br>
              <a:rPr lang="pt-BR" sz="900" b="1">
                <a:ea typeface="SimSun" pitchFamily="2" charset="-122"/>
              </a:rPr>
            </a:br>
            <a:r>
              <a:rPr lang="pt-BR" sz="900" b="1">
                <a:ea typeface="SimSun" pitchFamily="2" charset="-122"/>
              </a:rPr>
              <a:t>de teste</a:t>
            </a:r>
          </a:p>
        </p:txBody>
      </p:sp>
      <p:sp>
        <p:nvSpPr>
          <p:cNvPr id="92182" name="Rectangle 22"/>
          <p:cNvSpPr>
            <a:spLocks noChangeArrowheads="1"/>
          </p:cNvSpPr>
          <p:nvPr/>
        </p:nvSpPr>
        <p:spPr bwMode="auto">
          <a:xfrm>
            <a:off x="4176184" y="3792538"/>
            <a:ext cx="1151467" cy="446087"/>
          </a:xfrm>
          <a:prstGeom prst="rect">
            <a:avLst/>
          </a:prstGeom>
          <a:solidFill>
            <a:schemeClr val="bg1"/>
          </a:solidFill>
          <a:ln w="9398">
            <a:solidFill>
              <a:srgbClr val="000000"/>
            </a:solidFill>
            <a:miter lim="800000"/>
            <a:headEnd/>
            <a:tailEnd/>
          </a:ln>
        </p:spPr>
        <p:txBody>
          <a:bodyPr wrap="none" lIns="126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Infraestrutura </a:t>
            </a:r>
            <a:br>
              <a:rPr lang="pt-BR" sz="900" b="1">
                <a:ea typeface="SimSun" pitchFamily="2" charset="-122"/>
              </a:rPr>
            </a:br>
            <a:r>
              <a:rPr lang="pt-BR" sz="900" b="1">
                <a:ea typeface="SimSun" pitchFamily="2" charset="-122"/>
              </a:rPr>
              <a:t>e ferramentas</a:t>
            </a:r>
          </a:p>
        </p:txBody>
      </p:sp>
      <p:sp>
        <p:nvSpPr>
          <p:cNvPr id="92183" name="Rectangle 23"/>
          <p:cNvSpPr>
            <a:spLocks noChangeArrowheads="1"/>
          </p:cNvSpPr>
          <p:nvPr/>
        </p:nvSpPr>
        <p:spPr bwMode="auto">
          <a:xfrm>
            <a:off x="6673851" y="2781300"/>
            <a:ext cx="1151467" cy="446088"/>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Executar </a:t>
            </a:r>
            <a:br>
              <a:rPr lang="pt-BR" sz="900" b="1">
                <a:ea typeface="SimSun" pitchFamily="2" charset="-122"/>
              </a:rPr>
            </a:br>
            <a:r>
              <a:rPr lang="pt-BR" sz="900" b="1">
                <a:ea typeface="SimSun" pitchFamily="2" charset="-122"/>
              </a:rPr>
              <a:t>casos de teste</a:t>
            </a:r>
          </a:p>
        </p:txBody>
      </p:sp>
      <p:sp>
        <p:nvSpPr>
          <p:cNvPr id="92184" name="Rectangle 24"/>
          <p:cNvSpPr>
            <a:spLocks noChangeArrowheads="1"/>
          </p:cNvSpPr>
          <p:nvPr/>
        </p:nvSpPr>
        <p:spPr bwMode="auto">
          <a:xfrm>
            <a:off x="6673851" y="3284538"/>
            <a:ext cx="1151467"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Armazenar </a:t>
            </a:r>
            <a:br>
              <a:rPr lang="pt-BR" sz="900" b="1">
                <a:ea typeface="SimSun" pitchFamily="2" charset="-122"/>
              </a:rPr>
            </a:br>
            <a:r>
              <a:rPr lang="pt-BR" sz="900" b="1">
                <a:ea typeface="SimSun" pitchFamily="2" charset="-122"/>
              </a:rPr>
              <a:t>resultados</a:t>
            </a:r>
          </a:p>
        </p:txBody>
      </p:sp>
      <p:sp>
        <p:nvSpPr>
          <p:cNvPr id="92185" name="Rectangle 25"/>
          <p:cNvSpPr>
            <a:spLocks noChangeArrowheads="1"/>
          </p:cNvSpPr>
          <p:nvPr/>
        </p:nvSpPr>
        <p:spPr bwMode="auto">
          <a:xfrm>
            <a:off x="6673851" y="3789364"/>
            <a:ext cx="1151467"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Relatar </a:t>
            </a:r>
            <a:br>
              <a:rPr lang="pt-BR" sz="900" b="1">
                <a:ea typeface="SimSun" pitchFamily="2" charset="-122"/>
              </a:rPr>
            </a:br>
            <a:r>
              <a:rPr lang="pt-BR" sz="900" b="1">
                <a:ea typeface="SimSun" pitchFamily="2" charset="-122"/>
              </a:rPr>
              <a:t>incidentes</a:t>
            </a:r>
          </a:p>
        </p:txBody>
      </p:sp>
      <p:sp>
        <p:nvSpPr>
          <p:cNvPr id="92186" name="Rectangle 26"/>
          <p:cNvSpPr>
            <a:spLocks noChangeArrowheads="1"/>
          </p:cNvSpPr>
          <p:nvPr/>
        </p:nvSpPr>
        <p:spPr bwMode="auto">
          <a:xfrm>
            <a:off x="9169400" y="2781300"/>
            <a:ext cx="1151467" cy="446088"/>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Resumo dos </a:t>
            </a:r>
            <a:br>
              <a:rPr lang="pt-BR" sz="900" b="1">
                <a:ea typeface="SimSun" pitchFamily="2" charset="-122"/>
              </a:rPr>
            </a:br>
            <a:r>
              <a:rPr lang="pt-BR" sz="900" b="1">
                <a:ea typeface="SimSun" pitchFamily="2" charset="-122"/>
              </a:rPr>
              <a:t>resultados</a:t>
            </a:r>
          </a:p>
        </p:txBody>
      </p:sp>
      <p:sp>
        <p:nvSpPr>
          <p:cNvPr id="92187" name="Rectangle 27"/>
          <p:cNvSpPr>
            <a:spLocks noChangeArrowheads="1"/>
          </p:cNvSpPr>
          <p:nvPr/>
        </p:nvSpPr>
        <p:spPr bwMode="auto">
          <a:xfrm>
            <a:off x="9169400" y="3284538"/>
            <a:ext cx="1153584"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Reporte do </a:t>
            </a:r>
            <a:br>
              <a:rPr lang="pt-BR" sz="900" b="1">
                <a:ea typeface="SimSun" pitchFamily="2" charset="-122"/>
              </a:rPr>
            </a:br>
            <a:r>
              <a:rPr lang="pt-BR" sz="900" b="1">
                <a:ea typeface="SimSun" pitchFamily="2" charset="-122"/>
              </a:rPr>
              <a:t>teste</a:t>
            </a:r>
          </a:p>
        </p:txBody>
      </p:sp>
      <p:sp>
        <p:nvSpPr>
          <p:cNvPr id="92188" name="AutoShape 28"/>
          <p:cNvSpPr>
            <a:spLocks noChangeArrowheads="1"/>
          </p:cNvSpPr>
          <p:nvPr/>
        </p:nvSpPr>
        <p:spPr bwMode="auto">
          <a:xfrm>
            <a:off x="9074151" y="2278064"/>
            <a:ext cx="1471083" cy="446087"/>
          </a:xfrm>
          <a:prstGeom prst="chevron">
            <a:avLst>
              <a:gd name="adj" fmla="val 30733"/>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ea typeface="SimSun" pitchFamily="2" charset="-122"/>
              </a:rPr>
              <a:t>Reporte</a:t>
            </a:r>
          </a:p>
        </p:txBody>
      </p:sp>
      <p:sp>
        <p:nvSpPr>
          <p:cNvPr id="92189" name="AutoShape 29"/>
          <p:cNvSpPr>
            <a:spLocks noChangeArrowheads="1"/>
          </p:cNvSpPr>
          <p:nvPr/>
        </p:nvSpPr>
        <p:spPr bwMode="auto">
          <a:xfrm>
            <a:off x="10322984" y="2278064"/>
            <a:ext cx="1471083" cy="446087"/>
          </a:xfrm>
          <a:prstGeom prst="chevron">
            <a:avLst>
              <a:gd name="adj" fmla="val 30733"/>
            </a:avLst>
          </a:prstGeom>
          <a:solidFill>
            <a:schemeClr val="bg1"/>
          </a:solidFill>
          <a:ln w="9360">
            <a:solidFill>
              <a:srgbClr val="000000"/>
            </a:solidFill>
            <a:miter lim="800000"/>
            <a:headEnd/>
            <a:tailEnd/>
          </a:ln>
        </p:spPr>
        <p:txBody>
          <a:bodyPr wrap="none" lIns="90000" tIns="46800" rIns="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ea typeface="SimSun" pitchFamily="2" charset="-122"/>
              </a:rPr>
              <a:t>Encerramento</a:t>
            </a:r>
          </a:p>
        </p:txBody>
      </p:sp>
      <p:sp>
        <p:nvSpPr>
          <p:cNvPr id="92190" name="AutoShape 30"/>
          <p:cNvSpPr>
            <a:spLocks noChangeArrowheads="1"/>
          </p:cNvSpPr>
          <p:nvPr/>
        </p:nvSpPr>
        <p:spPr bwMode="auto">
          <a:xfrm>
            <a:off x="1583267" y="4799013"/>
            <a:ext cx="10179051" cy="214312"/>
          </a:xfrm>
          <a:prstGeom prst="homePlate">
            <a:avLst>
              <a:gd name="adj" fmla="val 106042"/>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200">
                <a:ea typeface="SimSun" pitchFamily="2" charset="-122"/>
              </a:rPr>
              <a:t>Controle</a:t>
            </a:r>
          </a:p>
        </p:txBody>
      </p:sp>
      <p:sp>
        <p:nvSpPr>
          <p:cNvPr id="92191" name="Rectangle 31"/>
          <p:cNvSpPr>
            <a:spLocks noChangeArrowheads="1"/>
          </p:cNvSpPr>
          <p:nvPr/>
        </p:nvSpPr>
        <p:spPr bwMode="auto">
          <a:xfrm>
            <a:off x="1585385" y="4294189"/>
            <a:ext cx="1248833"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Avaliar a </a:t>
            </a:r>
            <a:br>
              <a:rPr lang="pt-BR" sz="900" b="1">
                <a:ea typeface="SimSun" pitchFamily="2" charset="-122"/>
              </a:rPr>
            </a:br>
            <a:r>
              <a:rPr lang="pt-BR" sz="900" b="1">
                <a:ea typeface="SimSun" pitchFamily="2" charset="-122"/>
              </a:rPr>
              <a:t>base do teste</a:t>
            </a:r>
          </a:p>
        </p:txBody>
      </p:sp>
      <p:sp>
        <p:nvSpPr>
          <p:cNvPr id="92192" name="Rectangle 34"/>
          <p:cNvSpPr>
            <a:spLocks noChangeArrowheads="1"/>
          </p:cNvSpPr>
          <p:nvPr/>
        </p:nvSpPr>
        <p:spPr bwMode="auto">
          <a:xfrm>
            <a:off x="6673851" y="4294189"/>
            <a:ext cx="1151467" cy="446087"/>
          </a:xfrm>
          <a:prstGeom prst="rect">
            <a:avLst/>
          </a:prstGeom>
          <a:solidFill>
            <a:schemeClr val="bg1"/>
          </a:solidFill>
          <a:ln w="9398">
            <a:solidFill>
              <a:srgbClr val="000000"/>
            </a:solidFill>
            <a:miter lim="800000"/>
            <a:headEnd/>
            <a:tailEnd/>
          </a:ln>
        </p:spPr>
        <p:txBody>
          <a:bodyPr wrap="none" lIns="126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Executar ciclos </a:t>
            </a:r>
            <a:br>
              <a:rPr lang="pt-BR" sz="900" b="1">
                <a:ea typeface="SimSun" pitchFamily="2" charset="-122"/>
              </a:rPr>
            </a:br>
            <a:r>
              <a:rPr lang="pt-BR" sz="900" b="1">
                <a:ea typeface="SimSun" pitchFamily="2" charset="-122"/>
              </a:rPr>
              <a:t>de testes</a:t>
            </a:r>
            <a:br>
              <a:rPr lang="pt-BR" sz="900" b="1">
                <a:ea typeface="SimSun" pitchFamily="2" charset="-122"/>
              </a:rPr>
            </a:br>
            <a:r>
              <a:rPr lang="pt-BR" sz="900" b="1">
                <a:ea typeface="SimSun" pitchFamily="2" charset="-122"/>
              </a:rPr>
              <a:t>e re-testes</a:t>
            </a:r>
          </a:p>
        </p:txBody>
      </p:sp>
      <p:sp>
        <p:nvSpPr>
          <p:cNvPr id="92193" name="Rectangle 35"/>
          <p:cNvSpPr>
            <a:spLocks noChangeArrowheads="1"/>
          </p:cNvSpPr>
          <p:nvPr/>
        </p:nvSpPr>
        <p:spPr bwMode="auto">
          <a:xfrm>
            <a:off x="7922684" y="2782889"/>
            <a:ext cx="1151467"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Comparar </a:t>
            </a:r>
            <a:br>
              <a:rPr lang="pt-BR" sz="900" b="1">
                <a:ea typeface="SimSun" pitchFamily="2" charset="-122"/>
              </a:rPr>
            </a:br>
            <a:r>
              <a:rPr lang="pt-BR" sz="900" b="1">
                <a:ea typeface="SimSun" pitchFamily="2" charset="-122"/>
              </a:rPr>
              <a:t>resultados e </a:t>
            </a:r>
            <a:br>
              <a:rPr lang="pt-BR" sz="900" b="1">
                <a:ea typeface="SimSun" pitchFamily="2" charset="-122"/>
              </a:rPr>
            </a:br>
            <a:r>
              <a:rPr lang="pt-BR" sz="900" b="1">
                <a:ea typeface="SimSun" pitchFamily="2" charset="-122"/>
              </a:rPr>
              <a:t>objetivos</a:t>
            </a:r>
          </a:p>
        </p:txBody>
      </p:sp>
      <p:sp>
        <p:nvSpPr>
          <p:cNvPr id="92194" name="Rectangle 36"/>
          <p:cNvSpPr>
            <a:spLocks noChangeArrowheads="1"/>
          </p:cNvSpPr>
          <p:nvPr/>
        </p:nvSpPr>
        <p:spPr bwMode="auto">
          <a:xfrm>
            <a:off x="7922685" y="3286125"/>
            <a:ext cx="1153583" cy="446088"/>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Verificar </a:t>
            </a:r>
            <a:br>
              <a:rPr lang="pt-BR" sz="900" b="1">
                <a:ea typeface="SimSun" pitchFamily="2" charset="-122"/>
              </a:rPr>
            </a:br>
            <a:r>
              <a:rPr lang="pt-BR" sz="900" b="1">
                <a:ea typeface="SimSun" pitchFamily="2" charset="-122"/>
              </a:rPr>
              <a:t>critérios de</a:t>
            </a:r>
            <a:br>
              <a:rPr lang="pt-BR" sz="900" b="1">
                <a:ea typeface="SimSun" pitchFamily="2" charset="-122"/>
              </a:rPr>
            </a:br>
            <a:r>
              <a:rPr lang="pt-BR" sz="900" b="1">
                <a:ea typeface="SimSun" pitchFamily="2" charset="-122"/>
              </a:rPr>
              <a:t>saída</a:t>
            </a:r>
          </a:p>
        </p:txBody>
      </p:sp>
      <p:sp>
        <p:nvSpPr>
          <p:cNvPr id="92195" name="Rectangle 37"/>
          <p:cNvSpPr>
            <a:spLocks noChangeArrowheads="1"/>
          </p:cNvSpPr>
          <p:nvPr/>
        </p:nvSpPr>
        <p:spPr bwMode="auto">
          <a:xfrm>
            <a:off x="10418233" y="2782889"/>
            <a:ext cx="1151467" cy="446087"/>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Finalizar o</a:t>
            </a:r>
            <a:br>
              <a:rPr lang="pt-BR" sz="900" b="1">
                <a:ea typeface="SimSun" pitchFamily="2" charset="-122"/>
              </a:rPr>
            </a:br>
            <a:r>
              <a:rPr lang="pt-BR" sz="900" b="1">
                <a:ea typeface="SimSun" pitchFamily="2" charset="-122"/>
              </a:rPr>
              <a:t>testware</a:t>
            </a:r>
          </a:p>
        </p:txBody>
      </p:sp>
      <p:sp>
        <p:nvSpPr>
          <p:cNvPr id="92196" name="Rectangle 38"/>
          <p:cNvSpPr>
            <a:spLocks noChangeArrowheads="1"/>
          </p:cNvSpPr>
          <p:nvPr/>
        </p:nvSpPr>
        <p:spPr bwMode="auto">
          <a:xfrm>
            <a:off x="10418233" y="3286125"/>
            <a:ext cx="1153584" cy="446088"/>
          </a:xfrm>
          <a:prstGeom prst="rect">
            <a:avLst/>
          </a:prstGeom>
          <a:solidFill>
            <a:schemeClr val="bg1"/>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ea typeface="SimSun" pitchFamily="2" charset="-122"/>
              </a:rPr>
              <a:t>Retrospectiva </a:t>
            </a:r>
            <a:br>
              <a:rPr lang="pt-BR" sz="900" b="1">
                <a:ea typeface="SimSun" pitchFamily="2" charset="-122"/>
              </a:rPr>
            </a:br>
            <a:r>
              <a:rPr lang="pt-BR" sz="900" b="1">
                <a:ea typeface="SimSun" pitchFamily="2" charset="-122"/>
              </a:rPr>
              <a:t>para melhorias</a:t>
            </a:r>
          </a:p>
        </p:txBody>
      </p:sp>
      <p:sp>
        <p:nvSpPr>
          <p:cNvPr id="92197" name="Espaço Reservado para Número de Slide 37"/>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BC356FAA-F56F-4B6C-818D-3D9A5AC25969}" type="slidenum">
              <a:rPr lang="pt-BR" smtClean="0"/>
              <a:pPr/>
              <a:t>54</a:t>
            </a:fld>
            <a:endParaRPr lang="pt-BR"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1123" name="Group 99"/>
          <p:cNvGraphicFramePr>
            <a:graphicFrameLocks noGrp="1"/>
          </p:cNvGraphicFramePr>
          <p:nvPr/>
        </p:nvGraphicFramePr>
        <p:xfrm>
          <a:off x="624418" y="1989138"/>
          <a:ext cx="11040532" cy="1727200"/>
        </p:xfrm>
        <a:graphic>
          <a:graphicData uri="http://schemas.openxmlformats.org/drawingml/2006/table">
            <a:tbl>
              <a:tblPr/>
              <a:tblGrid>
                <a:gridCol w="1579033"/>
                <a:gridCol w="1574800"/>
                <a:gridCol w="1579033"/>
                <a:gridCol w="1574800"/>
                <a:gridCol w="1579033"/>
                <a:gridCol w="1574800"/>
                <a:gridCol w="1579033"/>
              </a:tblGrid>
              <a:tr h="1727200">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dirty="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dirty="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aphicFrame>
        <p:nvGraphicFramePr>
          <p:cNvPr id="641130" name="Group 106"/>
          <p:cNvGraphicFramePr>
            <a:graphicFrameLocks noGrp="1"/>
          </p:cNvGraphicFramePr>
          <p:nvPr/>
        </p:nvGraphicFramePr>
        <p:xfrm>
          <a:off x="624418" y="3789363"/>
          <a:ext cx="11040532" cy="1150938"/>
        </p:xfrm>
        <a:graphic>
          <a:graphicData uri="http://schemas.openxmlformats.org/drawingml/2006/table">
            <a:tbl>
              <a:tblPr/>
              <a:tblGrid>
                <a:gridCol w="1579033"/>
                <a:gridCol w="1574800"/>
                <a:gridCol w="1579033"/>
                <a:gridCol w="1574800"/>
                <a:gridCol w="1579033"/>
                <a:gridCol w="1574800"/>
                <a:gridCol w="1579033"/>
              </a:tblGrid>
              <a:tr h="1150938">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dirty="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dirty="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2400" b="0" i="0" u="none" strike="noStrike" cap="none" normalizeH="0" baseline="0" dirty="0" smtClean="0">
                        <a:ln>
                          <a:noFill/>
                        </a:ln>
                        <a:solidFill>
                          <a:srgbClr val="5F5F5F"/>
                        </a:solidFill>
                        <a:effectLst/>
                        <a:latin typeface="Tahoma" pitchFamily="34" charset="0"/>
                        <a:ea typeface="ＭＳ Ｐゴシック" pitchFamily="34" charset="-128"/>
                      </a:endParaRPr>
                    </a:p>
                  </a:txBody>
                  <a:tcPr marL="121920" marR="12192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94246" name="Rectangle 2"/>
          <p:cNvSpPr>
            <a:spLocks noGrp="1" noChangeArrowheads="1"/>
          </p:cNvSpPr>
          <p:nvPr>
            <p:ph type="title"/>
          </p:nvPr>
        </p:nvSpPr>
        <p:spPr bwMode="auto">
          <a:xfrm>
            <a:off x="334434" y="4048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4000" smtClean="0">
                <a:ea typeface="MS PGothic" pitchFamily="34" charset="-128"/>
              </a:rPr>
              <a:t>Processo de teste</a:t>
            </a:r>
          </a:p>
        </p:txBody>
      </p:sp>
      <p:sp>
        <p:nvSpPr>
          <p:cNvPr id="94247" name="AutoShape 5"/>
          <p:cNvSpPr>
            <a:spLocks noChangeArrowheads="1"/>
          </p:cNvSpPr>
          <p:nvPr/>
        </p:nvSpPr>
        <p:spPr bwMode="auto">
          <a:xfrm>
            <a:off x="624418" y="1412875"/>
            <a:ext cx="1443567" cy="458788"/>
          </a:xfrm>
          <a:prstGeom prst="chevron">
            <a:avLst>
              <a:gd name="adj" fmla="val 29323"/>
            </a:avLst>
          </a:prstGeom>
          <a:solidFill>
            <a:schemeClr val="tx2"/>
          </a:solidFill>
          <a:ln w="9360">
            <a:solidFill>
              <a:srgbClr val="000000"/>
            </a:solidFill>
            <a:miter lim="800000"/>
            <a:headEnd/>
            <a:tailEnd/>
          </a:ln>
        </p:spPr>
        <p:txBody>
          <a:bodyPr wrap="none" lIns="90000" tIns="46800" rIns="0" bIns="46800" anchor="ctr"/>
          <a:lstStyle/>
          <a:p>
            <a:pPr algn="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solidFill>
                  <a:srgbClr val="FFFFFF"/>
                </a:solidFill>
                <a:ea typeface="SimSun" pitchFamily="2" charset="-122"/>
              </a:rPr>
              <a:t>Planejamento</a:t>
            </a:r>
          </a:p>
        </p:txBody>
      </p:sp>
      <p:sp>
        <p:nvSpPr>
          <p:cNvPr id="94248" name="AutoShape 6"/>
          <p:cNvSpPr>
            <a:spLocks noChangeArrowheads="1"/>
          </p:cNvSpPr>
          <p:nvPr/>
        </p:nvSpPr>
        <p:spPr bwMode="auto">
          <a:xfrm>
            <a:off x="2159001" y="1412875"/>
            <a:ext cx="1443567" cy="458788"/>
          </a:xfrm>
          <a:prstGeom prst="chevron">
            <a:avLst>
              <a:gd name="adj" fmla="val 29323"/>
            </a:avLst>
          </a:prstGeom>
          <a:solidFill>
            <a:schemeClr val="tx2"/>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solidFill>
                  <a:srgbClr val="FFFFFF"/>
                </a:solidFill>
                <a:ea typeface="SimSun" pitchFamily="2" charset="-122"/>
              </a:rPr>
              <a:t>   Análise</a:t>
            </a:r>
          </a:p>
        </p:txBody>
      </p:sp>
      <p:sp>
        <p:nvSpPr>
          <p:cNvPr id="94249" name="AutoShape 7"/>
          <p:cNvSpPr>
            <a:spLocks noChangeArrowheads="1"/>
          </p:cNvSpPr>
          <p:nvPr/>
        </p:nvSpPr>
        <p:spPr bwMode="auto">
          <a:xfrm>
            <a:off x="3695701" y="1412875"/>
            <a:ext cx="1443567" cy="458788"/>
          </a:xfrm>
          <a:prstGeom prst="chevron">
            <a:avLst>
              <a:gd name="adj" fmla="val 29323"/>
            </a:avLst>
          </a:prstGeom>
          <a:solidFill>
            <a:schemeClr val="tx2"/>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solidFill>
                  <a:srgbClr val="FFFFFF"/>
                </a:solidFill>
                <a:ea typeface="SimSun" pitchFamily="2" charset="-122"/>
              </a:rPr>
              <a:t>   Modelagem</a:t>
            </a:r>
          </a:p>
        </p:txBody>
      </p:sp>
      <p:sp>
        <p:nvSpPr>
          <p:cNvPr id="94250" name="AutoShape 10"/>
          <p:cNvSpPr>
            <a:spLocks noChangeArrowheads="1"/>
          </p:cNvSpPr>
          <p:nvPr/>
        </p:nvSpPr>
        <p:spPr bwMode="auto">
          <a:xfrm>
            <a:off x="5422900" y="1412875"/>
            <a:ext cx="1441451" cy="458788"/>
          </a:xfrm>
          <a:prstGeom prst="chevron">
            <a:avLst>
              <a:gd name="adj" fmla="val 29280"/>
            </a:avLst>
          </a:prstGeom>
          <a:solidFill>
            <a:schemeClr val="tx2"/>
          </a:solidFill>
          <a:ln w="9360">
            <a:solidFill>
              <a:srgbClr val="000000"/>
            </a:solidFill>
            <a:miter lim="800000"/>
            <a:headEnd/>
            <a:tailEnd/>
          </a:ln>
        </p:spPr>
        <p:txBody>
          <a:bodyPr wrap="none" lIns="90000" tIns="46800" rIns="0" bIns="46800" anchor="ctr"/>
          <a:lstStyle/>
          <a:p>
            <a:pPr algn="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900" b="1">
                <a:solidFill>
                  <a:srgbClr val="FFFFFF"/>
                </a:solidFill>
                <a:ea typeface="SimSun" pitchFamily="2" charset="-122"/>
              </a:rPr>
              <a:t>Implementação</a:t>
            </a:r>
          </a:p>
        </p:txBody>
      </p:sp>
      <p:sp>
        <p:nvSpPr>
          <p:cNvPr id="94251" name="Text Box 48"/>
          <p:cNvSpPr txBox="1">
            <a:spLocks noChangeArrowheads="1"/>
          </p:cNvSpPr>
          <p:nvPr/>
        </p:nvSpPr>
        <p:spPr bwMode="auto">
          <a:xfrm>
            <a:off x="5327651" y="2193925"/>
            <a:ext cx="1631949" cy="492443"/>
          </a:xfrm>
          <a:prstGeom prst="rect">
            <a:avLst/>
          </a:prstGeom>
          <a:noFill/>
          <a:ln w="9525" algn="ctr">
            <a:noFill/>
            <a:miter lim="800000"/>
            <a:headEnd/>
            <a:tailEnd/>
          </a:ln>
        </p:spPr>
        <p:txBody>
          <a:bodyPr>
            <a:spAutoFit/>
          </a:bodyPr>
          <a:lstStyle/>
          <a:p>
            <a:pPr>
              <a:spcBef>
                <a:spcPct val="50000"/>
              </a:spcBef>
            </a:pPr>
            <a:r>
              <a:rPr lang="pt-BR" sz="1300">
                <a:solidFill>
                  <a:srgbClr val="4D4D4D"/>
                </a:solidFill>
              </a:rPr>
              <a:t>Elaboração dos Casos de Teste</a:t>
            </a:r>
          </a:p>
        </p:txBody>
      </p:sp>
      <p:sp>
        <p:nvSpPr>
          <p:cNvPr id="94252" name="AutoShape 11"/>
          <p:cNvSpPr>
            <a:spLocks noChangeArrowheads="1"/>
          </p:cNvSpPr>
          <p:nvPr/>
        </p:nvSpPr>
        <p:spPr bwMode="auto">
          <a:xfrm>
            <a:off x="6959601" y="1412875"/>
            <a:ext cx="1471084" cy="446088"/>
          </a:xfrm>
          <a:prstGeom prst="chevron">
            <a:avLst>
              <a:gd name="adj" fmla="val 30733"/>
            </a:avLst>
          </a:prstGeom>
          <a:solidFill>
            <a:schemeClr val="tx2"/>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solidFill>
                  <a:srgbClr val="FFFFFF"/>
                </a:solidFill>
                <a:ea typeface="SimSun" pitchFamily="2" charset="-122"/>
              </a:rPr>
              <a:t>Execução</a:t>
            </a:r>
          </a:p>
        </p:txBody>
      </p:sp>
      <p:sp>
        <p:nvSpPr>
          <p:cNvPr id="94253" name="AutoShape 29"/>
          <p:cNvSpPr>
            <a:spLocks noChangeArrowheads="1"/>
          </p:cNvSpPr>
          <p:nvPr/>
        </p:nvSpPr>
        <p:spPr bwMode="auto">
          <a:xfrm>
            <a:off x="10128251" y="1412875"/>
            <a:ext cx="1471083" cy="446088"/>
          </a:xfrm>
          <a:prstGeom prst="chevron">
            <a:avLst>
              <a:gd name="adj" fmla="val 30733"/>
            </a:avLst>
          </a:prstGeom>
          <a:solidFill>
            <a:schemeClr val="tx2"/>
          </a:solidFill>
          <a:ln w="9360">
            <a:solidFill>
              <a:srgbClr val="000000"/>
            </a:solidFill>
            <a:miter lim="800000"/>
            <a:headEnd/>
            <a:tailEnd/>
          </a:ln>
        </p:spPr>
        <p:txBody>
          <a:bodyPr wrap="none" lIns="90000" tIns="46800" rIns="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solidFill>
                  <a:srgbClr val="FFFFFF"/>
                </a:solidFill>
                <a:ea typeface="SimSun" pitchFamily="2" charset="-122"/>
              </a:rPr>
              <a:t>Encerramento</a:t>
            </a:r>
          </a:p>
        </p:txBody>
      </p:sp>
      <p:sp>
        <p:nvSpPr>
          <p:cNvPr id="94254" name="Text Box 61"/>
          <p:cNvSpPr txBox="1">
            <a:spLocks noChangeArrowheads="1"/>
          </p:cNvSpPr>
          <p:nvPr/>
        </p:nvSpPr>
        <p:spPr bwMode="auto">
          <a:xfrm>
            <a:off x="6959600" y="3933825"/>
            <a:ext cx="1600200" cy="1061829"/>
          </a:xfrm>
          <a:prstGeom prst="rect">
            <a:avLst/>
          </a:prstGeom>
          <a:noFill/>
          <a:ln w="9525" algn="ctr">
            <a:noFill/>
            <a:miter lim="800000"/>
            <a:headEnd/>
            <a:tailEnd/>
          </a:ln>
        </p:spPr>
        <p:txBody>
          <a:bodyPr>
            <a:spAutoFit/>
          </a:bodyPr>
          <a:lstStyle/>
          <a:p>
            <a:pPr>
              <a:spcBef>
                <a:spcPct val="50000"/>
              </a:spcBef>
            </a:pPr>
            <a:r>
              <a:rPr lang="pt-BR" sz="1400">
                <a:solidFill>
                  <a:srgbClr val="4D4D4D"/>
                </a:solidFill>
              </a:rPr>
              <a:t>Relatório de execução</a:t>
            </a:r>
          </a:p>
          <a:p>
            <a:pPr>
              <a:spcBef>
                <a:spcPct val="50000"/>
              </a:spcBef>
            </a:pPr>
            <a:r>
              <a:rPr lang="pt-BR" sz="1400">
                <a:solidFill>
                  <a:srgbClr val="4D4D4D"/>
                </a:solidFill>
              </a:rPr>
              <a:t>Relatório de incidentes</a:t>
            </a:r>
          </a:p>
        </p:txBody>
      </p:sp>
      <p:sp>
        <p:nvSpPr>
          <p:cNvPr id="94255" name="Text Box 67"/>
          <p:cNvSpPr txBox="1">
            <a:spLocks noChangeArrowheads="1"/>
          </p:cNvSpPr>
          <p:nvPr/>
        </p:nvSpPr>
        <p:spPr bwMode="auto">
          <a:xfrm>
            <a:off x="3790952" y="3933825"/>
            <a:ext cx="1441449" cy="630942"/>
          </a:xfrm>
          <a:prstGeom prst="rect">
            <a:avLst/>
          </a:prstGeom>
          <a:noFill/>
          <a:ln w="9525" algn="ctr">
            <a:noFill/>
            <a:miter lim="800000"/>
            <a:headEnd/>
            <a:tailEnd/>
          </a:ln>
        </p:spPr>
        <p:txBody>
          <a:bodyPr>
            <a:spAutoFit/>
          </a:bodyPr>
          <a:lstStyle/>
          <a:p>
            <a:pPr>
              <a:spcBef>
                <a:spcPct val="50000"/>
              </a:spcBef>
            </a:pPr>
            <a:r>
              <a:rPr lang="pt-BR" sz="1400">
                <a:solidFill>
                  <a:srgbClr val="4D4D4D"/>
                </a:solidFill>
              </a:rPr>
              <a:t>Cenário de Teste</a:t>
            </a:r>
          </a:p>
          <a:p>
            <a:pPr>
              <a:spcBef>
                <a:spcPct val="50000"/>
              </a:spcBef>
            </a:pPr>
            <a:r>
              <a:rPr lang="pt-BR" sz="1400">
                <a:solidFill>
                  <a:srgbClr val="4D4D4D"/>
                </a:solidFill>
              </a:rPr>
              <a:t>Detalha-mento</a:t>
            </a:r>
            <a:endParaRPr lang="pt-BR" sz="1300">
              <a:solidFill>
                <a:srgbClr val="CC0000"/>
              </a:solidFill>
            </a:endParaRPr>
          </a:p>
        </p:txBody>
      </p:sp>
      <p:sp>
        <p:nvSpPr>
          <p:cNvPr id="94256" name="Text Box 58"/>
          <p:cNvSpPr txBox="1">
            <a:spLocks noChangeArrowheads="1"/>
          </p:cNvSpPr>
          <p:nvPr/>
        </p:nvSpPr>
        <p:spPr bwMode="auto">
          <a:xfrm>
            <a:off x="624418" y="3933825"/>
            <a:ext cx="1441449" cy="1061829"/>
          </a:xfrm>
          <a:prstGeom prst="rect">
            <a:avLst/>
          </a:prstGeom>
          <a:noFill/>
          <a:ln w="9525" algn="ctr">
            <a:noFill/>
            <a:miter lim="800000"/>
            <a:headEnd/>
            <a:tailEnd/>
          </a:ln>
        </p:spPr>
        <p:txBody>
          <a:bodyPr>
            <a:spAutoFit/>
          </a:bodyPr>
          <a:lstStyle/>
          <a:p>
            <a:pPr>
              <a:spcBef>
                <a:spcPct val="50000"/>
              </a:spcBef>
            </a:pPr>
            <a:r>
              <a:rPr lang="pt-BR" sz="1400">
                <a:solidFill>
                  <a:srgbClr val="4D4D4D"/>
                </a:solidFill>
              </a:rPr>
              <a:t>Estimativa demanda</a:t>
            </a:r>
          </a:p>
          <a:p>
            <a:pPr>
              <a:spcBef>
                <a:spcPct val="50000"/>
              </a:spcBef>
            </a:pPr>
            <a:r>
              <a:rPr lang="pt-BR" sz="1400">
                <a:solidFill>
                  <a:srgbClr val="4D4D4D"/>
                </a:solidFill>
              </a:rPr>
              <a:t>Estratégia de Teste</a:t>
            </a:r>
          </a:p>
        </p:txBody>
      </p:sp>
      <p:sp>
        <p:nvSpPr>
          <p:cNvPr id="94257" name="Text Box 41"/>
          <p:cNvSpPr txBox="1">
            <a:spLocks noChangeArrowheads="1"/>
          </p:cNvSpPr>
          <p:nvPr/>
        </p:nvSpPr>
        <p:spPr bwMode="auto">
          <a:xfrm>
            <a:off x="560918" y="2205038"/>
            <a:ext cx="1729316" cy="488950"/>
          </a:xfrm>
          <a:prstGeom prst="rect">
            <a:avLst/>
          </a:prstGeom>
          <a:noFill/>
          <a:ln w="9525" algn="ctr">
            <a:noFill/>
            <a:miter lim="800000"/>
            <a:headEnd/>
            <a:tailEnd/>
          </a:ln>
        </p:spPr>
        <p:txBody>
          <a:bodyPr>
            <a:spAutoFit/>
          </a:bodyPr>
          <a:lstStyle/>
          <a:p>
            <a:pPr>
              <a:spcBef>
                <a:spcPct val="50000"/>
              </a:spcBef>
            </a:pPr>
            <a:r>
              <a:rPr lang="pt-BR" sz="1300">
                <a:solidFill>
                  <a:srgbClr val="4D4D4D"/>
                </a:solidFill>
              </a:rPr>
              <a:t>Entendimento da demanda</a:t>
            </a:r>
          </a:p>
        </p:txBody>
      </p:sp>
      <p:sp>
        <p:nvSpPr>
          <p:cNvPr id="94258" name="Text Box 102"/>
          <p:cNvSpPr txBox="1">
            <a:spLocks noChangeArrowheads="1"/>
          </p:cNvSpPr>
          <p:nvPr/>
        </p:nvSpPr>
        <p:spPr bwMode="auto">
          <a:xfrm>
            <a:off x="2159001" y="3933826"/>
            <a:ext cx="1824567" cy="607859"/>
          </a:xfrm>
          <a:prstGeom prst="rect">
            <a:avLst/>
          </a:prstGeom>
          <a:noFill/>
          <a:ln w="9525" algn="ctr">
            <a:noFill/>
            <a:miter lim="800000"/>
            <a:headEnd/>
            <a:tailEnd/>
          </a:ln>
        </p:spPr>
        <p:txBody>
          <a:bodyPr>
            <a:spAutoFit/>
          </a:bodyPr>
          <a:lstStyle/>
          <a:p>
            <a:pPr>
              <a:spcBef>
                <a:spcPct val="50000"/>
              </a:spcBef>
            </a:pPr>
            <a:r>
              <a:rPr lang="pt-BR" sz="1400">
                <a:solidFill>
                  <a:srgbClr val="4D4D4D"/>
                </a:solidFill>
              </a:rPr>
              <a:t>Estratégia de Teste</a:t>
            </a:r>
          </a:p>
          <a:p>
            <a:pPr>
              <a:spcBef>
                <a:spcPct val="50000"/>
              </a:spcBef>
            </a:pPr>
            <a:r>
              <a:rPr lang="pt-BR" sz="1300">
                <a:solidFill>
                  <a:srgbClr val="4D4D4D"/>
                </a:solidFill>
              </a:rPr>
              <a:t>(refinamento)</a:t>
            </a:r>
          </a:p>
        </p:txBody>
      </p:sp>
      <p:sp>
        <p:nvSpPr>
          <p:cNvPr id="94259" name="Text Box 104"/>
          <p:cNvSpPr txBox="1">
            <a:spLocks noChangeArrowheads="1"/>
          </p:cNvSpPr>
          <p:nvPr/>
        </p:nvSpPr>
        <p:spPr bwMode="auto">
          <a:xfrm rot="-5400000">
            <a:off x="-25005" y="2495164"/>
            <a:ext cx="833177" cy="276999"/>
          </a:xfrm>
          <a:prstGeom prst="rect">
            <a:avLst/>
          </a:prstGeom>
          <a:noFill/>
          <a:ln w="9525" algn="ctr">
            <a:noFill/>
            <a:miter lim="800000"/>
            <a:headEnd/>
            <a:tailEnd/>
          </a:ln>
        </p:spPr>
        <p:txBody>
          <a:bodyPr wrap="none">
            <a:spAutoFit/>
          </a:bodyPr>
          <a:lstStyle/>
          <a:p>
            <a:r>
              <a:rPr lang="pt-BR" sz="1200"/>
              <a:t>Atividades</a:t>
            </a:r>
          </a:p>
        </p:txBody>
      </p:sp>
      <p:sp>
        <p:nvSpPr>
          <p:cNvPr id="94260" name="Text Box 105"/>
          <p:cNvSpPr txBox="1">
            <a:spLocks noChangeArrowheads="1"/>
          </p:cNvSpPr>
          <p:nvPr/>
        </p:nvSpPr>
        <p:spPr bwMode="auto">
          <a:xfrm rot="-5400000">
            <a:off x="42910" y="4262051"/>
            <a:ext cx="760849" cy="276999"/>
          </a:xfrm>
          <a:prstGeom prst="rect">
            <a:avLst/>
          </a:prstGeom>
          <a:noFill/>
          <a:ln w="9525" algn="ctr">
            <a:noFill/>
            <a:miter lim="800000"/>
            <a:headEnd/>
            <a:tailEnd/>
          </a:ln>
        </p:spPr>
        <p:txBody>
          <a:bodyPr wrap="none">
            <a:spAutoFit/>
          </a:bodyPr>
          <a:lstStyle/>
          <a:p>
            <a:r>
              <a:rPr lang="pt-BR" sz="1200"/>
              <a:t>Artefatos</a:t>
            </a:r>
          </a:p>
        </p:txBody>
      </p:sp>
      <p:sp>
        <p:nvSpPr>
          <p:cNvPr id="94261" name="Text Box 124"/>
          <p:cNvSpPr txBox="1">
            <a:spLocks noChangeArrowheads="1"/>
          </p:cNvSpPr>
          <p:nvPr/>
        </p:nvSpPr>
        <p:spPr bwMode="auto">
          <a:xfrm>
            <a:off x="2137833" y="2205039"/>
            <a:ext cx="1822451" cy="792525"/>
          </a:xfrm>
          <a:prstGeom prst="rect">
            <a:avLst/>
          </a:prstGeom>
          <a:noFill/>
          <a:ln w="9525" algn="ctr">
            <a:noFill/>
            <a:miter lim="800000"/>
            <a:headEnd/>
            <a:tailEnd/>
          </a:ln>
        </p:spPr>
        <p:txBody>
          <a:bodyPr>
            <a:spAutoFit/>
          </a:bodyPr>
          <a:lstStyle/>
          <a:p>
            <a:pPr>
              <a:spcBef>
                <a:spcPct val="50000"/>
              </a:spcBef>
            </a:pPr>
            <a:r>
              <a:rPr lang="pt-BR" sz="1300">
                <a:solidFill>
                  <a:srgbClr val="4D4D4D"/>
                </a:solidFill>
              </a:rPr>
              <a:t>Entendimento do sistema</a:t>
            </a:r>
          </a:p>
          <a:p>
            <a:pPr>
              <a:spcBef>
                <a:spcPct val="50000"/>
              </a:spcBef>
            </a:pPr>
            <a:r>
              <a:rPr lang="pt-BR" sz="1300">
                <a:solidFill>
                  <a:srgbClr val="CC0000"/>
                </a:solidFill>
              </a:rPr>
              <a:t>Inventário do sistema</a:t>
            </a:r>
          </a:p>
        </p:txBody>
      </p:sp>
      <p:sp>
        <p:nvSpPr>
          <p:cNvPr id="94262" name="Text Box 125"/>
          <p:cNvSpPr txBox="1">
            <a:spLocks noChangeArrowheads="1"/>
          </p:cNvSpPr>
          <p:nvPr/>
        </p:nvSpPr>
        <p:spPr bwMode="auto">
          <a:xfrm>
            <a:off x="3729567" y="2205038"/>
            <a:ext cx="1824567" cy="1292662"/>
          </a:xfrm>
          <a:prstGeom prst="rect">
            <a:avLst/>
          </a:prstGeom>
          <a:noFill/>
          <a:ln w="9525" algn="ctr">
            <a:noFill/>
            <a:miter lim="800000"/>
            <a:headEnd/>
            <a:tailEnd/>
          </a:ln>
        </p:spPr>
        <p:txBody>
          <a:bodyPr>
            <a:spAutoFit/>
          </a:bodyPr>
          <a:lstStyle/>
          <a:p>
            <a:pPr>
              <a:spcBef>
                <a:spcPct val="50000"/>
              </a:spcBef>
            </a:pPr>
            <a:r>
              <a:rPr lang="pt-BR" sz="1300">
                <a:solidFill>
                  <a:srgbClr val="4D4D4D"/>
                </a:solidFill>
              </a:rPr>
              <a:t>Cenários</a:t>
            </a:r>
          </a:p>
          <a:p>
            <a:pPr>
              <a:spcBef>
                <a:spcPct val="50000"/>
              </a:spcBef>
            </a:pPr>
            <a:r>
              <a:rPr lang="pt-BR" sz="1300">
                <a:solidFill>
                  <a:srgbClr val="4D4D4D"/>
                </a:solidFill>
              </a:rPr>
              <a:t>Identificação dos Casos de Teste</a:t>
            </a:r>
          </a:p>
          <a:p>
            <a:pPr>
              <a:spcBef>
                <a:spcPct val="50000"/>
              </a:spcBef>
            </a:pPr>
            <a:r>
              <a:rPr lang="pt-BR" sz="1300">
                <a:solidFill>
                  <a:srgbClr val="CC0000"/>
                </a:solidFill>
              </a:rPr>
              <a:t>Detalhar funções do sistema</a:t>
            </a:r>
            <a:endParaRPr lang="pt-BR" sz="1300">
              <a:solidFill>
                <a:srgbClr val="4D4D4D"/>
              </a:solidFill>
            </a:endParaRPr>
          </a:p>
        </p:txBody>
      </p:sp>
      <p:sp>
        <p:nvSpPr>
          <p:cNvPr id="94263" name="Text Box 126"/>
          <p:cNvSpPr txBox="1">
            <a:spLocks noChangeArrowheads="1"/>
          </p:cNvSpPr>
          <p:nvPr/>
        </p:nvSpPr>
        <p:spPr bwMode="auto">
          <a:xfrm>
            <a:off x="8623300" y="3933826"/>
            <a:ext cx="1600200" cy="523220"/>
          </a:xfrm>
          <a:prstGeom prst="rect">
            <a:avLst/>
          </a:prstGeom>
          <a:noFill/>
          <a:ln w="9525" algn="ctr">
            <a:noFill/>
            <a:miter lim="800000"/>
            <a:headEnd/>
            <a:tailEnd/>
          </a:ln>
        </p:spPr>
        <p:txBody>
          <a:bodyPr>
            <a:spAutoFit/>
          </a:bodyPr>
          <a:lstStyle/>
          <a:p>
            <a:pPr>
              <a:spcBef>
                <a:spcPct val="50000"/>
              </a:spcBef>
            </a:pPr>
            <a:r>
              <a:rPr lang="pt-BR" sz="1400">
                <a:solidFill>
                  <a:srgbClr val="4D4D4D"/>
                </a:solidFill>
              </a:rPr>
              <a:t>Relatório gerenciais</a:t>
            </a:r>
          </a:p>
        </p:txBody>
      </p:sp>
      <p:sp>
        <p:nvSpPr>
          <p:cNvPr id="94264" name="AutoShape 28"/>
          <p:cNvSpPr>
            <a:spLocks noChangeArrowheads="1"/>
          </p:cNvSpPr>
          <p:nvPr/>
        </p:nvSpPr>
        <p:spPr bwMode="auto">
          <a:xfrm>
            <a:off x="8496301" y="1412875"/>
            <a:ext cx="1471084" cy="446088"/>
          </a:xfrm>
          <a:prstGeom prst="chevron">
            <a:avLst>
              <a:gd name="adj" fmla="val 30733"/>
            </a:avLst>
          </a:prstGeom>
          <a:solidFill>
            <a:schemeClr val="tx2"/>
          </a:solidFill>
          <a:ln w="9360">
            <a:solidFill>
              <a:srgbClr val="000000"/>
            </a:solidFill>
            <a:miter lim="800000"/>
            <a:headEnd/>
            <a:tailEnd/>
          </a:ln>
        </p:spPr>
        <p:txBody>
          <a:bodyPr wrap="none" lIns="90000" tIns="46800" rIns="90000" bIns="46800" anchor="ctr"/>
          <a:lstStyle/>
          <a:p>
            <a:pPr defTabSz="449263">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000" b="1">
                <a:solidFill>
                  <a:srgbClr val="FFFFFF"/>
                </a:solidFill>
                <a:ea typeface="SimSun" pitchFamily="2" charset="-122"/>
              </a:rPr>
              <a:t>Reporte</a:t>
            </a:r>
          </a:p>
        </p:txBody>
      </p:sp>
      <p:sp>
        <p:nvSpPr>
          <p:cNvPr id="94265" name="Text Box 130"/>
          <p:cNvSpPr txBox="1">
            <a:spLocks noChangeArrowheads="1"/>
          </p:cNvSpPr>
          <p:nvPr/>
        </p:nvSpPr>
        <p:spPr bwMode="auto">
          <a:xfrm>
            <a:off x="5422901" y="3933826"/>
            <a:ext cx="1344084" cy="307777"/>
          </a:xfrm>
          <a:prstGeom prst="rect">
            <a:avLst/>
          </a:prstGeom>
          <a:noFill/>
          <a:ln w="9525" algn="ctr">
            <a:noFill/>
            <a:miter lim="800000"/>
            <a:headEnd/>
            <a:tailEnd/>
          </a:ln>
        </p:spPr>
        <p:txBody>
          <a:bodyPr>
            <a:spAutoFit/>
          </a:bodyPr>
          <a:lstStyle/>
          <a:p>
            <a:pPr>
              <a:spcBef>
                <a:spcPct val="50000"/>
              </a:spcBef>
            </a:pPr>
            <a:r>
              <a:rPr lang="pt-BR" sz="1400">
                <a:solidFill>
                  <a:srgbClr val="4D4D4D"/>
                </a:solidFill>
              </a:rPr>
              <a:t>Caso de Teste</a:t>
            </a:r>
          </a:p>
        </p:txBody>
      </p:sp>
      <p:sp>
        <p:nvSpPr>
          <p:cNvPr id="94266" name="Text Box 131"/>
          <p:cNvSpPr txBox="1">
            <a:spLocks noChangeArrowheads="1"/>
          </p:cNvSpPr>
          <p:nvPr/>
        </p:nvSpPr>
        <p:spPr bwMode="auto">
          <a:xfrm>
            <a:off x="10033001" y="2205038"/>
            <a:ext cx="1824567" cy="292388"/>
          </a:xfrm>
          <a:prstGeom prst="rect">
            <a:avLst/>
          </a:prstGeom>
          <a:noFill/>
          <a:ln w="9525" algn="ctr">
            <a:noFill/>
            <a:miter lim="800000"/>
            <a:headEnd/>
            <a:tailEnd/>
          </a:ln>
        </p:spPr>
        <p:txBody>
          <a:bodyPr>
            <a:spAutoFit/>
          </a:bodyPr>
          <a:lstStyle/>
          <a:p>
            <a:pPr>
              <a:spcBef>
                <a:spcPct val="50000"/>
              </a:spcBef>
            </a:pPr>
            <a:r>
              <a:rPr lang="pt-BR" sz="1300">
                <a:solidFill>
                  <a:srgbClr val="4D4D4D"/>
                </a:solidFill>
              </a:rPr>
              <a:t>Finalizar testware</a:t>
            </a:r>
          </a:p>
        </p:txBody>
      </p:sp>
      <p:sp>
        <p:nvSpPr>
          <p:cNvPr id="94267" name="Text Box 132"/>
          <p:cNvSpPr txBox="1">
            <a:spLocks noChangeArrowheads="1"/>
          </p:cNvSpPr>
          <p:nvPr/>
        </p:nvSpPr>
        <p:spPr bwMode="auto">
          <a:xfrm>
            <a:off x="6959600" y="2205039"/>
            <a:ext cx="1822451" cy="592470"/>
          </a:xfrm>
          <a:prstGeom prst="rect">
            <a:avLst/>
          </a:prstGeom>
          <a:noFill/>
          <a:ln w="9525" algn="ctr">
            <a:noFill/>
            <a:miter lim="800000"/>
            <a:headEnd/>
            <a:tailEnd/>
          </a:ln>
        </p:spPr>
        <p:txBody>
          <a:bodyPr>
            <a:spAutoFit/>
          </a:bodyPr>
          <a:lstStyle/>
          <a:p>
            <a:pPr>
              <a:spcBef>
                <a:spcPct val="50000"/>
              </a:spcBef>
            </a:pPr>
            <a:r>
              <a:rPr lang="pt-BR" sz="1300">
                <a:solidFill>
                  <a:srgbClr val="4D4D4D"/>
                </a:solidFill>
              </a:rPr>
              <a:t>Planejamento dos teste</a:t>
            </a:r>
          </a:p>
          <a:p>
            <a:pPr>
              <a:spcBef>
                <a:spcPct val="50000"/>
              </a:spcBef>
            </a:pPr>
            <a:r>
              <a:rPr lang="pt-BR" sz="1300">
                <a:solidFill>
                  <a:srgbClr val="4D4D4D"/>
                </a:solidFill>
              </a:rPr>
              <a:t>Execução dos testes</a:t>
            </a:r>
          </a:p>
        </p:txBody>
      </p:sp>
      <p:sp>
        <p:nvSpPr>
          <p:cNvPr id="94268" name="Text Box 134"/>
          <p:cNvSpPr txBox="1">
            <a:spLocks noChangeArrowheads="1"/>
          </p:cNvSpPr>
          <p:nvPr/>
        </p:nvSpPr>
        <p:spPr bwMode="auto">
          <a:xfrm>
            <a:off x="8496300" y="2205038"/>
            <a:ext cx="1822451" cy="292388"/>
          </a:xfrm>
          <a:prstGeom prst="rect">
            <a:avLst/>
          </a:prstGeom>
          <a:noFill/>
          <a:ln w="9525" algn="ctr">
            <a:noFill/>
            <a:miter lim="800000"/>
            <a:headEnd/>
            <a:tailEnd/>
          </a:ln>
        </p:spPr>
        <p:txBody>
          <a:bodyPr>
            <a:spAutoFit/>
          </a:bodyPr>
          <a:lstStyle/>
          <a:p>
            <a:pPr>
              <a:spcBef>
                <a:spcPct val="50000"/>
              </a:spcBef>
            </a:pPr>
            <a:r>
              <a:rPr lang="pt-BR" sz="1300">
                <a:solidFill>
                  <a:srgbClr val="4D4D4D"/>
                </a:solidFill>
              </a:rPr>
              <a:t>Elaborar relatórios</a:t>
            </a:r>
          </a:p>
        </p:txBody>
      </p:sp>
      <p:graphicFrame>
        <p:nvGraphicFramePr>
          <p:cNvPr id="641197" name="Group 173"/>
          <p:cNvGraphicFramePr>
            <a:graphicFrameLocks noGrp="1"/>
          </p:cNvGraphicFramePr>
          <p:nvPr/>
        </p:nvGraphicFramePr>
        <p:xfrm>
          <a:off x="624418" y="5013325"/>
          <a:ext cx="11137235" cy="792088"/>
        </p:xfrm>
        <a:graphic>
          <a:graphicData uri="http://schemas.openxmlformats.org/drawingml/2006/table">
            <a:tbl>
              <a:tblPr/>
              <a:tblGrid>
                <a:gridCol w="1561796"/>
                <a:gridCol w="1563953"/>
                <a:gridCol w="1660892"/>
                <a:gridCol w="1563953"/>
                <a:gridCol w="1660891"/>
                <a:gridCol w="1563953"/>
                <a:gridCol w="1561797"/>
              </a:tblGrid>
              <a:tr h="792088">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400" b="0" i="0" u="none" strike="noStrike" cap="none" normalizeH="0" baseline="0" dirty="0" smtClean="0">
                          <a:ln>
                            <a:noFill/>
                          </a:ln>
                          <a:solidFill>
                            <a:srgbClr val="5F5F5F"/>
                          </a:solidFill>
                          <a:effectLst/>
                          <a:latin typeface="Tahoma" pitchFamily="34" charset="0"/>
                          <a:ea typeface="ＭＳ Ｐゴシック" pitchFamily="34" charset="-128"/>
                        </a:rPr>
                        <a:t>Analista Teste</a:t>
                      </a:r>
                    </a:p>
                  </a:txBody>
                  <a:tcPr marL="121920" marR="121920" marT="45733" marB="4573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400" b="0" i="0" u="none" strike="noStrike" cap="none" normalizeH="0" baseline="0" smtClean="0">
                          <a:ln>
                            <a:noFill/>
                          </a:ln>
                          <a:solidFill>
                            <a:srgbClr val="5F5F5F"/>
                          </a:solidFill>
                          <a:effectLst/>
                          <a:latin typeface="Tahoma" pitchFamily="34" charset="0"/>
                          <a:ea typeface="ＭＳ Ｐゴシック" pitchFamily="34" charset="-128"/>
                        </a:rPr>
                        <a:t>Analista Teste</a:t>
                      </a:r>
                    </a:p>
                  </a:txBody>
                  <a:tcPr marL="121920" marR="121920" marT="45733" marB="4573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400" b="0" i="0" u="none" strike="noStrike" cap="none" normalizeH="0" baseline="0" dirty="0" smtClean="0">
                          <a:ln>
                            <a:noFill/>
                          </a:ln>
                          <a:solidFill>
                            <a:srgbClr val="5F5F5F"/>
                          </a:solidFill>
                          <a:effectLst/>
                          <a:latin typeface="Tahoma" pitchFamily="34" charset="0"/>
                          <a:ea typeface="ＭＳ Ｐゴシック" pitchFamily="34" charset="-128"/>
                        </a:rPr>
                        <a:t>Analista de Teste</a:t>
                      </a:r>
                    </a:p>
                  </a:txBody>
                  <a:tcPr marL="121920" marR="121920" marT="45733" marB="4573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400" b="0" i="0" u="none" strike="noStrike" cap="none" normalizeH="0" baseline="0" smtClean="0">
                          <a:ln>
                            <a:noFill/>
                          </a:ln>
                          <a:solidFill>
                            <a:srgbClr val="5F5F5F"/>
                          </a:solidFill>
                          <a:effectLst/>
                          <a:latin typeface="Tahoma" pitchFamily="34" charset="0"/>
                          <a:ea typeface="ＭＳ Ｐゴシック" pitchFamily="34" charset="-128"/>
                        </a:rPr>
                        <a:t>Analista Teste</a:t>
                      </a:r>
                    </a:p>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14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marT="45733" marB="4573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400" b="0" i="0" u="none" strike="noStrike" cap="none" normalizeH="0" baseline="0" dirty="0" smtClean="0">
                          <a:ln>
                            <a:noFill/>
                          </a:ln>
                          <a:solidFill>
                            <a:srgbClr val="5F5F5F"/>
                          </a:solidFill>
                          <a:effectLst/>
                          <a:latin typeface="Tahoma" pitchFamily="34" charset="0"/>
                          <a:ea typeface="ＭＳ Ｐゴシック" pitchFamily="34" charset="-128"/>
                        </a:rPr>
                        <a:t>Executores</a:t>
                      </a:r>
                    </a:p>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400" b="0" i="0" u="none" strike="noStrike" cap="none" normalizeH="0" baseline="0" dirty="0" smtClean="0">
                          <a:ln>
                            <a:noFill/>
                          </a:ln>
                          <a:solidFill>
                            <a:srgbClr val="5F5F5F"/>
                          </a:solidFill>
                          <a:effectLst/>
                          <a:latin typeface="Tahoma" pitchFamily="34" charset="0"/>
                          <a:ea typeface="ＭＳ Ｐゴシック" pitchFamily="34" charset="-128"/>
                        </a:rPr>
                        <a:t>Analistas de Teste</a:t>
                      </a:r>
                    </a:p>
                  </a:txBody>
                  <a:tcPr marL="121920" marR="121920" marT="45733" marB="4573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400" b="0" i="0" u="none" strike="noStrike" cap="none" normalizeH="0" baseline="0" dirty="0" smtClean="0">
                          <a:ln>
                            <a:noFill/>
                          </a:ln>
                          <a:solidFill>
                            <a:srgbClr val="5F5F5F"/>
                          </a:solidFill>
                          <a:effectLst/>
                          <a:latin typeface="Tahoma" pitchFamily="34" charset="0"/>
                          <a:ea typeface="ＭＳ Ｐゴシック" pitchFamily="34" charset="-128"/>
                        </a:rPr>
                        <a:t>Analista Teste</a:t>
                      </a:r>
                    </a:p>
                    <a:p>
                      <a:pPr marL="0" marR="0" lvl="0" indent="0" algn="l" defTabSz="914400" rtl="0" eaLnBrk="0" fontAlgn="base" latinLnBrk="0" hangingPunct="0">
                        <a:lnSpc>
                          <a:spcPct val="115000"/>
                        </a:lnSpc>
                        <a:spcBef>
                          <a:spcPct val="20000"/>
                        </a:spcBef>
                        <a:spcAft>
                          <a:spcPct val="0"/>
                        </a:spcAft>
                        <a:buClr>
                          <a:schemeClr val="hlink"/>
                        </a:buClr>
                        <a:buSzTx/>
                        <a:buFontTx/>
                        <a:buNone/>
                        <a:tabLst/>
                      </a:pPr>
                      <a:endParaRPr kumimoji="0" lang="pt-BR" sz="1400" b="0" i="0" u="none" strike="noStrike" cap="none" normalizeH="0" baseline="0" dirty="0" smtClean="0">
                        <a:ln>
                          <a:noFill/>
                        </a:ln>
                        <a:solidFill>
                          <a:srgbClr val="5F5F5F"/>
                        </a:solidFill>
                        <a:effectLst/>
                        <a:latin typeface="Tahoma" pitchFamily="34" charset="0"/>
                        <a:ea typeface="ＭＳ Ｐゴシック" pitchFamily="34" charset="-128"/>
                      </a:endParaRPr>
                    </a:p>
                  </a:txBody>
                  <a:tcPr marL="121920" marR="121920" marT="45733" marB="4573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400" b="0" i="0" u="none" strike="noStrike" cap="none" normalizeH="0" baseline="0" dirty="0" smtClean="0">
                          <a:ln>
                            <a:noFill/>
                          </a:ln>
                          <a:solidFill>
                            <a:srgbClr val="5F5F5F"/>
                          </a:solidFill>
                          <a:effectLst/>
                          <a:latin typeface="Tahoma" pitchFamily="34" charset="0"/>
                          <a:ea typeface="ＭＳ Ｐゴシック" pitchFamily="34" charset="-128"/>
                        </a:rPr>
                        <a:t>Analista Teste</a:t>
                      </a:r>
                    </a:p>
                  </a:txBody>
                  <a:tcPr marL="121920" marR="121920" marT="45733" marB="4573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94287" name="Espaço Reservado para Número de Slide 28"/>
          <p:cNvSpPr>
            <a:spLocks noGrp="1"/>
          </p:cNvSpPr>
          <p:nvPr>
            <p:ph type="sldNum" sz="quarter" idx="12"/>
          </p:nvPr>
        </p:nvSpPr>
        <p:spPr bwMode="auto">
          <a:xfrm>
            <a:off x="0" y="6524626"/>
            <a:ext cx="1390651" cy="333375"/>
          </a:xfrm>
          <a:noFill/>
          <a:ln>
            <a:miter lim="800000"/>
            <a:headEnd/>
            <a:tailEnd/>
          </a:ln>
        </p:spPr>
        <p:txBody>
          <a:bodyPr vert="horz" wrap="square" lIns="91440" tIns="45720" rIns="91440" bIns="45720" numCol="1" anchor="t" anchorCtr="0" compatLnSpc="1">
            <a:prstTxWarp prst="textNoShape">
              <a:avLst/>
            </a:prstTxWarp>
          </a:bodyPr>
          <a:lstStyle/>
          <a:p>
            <a:fld id="{7E4A3C31-F67A-4104-B257-D077144A44FD}" type="slidenum">
              <a:rPr lang="pt-BR" smtClean="0"/>
              <a:pPr/>
              <a:t>55</a:t>
            </a:fld>
            <a:endParaRPr lang="pt-BR"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title"/>
          </p:nvPr>
        </p:nvSpPr>
        <p:spPr bwMode="auto">
          <a:xfrm>
            <a:off x="668867" y="6207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Etapas para implementação dos testes</a:t>
            </a:r>
          </a:p>
        </p:txBody>
      </p:sp>
      <p:sp>
        <p:nvSpPr>
          <p:cNvPr id="95235" name="AutoShape 4"/>
          <p:cNvSpPr>
            <a:spLocks noChangeArrowheads="1"/>
          </p:cNvSpPr>
          <p:nvPr/>
        </p:nvSpPr>
        <p:spPr bwMode="auto">
          <a:xfrm>
            <a:off x="719667" y="1484313"/>
            <a:ext cx="2688167" cy="793750"/>
          </a:xfrm>
          <a:prstGeom prst="roundRect">
            <a:avLst>
              <a:gd name="adj" fmla="val 16667"/>
            </a:avLst>
          </a:prstGeom>
          <a:gradFill rotWithShape="1">
            <a:gsLst>
              <a:gs pos="0">
                <a:srgbClr val="4A1618"/>
              </a:gs>
              <a:gs pos="100000">
                <a:srgbClr val="A03033"/>
              </a:gs>
            </a:gsLst>
            <a:lin ang="5400000" scaled="1"/>
          </a:gradFill>
          <a:ln w="9525">
            <a:noFill/>
            <a:round/>
            <a:headEnd/>
            <a:tailEnd/>
          </a:ln>
        </p:spPr>
        <p:txBody>
          <a:bodyPr wrap="none" anchor="ctr"/>
          <a:lstStyle/>
          <a:p>
            <a:r>
              <a:rPr lang="pt-BR" b="1">
                <a:solidFill>
                  <a:srgbClr val="EAAF0F"/>
                </a:solidFill>
              </a:rPr>
              <a:t>Entendimento da </a:t>
            </a:r>
            <a:br>
              <a:rPr lang="pt-BR" b="1">
                <a:solidFill>
                  <a:srgbClr val="EAAF0F"/>
                </a:solidFill>
              </a:rPr>
            </a:br>
            <a:r>
              <a:rPr lang="pt-BR" b="1">
                <a:solidFill>
                  <a:srgbClr val="EAAF0F"/>
                </a:solidFill>
              </a:rPr>
              <a:t>Demanda</a:t>
            </a:r>
          </a:p>
        </p:txBody>
      </p:sp>
      <p:sp>
        <p:nvSpPr>
          <p:cNvPr id="95236" name="AutoShape 6"/>
          <p:cNvSpPr>
            <a:spLocks noChangeArrowheads="1"/>
          </p:cNvSpPr>
          <p:nvPr/>
        </p:nvSpPr>
        <p:spPr bwMode="auto">
          <a:xfrm>
            <a:off x="2544234" y="2565400"/>
            <a:ext cx="2976033" cy="863600"/>
          </a:xfrm>
          <a:prstGeom prst="roundRect">
            <a:avLst>
              <a:gd name="adj" fmla="val 16667"/>
            </a:avLst>
          </a:prstGeom>
          <a:gradFill rotWithShape="1">
            <a:gsLst>
              <a:gs pos="0">
                <a:srgbClr val="4A1618"/>
              </a:gs>
              <a:gs pos="100000">
                <a:srgbClr val="A03033"/>
              </a:gs>
            </a:gsLst>
            <a:lin ang="5400000" scaled="1"/>
          </a:gradFill>
          <a:ln w="9525" algn="ctr">
            <a:noFill/>
            <a:round/>
            <a:headEnd/>
            <a:tailEnd/>
          </a:ln>
        </p:spPr>
        <p:txBody>
          <a:bodyPr wrap="none" anchor="ctr"/>
          <a:lstStyle/>
          <a:p>
            <a:r>
              <a:rPr lang="pt-BR" b="1">
                <a:solidFill>
                  <a:srgbClr val="EAAF0F"/>
                </a:solidFill>
              </a:rPr>
              <a:t>Elaboração da </a:t>
            </a:r>
            <a:br>
              <a:rPr lang="pt-BR" b="1">
                <a:solidFill>
                  <a:srgbClr val="EAAF0F"/>
                </a:solidFill>
              </a:rPr>
            </a:br>
            <a:r>
              <a:rPr lang="pt-BR" b="1">
                <a:solidFill>
                  <a:srgbClr val="EAAF0F"/>
                </a:solidFill>
              </a:rPr>
              <a:t>Estratégia de Teste </a:t>
            </a:r>
          </a:p>
        </p:txBody>
      </p:sp>
      <p:sp>
        <p:nvSpPr>
          <p:cNvPr id="95237" name="AutoShape 7"/>
          <p:cNvSpPr>
            <a:spLocks noChangeArrowheads="1"/>
          </p:cNvSpPr>
          <p:nvPr/>
        </p:nvSpPr>
        <p:spPr bwMode="auto">
          <a:xfrm>
            <a:off x="4559300" y="3573463"/>
            <a:ext cx="2878667" cy="792162"/>
          </a:xfrm>
          <a:prstGeom prst="roundRect">
            <a:avLst>
              <a:gd name="adj" fmla="val 16667"/>
            </a:avLst>
          </a:prstGeom>
          <a:gradFill rotWithShape="1">
            <a:gsLst>
              <a:gs pos="0">
                <a:srgbClr val="4A1618"/>
              </a:gs>
              <a:gs pos="100000">
                <a:srgbClr val="A03033"/>
              </a:gs>
            </a:gsLst>
            <a:lin ang="5400000" scaled="1"/>
          </a:gradFill>
          <a:ln w="9525" algn="ctr">
            <a:noFill/>
            <a:round/>
            <a:headEnd/>
            <a:tailEnd/>
          </a:ln>
        </p:spPr>
        <p:txBody>
          <a:bodyPr wrap="none" anchor="ctr"/>
          <a:lstStyle/>
          <a:p>
            <a:r>
              <a:rPr lang="pt-BR" b="1">
                <a:solidFill>
                  <a:srgbClr val="EAAF0F"/>
                </a:solidFill>
              </a:rPr>
              <a:t>Entendimento do</a:t>
            </a:r>
            <a:br>
              <a:rPr lang="pt-BR" b="1">
                <a:solidFill>
                  <a:srgbClr val="EAAF0F"/>
                </a:solidFill>
              </a:rPr>
            </a:br>
            <a:r>
              <a:rPr lang="pt-BR" b="1">
                <a:solidFill>
                  <a:srgbClr val="EAAF0F"/>
                </a:solidFill>
              </a:rPr>
              <a:t>Sistema </a:t>
            </a:r>
          </a:p>
        </p:txBody>
      </p:sp>
      <p:sp>
        <p:nvSpPr>
          <p:cNvPr id="95238" name="AutoShape 8"/>
          <p:cNvSpPr>
            <a:spLocks noChangeArrowheads="1"/>
          </p:cNvSpPr>
          <p:nvPr/>
        </p:nvSpPr>
        <p:spPr bwMode="auto">
          <a:xfrm>
            <a:off x="9072034" y="5373688"/>
            <a:ext cx="2785533" cy="792162"/>
          </a:xfrm>
          <a:prstGeom prst="roundRect">
            <a:avLst>
              <a:gd name="adj" fmla="val 16667"/>
            </a:avLst>
          </a:prstGeom>
          <a:gradFill rotWithShape="1">
            <a:gsLst>
              <a:gs pos="0">
                <a:srgbClr val="4A1618"/>
              </a:gs>
              <a:gs pos="100000">
                <a:srgbClr val="A03033"/>
              </a:gs>
            </a:gsLst>
            <a:lin ang="5400000" scaled="1"/>
          </a:gradFill>
          <a:ln w="9525" algn="ctr">
            <a:noFill/>
            <a:round/>
            <a:headEnd/>
            <a:tailEnd/>
          </a:ln>
        </p:spPr>
        <p:txBody>
          <a:bodyPr wrap="none" anchor="ctr"/>
          <a:lstStyle/>
          <a:p>
            <a:r>
              <a:rPr lang="pt-BR" b="1">
                <a:solidFill>
                  <a:srgbClr val="EAAF0F"/>
                </a:solidFill>
              </a:rPr>
              <a:t>Elaboração dos</a:t>
            </a:r>
            <a:br>
              <a:rPr lang="pt-BR" b="1">
                <a:solidFill>
                  <a:srgbClr val="EAAF0F"/>
                </a:solidFill>
              </a:rPr>
            </a:br>
            <a:r>
              <a:rPr lang="pt-BR" b="1">
                <a:solidFill>
                  <a:srgbClr val="EAAF0F"/>
                </a:solidFill>
              </a:rPr>
              <a:t>Casos de Teste </a:t>
            </a:r>
          </a:p>
        </p:txBody>
      </p:sp>
      <p:sp>
        <p:nvSpPr>
          <p:cNvPr id="95239" name="AutoShape 24"/>
          <p:cNvSpPr>
            <a:spLocks noChangeArrowheads="1"/>
          </p:cNvSpPr>
          <p:nvPr/>
        </p:nvSpPr>
        <p:spPr bwMode="auto">
          <a:xfrm rot="5400000">
            <a:off x="4128030" y="1484313"/>
            <a:ext cx="669925" cy="9588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95240" name="AutoShape 24"/>
          <p:cNvSpPr>
            <a:spLocks noChangeArrowheads="1"/>
          </p:cNvSpPr>
          <p:nvPr/>
        </p:nvSpPr>
        <p:spPr bwMode="auto">
          <a:xfrm rot="5400000">
            <a:off x="6047847" y="2492377"/>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95241" name="AutoShape 24"/>
          <p:cNvSpPr>
            <a:spLocks noChangeArrowheads="1"/>
          </p:cNvSpPr>
          <p:nvPr/>
        </p:nvSpPr>
        <p:spPr bwMode="auto">
          <a:xfrm rot="5400000">
            <a:off x="8160280" y="3500439"/>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95242" name="AutoShape 12"/>
          <p:cNvSpPr>
            <a:spLocks noChangeArrowheads="1"/>
          </p:cNvSpPr>
          <p:nvPr/>
        </p:nvSpPr>
        <p:spPr bwMode="auto">
          <a:xfrm>
            <a:off x="6959601" y="4508501"/>
            <a:ext cx="2688167" cy="792163"/>
          </a:xfrm>
          <a:prstGeom prst="roundRect">
            <a:avLst>
              <a:gd name="adj" fmla="val 16667"/>
            </a:avLst>
          </a:prstGeom>
          <a:gradFill rotWithShape="1">
            <a:gsLst>
              <a:gs pos="0">
                <a:srgbClr val="4A1618"/>
              </a:gs>
              <a:gs pos="100000">
                <a:srgbClr val="A03033"/>
              </a:gs>
            </a:gsLst>
            <a:lin ang="5400000" scaled="1"/>
          </a:gradFill>
          <a:ln w="9525" algn="ctr">
            <a:noFill/>
            <a:round/>
            <a:headEnd/>
            <a:tailEnd/>
          </a:ln>
        </p:spPr>
        <p:txBody>
          <a:bodyPr wrap="none" anchor="ctr"/>
          <a:lstStyle/>
          <a:p>
            <a:r>
              <a:rPr lang="pt-BR" b="1">
                <a:solidFill>
                  <a:srgbClr val="EAAF0F"/>
                </a:solidFill>
              </a:rPr>
              <a:t>Análise da </a:t>
            </a:r>
            <a:br>
              <a:rPr lang="pt-BR" b="1">
                <a:solidFill>
                  <a:srgbClr val="EAAF0F"/>
                </a:solidFill>
              </a:rPr>
            </a:br>
            <a:r>
              <a:rPr lang="pt-BR" b="1">
                <a:solidFill>
                  <a:srgbClr val="EAAF0F"/>
                </a:solidFill>
              </a:rPr>
              <a:t>Cobertura do Teste</a:t>
            </a:r>
          </a:p>
        </p:txBody>
      </p:sp>
      <p:sp>
        <p:nvSpPr>
          <p:cNvPr id="95243" name="AutoShape 24"/>
          <p:cNvSpPr>
            <a:spLocks noChangeArrowheads="1"/>
          </p:cNvSpPr>
          <p:nvPr/>
        </p:nvSpPr>
        <p:spPr bwMode="auto">
          <a:xfrm rot="5400000">
            <a:off x="10177463" y="4508501"/>
            <a:ext cx="669925" cy="9588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95244" name="Espaço Reservado para Número de Slide 12"/>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853F9455-B6C8-42F2-AB4F-AE336C194AD5}" type="slidenum">
              <a:rPr lang="pt-BR" smtClean="0">
                <a:cs typeface="Arial" pitchFamily="34" charset="0"/>
              </a:rPr>
              <a:pPr/>
              <a:t>56</a:t>
            </a:fld>
            <a:endParaRPr lang="pt-BR" smtClean="0">
              <a:cs typeface="Arial" pitchFamily="34"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1200151"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Etapas para implementação dos testes</a:t>
            </a:r>
          </a:p>
        </p:txBody>
      </p:sp>
      <p:sp>
        <p:nvSpPr>
          <p:cNvPr id="96259" name="AutoShape 3"/>
          <p:cNvSpPr>
            <a:spLocks noChangeArrowheads="1"/>
          </p:cNvSpPr>
          <p:nvPr/>
        </p:nvSpPr>
        <p:spPr bwMode="auto">
          <a:xfrm>
            <a:off x="527051" y="1412875"/>
            <a:ext cx="2880783" cy="720725"/>
          </a:xfrm>
          <a:prstGeom prst="roundRect">
            <a:avLst>
              <a:gd name="adj" fmla="val 16667"/>
            </a:avLst>
          </a:prstGeom>
          <a:gradFill rotWithShape="1">
            <a:gsLst>
              <a:gs pos="0">
                <a:srgbClr val="4A1618"/>
              </a:gs>
              <a:gs pos="100000">
                <a:srgbClr val="A03033"/>
              </a:gs>
            </a:gsLst>
            <a:lin ang="5400000" scaled="1"/>
          </a:gradFill>
          <a:ln w="9525">
            <a:noFill/>
            <a:round/>
            <a:headEnd/>
            <a:tailEnd/>
          </a:ln>
        </p:spPr>
        <p:txBody>
          <a:bodyPr wrap="none" anchor="ctr"/>
          <a:lstStyle/>
          <a:p>
            <a:r>
              <a:rPr lang="pt-BR" b="1">
                <a:solidFill>
                  <a:srgbClr val="EAAF0F"/>
                </a:solidFill>
              </a:rPr>
              <a:t>Entendimento da </a:t>
            </a:r>
            <a:br>
              <a:rPr lang="pt-BR" b="1">
                <a:solidFill>
                  <a:srgbClr val="EAAF0F"/>
                </a:solidFill>
              </a:rPr>
            </a:br>
            <a:r>
              <a:rPr lang="pt-BR" b="1">
                <a:solidFill>
                  <a:srgbClr val="EAAF0F"/>
                </a:solidFill>
              </a:rPr>
              <a:t>Demanda</a:t>
            </a:r>
          </a:p>
        </p:txBody>
      </p:sp>
      <p:sp>
        <p:nvSpPr>
          <p:cNvPr id="96260" name="AutoShape 4"/>
          <p:cNvSpPr>
            <a:spLocks noChangeArrowheads="1"/>
          </p:cNvSpPr>
          <p:nvPr/>
        </p:nvSpPr>
        <p:spPr bwMode="auto">
          <a:xfrm>
            <a:off x="2544234" y="2349501"/>
            <a:ext cx="2973917" cy="792163"/>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Elaboração da </a:t>
            </a:r>
            <a:br>
              <a:rPr lang="pt-BR" b="1">
                <a:solidFill>
                  <a:srgbClr val="EAAF0F"/>
                </a:solidFill>
              </a:rPr>
            </a:br>
            <a:r>
              <a:rPr lang="pt-BR" b="1">
                <a:solidFill>
                  <a:srgbClr val="EAAF0F"/>
                </a:solidFill>
              </a:rPr>
              <a:t>Estratégia de Teste </a:t>
            </a:r>
          </a:p>
        </p:txBody>
      </p:sp>
      <p:sp>
        <p:nvSpPr>
          <p:cNvPr id="96261" name="AutoShape 5"/>
          <p:cNvSpPr>
            <a:spLocks noChangeArrowheads="1"/>
          </p:cNvSpPr>
          <p:nvPr/>
        </p:nvSpPr>
        <p:spPr bwMode="auto">
          <a:xfrm>
            <a:off x="4559301" y="3357563"/>
            <a:ext cx="3071284" cy="792162"/>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Entendimento do</a:t>
            </a:r>
            <a:br>
              <a:rPr lang="pt-BR" b="1">
                <a:solidFill>
                  <a:srgbClr val="EAAF0F"/>
                </a:solidFill>
              </a:rPr>
            </a:br>
            <a:r>
              <a:rPr lang="pt-BR" b="1">
                <a:solidFill>
                  <a:srgbClr val="EAAF0F"/>
                </a:solidFill>
              </a:rPr>
              <a:t>Sistema </a:t>
            </a:r>
          </a:p>
        </p:txBody>
      </p:sp>
      <p:sp>
        <p:nvSpPr>
          <p:cNvPr id="96262" name="AutoShape 6"/>
          <p:cNvSpPr>
            <a:spLocks noChangeArrowheads="1"/>
          </p:cNvSpPr>
          <p:nvPr/>
        </p:nvSpPr>
        <p:spPr bwMode="auto">
          <a:xfrm>
            <a:off x="8784167" y="5300664"/>
            <a:ext cx="2880784" cy="865187"/>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Elaboração dos</a:t>
            </a:r>
            <a:br>
              <a:rPr lang="pt-BR" b="1">
                <a:solidFill>
                  <a:srgbClr val="EAAF0F"/>
                </a:solidFill>
              </a:rPr>
            </a:br>
            <a:r>
              <a:rPr lang="pt-BR" b="1">
                <a:solidFill>
                  <a:srgbClr val="EAAF0F"/>
                </a:solidFill>
              </a:rPr>
              <a:t>Casos de Teste </a:t>
            </a:r>
          </a:p>
        </p:txBody>
      </p:sp>
      <p:sp>
        <p:nvSpPr>
          <p:cNvPr id="96263" name="AutoShape 24"/>
          <p:cNvSpPr>
            <a:spLocks noChangeArrowheads="1"/>
          </p:cNvSpPr>
          <p:nvPr/>
        </p:nvSpPr>
        <p:spPr bwMode="auto">
          <a:xfrm rot="5400000">
            <a:off x="4032780" y="1412877"/>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96264" name="AutoShape 24"/>
          <p:cNvSpPr>
            <a:spLocks noChangeArrowheads="1"/>
          </p:cNvSpPr>
          <p:nvPr/>
        </p:nvSpPr>
        <p:spPr bwMode="auto">
          <a:xfrm rot="5400000">
            <a:off x="6047847" y="2492377"/>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96265" name="AutoShape 24"/>
          <p:cNvSpPr>
            <a:spLocks noChangeArrowheads="1"/>
          </p:cNvSpPr>
          <p:nvPr/>
        </p:nvSpPr>
        <p:spPr bwMode="auto">
          <a:xfrm rot="5400000">
            <a:off x="7967663" y="3355975"/>
            <a:ext cx="669925" cy="9588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96266" name="AutoShape 10"/>
          <p:cNvSpPr>
            <a:spLocks noChangeArrowheads="1"/>
          </p:cNvSpPr>
          <p:nvPr/>
        </p:nvSpPr>
        <p:spPr bwMode="auto">
          <a:xfrm>
            <a:off x="6769100" y="4292600"/>
            <a:ext cx="2878667" cy="793750"/>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Análise da </a:t>
            </a:r>
            <a:br>
              <a:rPr lang="pt-BR" b="1">
                <a:solidFill>
                  <a:srgbClr val="EAAF0F"/>
                </a:solidFill>
              </a:rPr>
            </a:br>
            <a:r>
              <a:rPr lang="pt-BR" b="1">
                <a:solidFill>
                  <a:srgbClr val="EAAF0F"/>
                </a:solidFill>
              </a:rPr>
              <a:t>Cobertura do Teste</a:t>
            </a:r>
          </a:p>
        </p:txBody>
      </p:sp>
      <p:sp>
        <p:nvSpPr>
          <p:cNvPr id="96267" name="AutoShape 24"/>
          <p:cNvSpPr>
            <a:spLocks noChangeArrowheads="1"/>
          </p:cNvSpPr>
          <p:nvPr/>
        </p:nvSpPr>
        <p:spPr bwMode="auto">
          <a:xfrm rot="5400000">
            <a:off x="9984847" y="4364039"/>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96268" name="Espaço Reservado para Número de Slide 12"/>
          <p:cNvSpPr>
            <a:spLocks noGrp="1"/>
          </p:cNvSpPr>
          <p:nvPr>
            <p:ph type="sldNum" sz="quarter" idx="12"/>
          </p:nvPr>
        </p:nvSpPr>
        <p:spPr bwMode="auto">
          <a:xfrm>
            <a:off x="1" y="6524626"/>
            <a:ext cx="912284" cy="333375"/>
          </a:xfrm>
          <a:noFill/>
          <a:ln>
            <a:miter lim="800000"/>
            <a:headEnd/>
            <a:tailEnd/>
          </a:ln>
        </p:spPr>
        <p:txBody>
          <a:bodyPr vert="horz" wrap="square" lIns="91440" tIns="45720" rIns="91440" bIns="45720" numCol="1" anchor="t" anchorCtr="0" compatLnSpc="1">
            <a:prstTxWarp prst="textNoShape">
              <a:avLst/>
            </a:prstTxWarp>
          </a:bodyPr>
          <a:lstStyle/>
          <a:p>
            <a:fld id="{41CB03BF-DD78-4710-9EF2-480DD69ACB54}" type="slidenum">
              <a:rPr lang="pt-BR" smtClean="0">
                <a:cs typeface="Arial" pitchFamily="34" charset="0"/>
              </a:rPr>
              <a:pPr/>
              <a:t>57</a:t>
            </a:fld>
            <a:endParaRPr lang="pt-BR" smtClean="0">
              <a:cs typeface="Arial" pitchFamily="34"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1200151"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Entendimento da demanda</a:t>
            </a:r>
          </a:p>
        </p:txBody>
      </p:sp>
      <p:sp>
        <p:nvSpPr>
          <p:cNvPr id="97283" name="Rectangle 3"/>
          <p:cNvSpPr>
            <a:spLocks noGrp="1" noChangeArrowheads="1"/>
          </p:cNvSpPr>
          <p:nvPr>
            <p:ph idx="1"/>
          </p:nvPr>
        </p:nvSpPr>
        <p:spPr bwMode="auto">
          <a:xfrm>
            <a:off x="527051" y="1412876"/>
            <a:ext cx="10957983" cy="4957763"/>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Para iniciar as atividades de teste </a:t>
            </a:r>
            <a:br>
              <a:rPr lang="pt-BR" smtClean="0">
                <a:ea typeface="MS PGothic" pitchFamily="34" charset="-128"/>
              </a:rPr>
            </a:br>
            <a:r>
              <a:rPr lang="pt-BR" smtClean="0">
                <a:ea typeface="MS PGothic" pitchFamily="34" charset="-128"/>
              </a:rPr>
              <a:t>é necessário que o líder do teste </a:t>
            </a:r>
            <a:br>
              <a:rPr lang="pt-BR" smtClean="0">
                <a:ea typeface="MS PGothic" pitchFamily="34" charset="-128"/>
              </a:rPr>
            </a:br>
            <a:r>
              <a:rPr lang="pt-BR" smtClean="0">
                <a:ea typeface="MS PGothic" pitchFamily="34" charset="-128"/>
              </a:rPr>
              <a:t>entenda a demanda do teste</a:t>
            </a:r>
          </a:p>
          <a:p>
            <a:r>
              <a:rPr lang="pt-BR" smtClean="0">
                <a:ea typeface="MS PGothic" pitchFamily="34" charset="-128"/>
              </a:rPr>
              <a:t>É necessário alinhamento com o cliente </a:t>
            </a:r>
          </a:p>
          <a:p>
            <a:r>
              <a:rPr lang="pt-BR" smtClean="0">
                <a:ea typeface="MS PGothic" pitchFamily="34" charset="-128"/>
              </a:rPr>
              <a:t>Todas as necessidades e restrições devem ser esclarecidas para que as atividades de teste possam ser realizadas com sucesso</a:t>
            </a:r>
          </a:p>
        </p:txBody>
      </p:sp>
      <p:pic>
        <p:nvPicPr>
          <p:cNvPr id="97284" name="Picture 4" descr="reunião"/>
          <p:cNvPicPr>
            <a:picLocks noChangeAspect="1" noChangeArrowheads="1"/>
          </p:cNvPicPr>
          <p:nvPr/>
        </p:nvPicPr>
        <p:blipFill>
          <a:blip r:embed="rId3" cstate="print"/>
          <a:srcRect/>
          <a:stretch>
            <a:fillRect/>
          </a:stretch>
        </p:blipFill>
        <p:spPr bwMode="auto">
          <a:xfrm>
            <a:off x="8688918" y="1196975"/>
            <a:ext cx="2705100" cy="1790700"/>
          </a:xfrm>
          <a:prstGeom prst="rect">
            <a:avLst/>
          </a:prstGeom>
          <a:noFill/>
          <a:ln w="9525">
            <a:noFill/>
            <a:miter lim="800000"/>
            <a:headEnd/>
            <a:tailEnd/>
          </a:ln>
        </p:spPr>
      </p:pic>
      <p:sp>
        <p:nvSpPr>
          <p:cNvPr id="97285" name="Espaço Reservado para Número de Slide 5"/>
          <p:cNvSpPr>
            <a:spLocks noGrp="1"/>
          </p:cNvSpPr>
          <p:nvPr>
            <p:ph type="sldNum" sz="quarter" idx="12"/>
          </p:nvPr>
        </p:nvSpPr>
        <p:spPr bwMode="auto">
          <a:xfrm>
            <a:off x="1" y="6524626"/>
            <a:ext cx="912284" cy="333375"/>
          </a:xfrm>
          <a:noFill/>
          <a:ln>
            <a:miter lim="800000"/>
            <a:headEnd/>
            <a:tailEnd/>
          </a:ln>
        </p:spPr>
        <p:txBody>
          <a:bodyPr vert="horz" wrap="square" lIns="91440" tIns="45720" rIns="91440" bIns="45720" numCol="1" anchor="t" anchorCtr="0" compatLnSpc="1">
            <a:prstTxWarp prst="textNoShape">
              <a:avLst/>
            </a:prstTxWarp>
          </a:bodyPr>
          <a:lstStyle/>
          <a:p>
            <a:fld id="{F87F7F46-0905-422E-B0DA-1E2B71496070}" type="slidenum">
              <a:rPr lang="pt-BR" smtClean="0"/>
              <a:pPr/>
              <a:t>58</a:t>
            </a:fld>
            <a:endParaRPr lang="pt-BR"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Entendimento da demanda </a:t>
            </a:r>
          </a:p>
        </p:txBody>
      </p:sp>
      <p:sp>
        <p:nvSpPr>
          <p:cNvPr id="98307" name="Rectangle 3"/>
          <p:cNvSpPr>
            <a:spLocks noGrp="1" noChangeArrowheads="1"/>
          </p:cNvSpPr>
          <p:nvPr>
            <p:ph idx="1"/>
          </p:nvPr>
        </p:nvSpPr>
        <p:spPr bwMode="auto">
          <a:xfrm>
            <a:off x="527051" y="1484313"/>
            <a:ext cx="10957983" cy="4957762"/>
          </a:xfrm>
          <a:noFill/>
          <a:ln>
            <a:miter lim="800000"/>
            <a:headEnd/>
            <a:tailEnd/>
          </a:ln>
        </p:spPr>
        <p:txBody>
          <a:bodyPr vert="horz" wrap="square" lIns="91440" tIns="45720" rIns="91440" bIns="45720" numCol="1" anchor="t" anchorCtr="0" compatLnSpc="1">
            <a:prstTxWarp prst="textNoShape">
              <a:avLst/>
            </a:prstTxWarp>
          </a:bodyPr>
          <a:lstStyle/>
          <a:p>
            <a:r>
              <a:rPr lang="pt-BR" sz="3000" smtClean="0">
                <a:ea typeface="MS PGothic" pitchFamily="34" charset="-128"/>
              </a:rPr>
              <a:t>Quais objetivos do teste?</a:t>
            </a:r>
          </a:p>
          <a:p>
            <a:r>
              <a:rPr lang="pt-BR" sz="3000" smtClean="0">
                <a:ea typeface="MS PGothic" pitchFamily="34" charset="-128"/>
              </a:rPr>
              <a:t>Qual o escopo do teste?</a:t>
            </a:r>
          </a:p>
          <a:p>
            <a:r>
              <a:rPr lang="pt-BR" sz="3000" smtClean="0">
                <a:ea typeface="MS PGothic" pitchFamily="34" charset="-128"/>
              </a:rPr>
              <a:t>Como é o ambiente de teste? </a:t>
            </a:r>
          </a:p>
          <a:p>
            <a:r>
              <a:rPr lang="pt-BR" sz="3000" smtClean="0">
                <a:ea typeface="MS PGothic" pitchFamily="34" charset="-128"/>
              </a:rPr>
              <a:t>Quem é o responsável </a:t>
            </a:r>
            <a:br>
              <a:rPr lang="pt-BR" sz="3000" smtClean="0">
                <a:ea typeface="MS PGothic" pitchFamily="34" charset="-128"/>
              </a:rPr>
            </a:br>
            <a:r>
              <a:rPr lang="pt-BR" sz="3000" smtClean="0">
                <a:ea typeface="MS PGothic" pitchFamily="34" charset="-128"/>
              </a:rPr>
              <a:t>pelo ambiente de teste?</a:t>
            </a:r>
          </a:p>
          <a:p>
            <a:r>
              <a:rPr lang="pt-BR" sz="3000" smtClean="0">
                <a:ea typeface="MS PGothic" pitchFamily="34" charset="-128"/>
              </a:rPr>
              <a:t>Quem é responsável pela </a:t>
            </a:r>
            <a:br>
              <a:rPr lang="pt-BR" sz="3000" smtClean="0">
                <a:ea typeface="MS PGothic" pitchFamily="34" charset="-128"/>
              </a:rPr>
            </a:br>
            <a:r>
              <a:rPr lang="pt-BR" sz="3000" smtClean="0">
                <a:ea typeface="MS PGothic" pitchFamily="34" charset="-128"/>
              </a:rPr>
              <a:t>massa de teste?</a:t>
            </a:r>
          </a:p>
          <a:p>
            <a:r>
              <a:rPr lang="pt-BR" sz="3000" smtClean="0">
                <a:ea typeface="MS PGothic" pitchFamily="34" charset="-128"/>
              </a:rPr>
              <a:t>Como será tratada a massa de teste</a:t>
            </a:r>
            <a:r>
              <a:rPr lang="pt-BR" smtClean="0">
                <a:ea typeface="MS PGothic" pitchFamily="34" charset="-128"/>
              </a:rPr>
              <a:t>?</a:t>
            </a:r>
          </a:p>
        </p:txBody>
      </p:sp>
      <p:sp>
        <p:nvSpPr>
          <p:cNvPr id="98308" name="AutoShape 4"/>
          <p:cNvSpPr>
            <a:spLocks noChangeAspect="1" noChangeArrowheads="1"/>
          </p:cNvSpPr>
          <p:nvPr/>
        </p:nvSpPr>
        <p:spPr bwMode="auto">
          <a:xfrm>
            <a:off x="7706784" y="141288"/>
            <a:ext cx="4341283" cy="2730500"/>
          </a:xfrm>
          <a:prstGeom prst="rect">
            <a:avLst/>
          </a:prstGeom>
          <a:noFill/>
          <a:ln w="9525">
            <a:noFill/>
            <a:miter lim="800000"/>
            <a:headEnd/>
            <a:tailEnd/>
          </a:ln>
        </p:spPr>
        <p:txBody>
          <a:bodyPr/>
          <a:lstStyle/>
          <a:p>
            <a:endParaRPr lang="pt-BR"/>
          </a:p>
        </p:txBody>
      </p:sp>
      <p:grpSp>
        <p:nvGrpSpPr>
          <p:cNvPr id="2" name="Group 5"/>
          <p:cNvGrpSpPr>
            <a:grpSpLocks/>
          </p:cNvGrpSpPr>
          <p:nvPr/>
        </p:nvGrpSpPr>
        <p:grpSpPr bwMode="auto">
          <a:xfrm>
            <a:off x="6959601" y="1843089"/>
            <a:ext cx="4705351" cy="3457575"/>
            <a:chOff x="3906" y="221"/>
            <a:chExt cx="1522" cy="1522"/>
          </a:xfrm>
        </p:grpSpPr>
        <p:sp>
          <p:nvSpPr>
            <p:cNvPr id="98311" name="Oval 6"/>
            <p:cNvSpPr>
              <a:spLocks noChangeArrowheads="1"/>
            </p:cNvSpPr>
            <p:nvPr/>
          </p:nvSpPr>
          <p:spPr bwMode="auto">
            <a:xfrm>
              <a:off x="4236" y="221"/>
              <a:ext cx="861" cy="861"/>
            </a:xfrm>
            <a:prstGeom prst="ellipse">
              <a:avLst/>
            </a:prstGeom>
            <a:solidFill>
              <a:srgbClr val="FF99CC">
                <a:alpha val="16862"/>
              </a:srgbClr>
            </a:solidFill>
            <a:ln w="38100">
              <a:solidFill>
                <a:srgbClr val="FFFFFF"/>
              </a:solidFill>
              <a:round/>
              <a:headEnd/>
              <a:tailEnd/>
            </a:ln>
          </p:spPr>
          <p:txBody>
            <a:bodyPr/>
            <a:lstStyle/>
            <a:p>
              <a:endParaRPr lang="pt-BR"/>
            </a:p>
          </p:txBody>
        </p:sp>
        <p:sp>
          <p:nvSpPr>
            <p:cNvPr id="98312" name="Oval 7"/>
            <p:cNvSpPr>
              <a:spLocks noChangeArrowheads="1"/>
            </p:cNvSpPr>
            <p:nvPr/>
          </p:nvSpPr>
          <p:spPr bwMode="auto">
            <a:xfrm>
              <a:off x="4236" y="883"/>
              <a:ext cx="861" cy="860"/>
            </a:xfrm>
            <a:prstGeom prst="ellipse">
              <a:avLst/>
            </a:prstGeom>
            <a:solidFill>
              <a:srgbClr val="FF9966">
                <a:alpha val="5882"/>
              </a:srgbClr>
            </a:solidFill>
            <a:ln w="38100">
              <a:solidFill>
                <a:srgbClr val="FFFFFF"/>
              </a:solidFill>
              <a:round/>
              <a:headEnd/>
              <a:tailEnd/>
            </a:ln>
          </p:spPr>
          <p:txBody>
            <a:bodyPr/>
            <a:lstStyle/>
            <a:p>
              <a:endParaRPr lang="pt-BR"/>
            </a:p>
          </p:txBody>
        </p:sp>
        <p:sp>
          <p:nvSpPr>
            <p:cNvPr id="98313" name="Oval 8"/>
            <p:cNvSpPr>
              <a:spLocks noChangeArrowheads="1"/>
            </p:cNvSpPr>
            <p:nvPr/>
          </p:nvSpPr>
          <p:spPr bwMode="auto">
            <a:xfrm>
              <a:off x="3906" y="551"/>
              <a:ext cx="860" cy="861"/>
            </a:xfrm>
            <a:prstGeom prst="ellipse">
              <a:avLst/>
            </a:prstGeom>
            <a:solidFill>
              <a:srgbClr val="FFCC99">
                <a:alpha val="23921"/>
              </a:srgbClr>
            </a:solidFill>
            <a:ln w="38100">
              <a:solidFill>
                <a:srgbClr val="FFFFFF"/>
              </a:solidFill>
              <a:round/>
              <a:headEnd/>
              <a:tailEnd/>
            </a:ln>
          </p:spPr>
          <p:txBody>
            <a:bodyPr/>
            <a:lstStyle/>
            <a:p>
              <a:endParaRPr lang="pt-BR"/>
            </a:p>
          </p:txBody>
        </p:sp>
        <p:sp>
          <p:nvSpPr>
            <p:cNvPr id="98314" name="Oval 9"/>
            <p:cNvSpPr>
              <a:spLocks noChangeArrowheads="1"/>
            </p:cNvSpPr>
            <p:nvPr/>
          </p:nvSpPr>
          <p:spPr bwMode="auto">
            <a:xfrm>
              <a:off x="4568" y="551"/>
              <a:ext cx="860" cy="861"/>
            </a:xfrm>
            <a:prstGeom prst="ellipse">
              <a:avLst/>
            </a:prstGeom>
            <a:solidFill>
              <a:srgbClr val="FF00FF">
                <a:alpha val="14902"/>
              </a:srgbClr>
            </a:solidFill>
            <a:ln w="38100">
              <a:solidFill>
                <a:srgbClr val="FFFFFF"/>
              </a:solidFill>
              <a:round/>
              <a:headEnd/>
              <a:tailEnd/>
            </a:ln>
          </p:spPr>
          <p:txBody>
            <a:bodyPr/>
            <a:lstStyle/>
            <a:p>
              <a:endParaRPr lang="pt-BR"/>
            </a:p>
          </p:txBody>
        </p:sp>
        <p:sp>
          <p:nvSpPr>
            <p:cNvPr id="98315" name="Text Box 10"/>
            <p:cNvSpPr txBox="1">
              <a:spLocks noChangeArrowheads="1"/>
            </p:cNvSpPr>
            <p:nvPr/>
          </p:nvSpPr>
          <p:spPr bwMode="auto">
            <a:xfrm>
              <a:off x="4397" y="255"/>
              <a:ext cx="660" cy="231"/>
            </a:xfrm>
            <a:prstGeom prst="rect">
              <a:avLst/>
            </a:prstGeom>
            <a:noFill/>
            <a:ln w="9525">
              <a:noFill/>
              <a:miter lim="800000"/>
              <a:headEnd/>
              <a:tailEnd/>
            </a:ln>
          </p:spPr>
          <p:txBody>
            <a:bodyPr/>
            <a:lstStyle/>
            <a:p>
              <a:r>
                <a:rPr lang="pt-BR" b="1">
                  <a:latin typeface="Times New Roman" pitchFamily="18" charset="0"/>
                </a:rPr>
                <a:t>O que?</a:t>
              </a:r>
              <a:endParaRPr lang="pt-BR">
                <a:latin typeface="Arial" pitchFamily="34" charset="0"/>
              </a:endParaRPr>
            </a:p>
          </p:txBody>
        </p:sp>
        <p:sp>
          <p:nvSpPr>
            <p:cNvPr id="98316" name="Text Box 11"/>
            <p:cNvSpPr txBox="1">
              <a:spLocks noChangeArrowheads="1"/>
            </p:cNvSpPr>
            <p:nvPr/>
          </p:nvSpPr>
          <p:spPr bwMode="auto">
            <a:xfrm>
              <a:off x="4333" y="1430"/>
              <a:ext cx="779" cy="183"/>
            </a:xfrm>
            <a:prstGeom prst="rect">
              <a:avLst/>
            </a:prstGeom>
            <a:solidFill>
              <a:srgbClr val="FFFFFF">
                <a:alpha val="0"/>
              </a:srgbClr>
            </a:solidFill>
            <a:ln w="9525">
              <a:noFill/>
              <a:miter lim="800000"/>
              <a:headEnd/>
              <a:tailEnd/>
            </a:ln>
          </p:spPr>
          <p:txBody>
            <a:bodyPr/>
            <a:lstStyle/>
            <a:p>
              <a:r>
                <a:rPr lang="pt-BR" b="1">
                  <a:latin typeface="Times New Roman" pitchFamily="18" charset="0"/>
                </a:rPr>
                <a:t>Quando?</a:t>
              </a:r>
              <a:endParaRPr lang="pt-BR">
                <a:latin typeface="Arial" pitchFamily="34" charset="0"/>
              </a:endParaRPr>
            </a:p>
          </p:txBody>
        </p:sp>
        <p:sp>
          <p:nvSpPr>
            <p:cNvPr id="98317" name="Text Box 12"/>
            <p:cNvSpPr txBox="1">
              <a:spLocks noChangeArrowheads="1"/>
            </p:cNvSpPr>
            <p:nvPr/>
          </p:nvSpPr>
          <p:spPr bwMode="auto">
            <a:xfrm>
              <a:off x="3979" y="744"/>
              <a:ext cx="262" cy="530"/>
            </a:xfrm>
            <a:prstGeom prst="rect">
              <a:avLst/>
            </a:prstGeom>
            <a:solidFill>
              <a:srgbClr val="FFFFFF">
                <a:alpha val="0"/>
              </a:srgbClr>
            </a:solidFill>
            <a:ln w="9525">
              <a:noFill/>
              <a:miter lim="800000"/>
              <a:headEnd/>
              <a:tailEnd/>
            </a:ln>
          </p:spPr>
          <p:txBody>
            <a:bodyPr vert="eaVert"/>
            <a:lstStyle/>
            <a:p>
              <a:r>
                <a:rPr lang="pt-BR" b="1">
                  <a:latin typeface="Times New Roman" pitchFamily="18" charset="0"/>
                </a:rPr>
                <a:t>Como?</a:t>
              </a:r>
              <a:endParaRPr lang="pt-BR">
                <a:latin typeface="Arial" pitchFamily="34" charset="0"/>
              </a:endParaRPr>
            </a:p>
          </p:txBody>
        </p:sp>
        <p:sp>
          <p:nvSpPr>
            <p:cNvPr id="98318" name="Text Box 13"/>
            <p:cNvSpPr txBox="1">
              <a:spLocks noChangeArrowheads="1"/>
            </p:cNvSpPr>
            <p:nvPr/>
          </p:nvSpPr>
          <p:spPr bwMode="auto">
            <a:xfrm>
              <a:off x="5135" y="750"/>
              <a:ext cx="265" cy="530"/>
            </a:xfrm>
            <a:prstGeom prst="rect">
              <a:avLst/>
            </a:prstGeom>
            <a:solidFill>
              <a:srgbClr val="FFFFFF">
                <a:alpha val="0"/>
              </a:srgbClr>
            </a:solidFill>
            <a:ln w="9525">
              <a:noFill/>
              <a:miter lim="800000"/>
              <a:headEnd/>
              <a:tailEnd/>
            </a:ln>
          </p:spPr>
          <p:txBody>
            <a:bodyPr vert="eaVert"/>
            <a:lstStyle/>
            <a:p>
              <a:r>
                <a:rPr lang="pt-BR" b="1">
                  <a:latin typeface="Times New Roman" pitchFamily="18" charset="0"/>
                </a:rPr>
                <a:t>Onde?</a:t>
              </a:r>
              <a:endParaRPr lang="pt-BR">
                <a:latin typeface="Arial" pitchFamily="34" charset="0"/>
              </a:endParaRPr>
            </a:p>
          </p:txBody>
        </p:sp>
      </p:grpSp>
      <p:sp>
        <p:nvSpPr>
          <p:cNvPr id="98310" name="Espaço Reservado para Número de Slide 14"/>
          <p:cNvSpPr>
            <a:spLocks noGrp="1"/>
          </p:cNvSpPr>
          <p:nvPr>
            <p:ph type="sldNum" sz="quarter" idx="12"/>
          </p:nvPr>
        </p:nvSpPr>
        <p:spPr bwMode="auto">
          <a:xfrm>
            <a:off x="1" y="6524626"/>
            <a:ext cx="1775884" cy="333375"/>
          </a:xfrm>
          <a:noFill/>
          <a:ln>
            <a:miter lim="800000"/>
            <a:headEnd/>
            <a:tailEnd/>
          </a:ln>
        </p:spPr>
        <p:txBody>
          <a:bodyPr vert="horz" wrap="square" lIns="91440" tIns="45720" rIns="91440" bIns="45720" numCol="1" anchor="t" anchorCtr="0" compatLnSpc="1">
            <a:prstTxWarp prst="textNoShape">
              <a:avLst/>
            </a:prstTxWarp>
          </a:bodyPr>
          <a:lstStyle/>
          <a:p>
            <a:fld id="{1830FCF3-6C50-4ACF-891F-9B4EC61DEABB}" type="slidenum">
              <a:rPr lang="pt-BR" smtClean="0"/>
              <a:pPr/>
              <a:t>59</a:t>
            </a:fld>
            <a:endParaRPr lang="pt-BR"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 y="6470378"/>
            <a:ext cx="29281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white"/>
                </a:solidFill>
                <a:effectLst/>
                <a:uLnTx/>
                <a:uFillTx/>
                <a:latin typeface="Gill Sans MT" charset="0"/>
                <a:ea typeface="Gill Sans MT" charset="0"/>
                <a:cs typeface="Gill Sans MT" charset="0"/>
              </a:rPr>
              <a:t>www.svlabs.com.br</a:t>
            </a:r>
          </a:p>
        </p:txBody>
      </p:sp>
      <p:sp>
        <p:nvSpPr>
          <p:cNvPr id="63" name="CaixaDeTexto 62"/>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 importância do teste.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Espaço Reservado para Número de Slide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B08DBC-7CE1-4917-8697-D7D5E25F18EC}" type="slidenum">
              <a:rPr kumimoji="0" lang="pt-B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CaixaDeTexto 10"/>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12" name="CaixaDeTexto 11"/>
          <p:cNvSpPr txBox="1"/>
          <p:nvPr/>
        </p:nvSpPr>
        <p:spPr>
          <a:xfrm>
            <a:off x="586850" y="1705964"/>
            <a:ext cx="10686197" cy="2308324"/>
          </a:xfrm>
          <a:prstGeom prst="rect">
            <a:avLst/>
          </a:prstGeom>
          <a:noFill/>
        </p:spPr>
        <p:txBody>
          <a:bodyPr wrap="square" rtlCol="0">
            <a:spAutoFit/>
          </a:bodyPr>
          <a:lstStyle/>
          <a:p>
            <a:r>
              <a:rPr lang="pt-BR" dirty="0" smtClean="0"/>
              <a:t>Tudo começa com pessoas requisitando e estruturando o requisitado e tudo isso por meio do processo da comunicação e esse processo é cheio de </a:t>
            </a:r>
            <a:r>
              <a:rPr lang="pt-BR" dirty="0" err="1" smtClean="0"/>
              <a:t>Gap’s</a:t>
            </a:r>
            <a:r>
              <a:rPr lang="pt-BR" dirty="0" smtClean="0"/>
              <a:t> (telefone sem fio, lembra?) como vimos no capítulo 1.</a:t>
            </a:r>
          </a:p>
          <a:p>
            <a:endParaRPr lang="pt-BR" dirty="0" smtClean="0"/>
          </a:p>
          <a:p>
            <a:pPr>
              <a:buFont typeface="Wingdings" pitchFamily="2" charset="2"/>
              <a:buChar char="q"/>
            </a:pPr>
            <a:r>
              <a:rPr lang="pt-BR" dirty="0" smtClean="0"/>
              <a:t>Qual é a probabilidade de quem pediu não ter pedido direito?</a:t>
            </a:r>
          </a:p>
          <a:p>
            <a:pPr>
              <a:buFont typeface="Wingdings" pitchFamily="2" charset="2"/>
              <a:buChar char="q"/>
            </a:pPr>
            <a:r>
              <a:rPr lang="pt-BR" dirty="0" smtClean="0"/>
              <a:t>Qual é a probabilidade de quem ouviu não ter ouvido direito?</a:t>
            </a:r>
          </a:p>
          <a:p>
            <a:pPr>
              <a:buFont typeface="Wingdings" pitchFamily="2" charset="2"/>
              <a:buChar char="q"/>
            </a:pPr>
            <a:r>
              <a:rPr lang="pt-BR" dirty="0" smtClean="0"/>
              <a:t>Qual é a probabilidade de quem escreveu a documentação de requisitos não ter escrito direito?</a:t>
            </a:r>
          </a:p>
          <a:p>
            <a:pPr>
              <a:buFont typeface="Wingdings" pitchFamily="2" charset="2"/>
              <a:buChar char="q"/>
            </a:pPr>
            <a:r>
              <a:rPr lang="pt-BR" dirty="0" smtClean="0"/>
              <a:t>Qual é a probabilidade de quem vai programar com base nessas documentações programar com </a:t>
            </a:r>
            <a:r>
              <a:rPr lang="pt-BR" dirty="0" err="1" smtClean="0"/>
              <a:t>bug</a:t>
            </a:r>
            <a:r>
              <a:rPr lang="pt-BR" dirty="0" smtClean="0"/>
              <a:t>?</a:t>
            </a:r>
          </a:p>
          <a:p>
            <a:pPr>
              <a:buFont typeface="Wingdings" pitchFamily="2" charset="2"/>
              <a:buChar char="q"/>
            </a:pPr>
            <a:r>
              <a:rPr lang="pt-BR" dirty="0" smtClean="0"/>
              <a:t>Qual é a probabilidade desse sistema apresentar falha depois de pronto?</a:t>
            </a:r>
          </a:p>
        </p:txBody>
      </p:sp>
      <p:sp>
        <p:nvSpPr>
          <p:cNvPr id="13" name="CaixaDeTexto 12"/>
          <p:cNvSpPr txBox="1"/>
          <p:nvPr/>
        </p:nvSpPr>
        <p:spPr>
          <a:xfrm>
            <a:off x="589122" y="4233116"/>
            <a:ext cx="10686197" cy="646331"/>
          </a:xfrm>
          <a:prstGeom prst="rect">
            <a:avLst/>
          </a:prstGeom>
          <a:noFill/>
        </p:spPr>
        <p:txBody>
          <a:bodyPr wrap="square" rtlCol="0">
            <a:spAutoFit/>
          </a:bodyPr>
          <a:lstStyle/>
          <a:p>
            <a:pPr algn="ctr"/>
            <a:r>
              <a:rPr lang="pt-BR" i="1" dirty="0" smtClean="0"/>
              <a:t>Certamente as respostas te levarão à concluir que  todo desenvolvimento necessita de teste de software pela mesma razão que os lápis necessitam de borrachas.... </a:t>
            </a:r>
          </a:p>
        </p:txBody>
      </p:sp>
      <p:sp>
        <p:nvSpPr>
          <p:cNvPr id="14" name="CaixaDeTexto 13"/>
          <p:cNvSpPr txBox="1"/>
          <p:nvPr/>
        </p:nvSpPr>
        <p:spPr>
          <a:xfrm>
            <a:off x="577747" y="5395468"/>
            <a:ext cx="4581108" cy="646331"/>
          </a:xfrm>
          <a:prstGeom prst="rect">
            <a:avLst/>
          </a:prstGeom>
          <a:noFill/>
        </p:spPr>
        <p:txBody>
          <a:bodyPr wrap="square" rtlCol="0">
            <a:spAutoFit/>
          </a:bodyPr>
          <a:lstStyle/>
          <a:p>
            <a:pPr algn="ctr"/>
            <a:r>
              <a:rPr lang="pt-BR" i="1" dirty="0" smtClean="0"/>
              <a:t>Na Psicologia a máxima é: “Penso, logo existo!” em teste de software é: “</a:t>
            </a:r>
            <a:r>
              <a:rPr lang="pt-BR" b="1" i="1" dirty="0" smtClean="0"/>
              <a:t>Penso, logo erro</a:t>
            </a:r>
            <a:r>
              <a:rPr lang="pt-BR" i="1" dirty="0" smtClean="0"/>
              <a:t>...”</a:t>
            </a:r>
          </a:p>
        </p:txBody>
      </p:sp>
      <p:sp>
        <p:nvSpPr>
          <p:cNvPr id="15" name="CaixaDeTexto 14"/>
          <p:cNvSpPr txBox="1"/>
          <p:nvPr/>
        </p:nvSpPr>
        <p:spPr>
          <a:xfrm>
            <a:off x="6803419" y="5411388"/>
            <a:ext cx="4581108" cy="646331"/>
          </a:xfrm>
          <a:prstGeom prst="rect">
            <a:avLst/>
          </a:prstGeom>
          <a:noFill/>
        </p:spPr>
        <p:txBody>
          <a:bodyPr wrap="square" rtlCol="0">
            <a:spAutoFit/>
          </a:bodyPr>
          <a:lstStyle/>
          <a:p>
            <a:pPr algn="ctr"/>
            <a:r>
              <a:rPr lang="pt-BR" i="1" dirty="0" smtClean="0"/>
              <a:t>Em Deus nós acreditamos, todo resto agente testa...</a:t>
            </a:r>
          </a:p>
        </p:txBody>
      </p:sp>
    </p:spTree>
    <p:extLst>
      <p:ext uri="{BB962C8B-B14F-4D97-AF65-F5344CB8AC3E}">
        <p14:creationId xmlns:p14="http://schemas.microsoft.com/office/powerpoint/2010/main" xmlns="" val="27270243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668867" y="6207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4000" smtClean="0">
                <a:ea typeface="MS PGothic" pitchFamily="34" charset="-128"/>
              </a:rPr>
              <a:t>Entendimento da demanda (cont)</a:t>
            </a:r>
          </a:p>
        </p:txBody>
      </p:sp>
      <p:sp>
        <p:nvSpPr>
          <p:cNvPr id="99331" name="Rectangle 3"/>
          <p:cNvSpPr>
            <a:spLocks noGrp="1" noChangeArrowheads="1"/>
          </p:cNvSpPr>
          <p:nvPr>
            <p:ph idx="1"/>
          </p:nvPr>
        </p:nvSpPr>
        <p:spPr bwMode="auto">
          <a:xfrm>
            <a:off x="624418" y="1900238"/>
            <a:ext cx="10957983" cy="4957762"/>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Quais documentos estarão disponíveis sobre o sistema?</a:t>
            </a:r>
          </a:p>
          <a:p>
            <a:r>
              <a:rPr lang="pt-BR" smtClean="0">
                <a:ea typeface="MS PGothic" pitchFamily="34" charset="-128"/>
              </a:rPr>
              <a:t>Como é o contato com o cliente para esclarecimentos sobre o sistema?</a:t>
            </a:r>
          </a:p>
          <a:p>
            <a:r>
              <a:rPr lang="pt-BR" smtClean="0">
                <a:ea typeface="MS PGothic" pitchFamily="34" charset="-128"/>
              </a:rPr>
              <a:t>Qual a visão macro do sistema?</a:t>
            </a:r>
          </a:p>
          <a:p>
            <a:r>
              <a:rPr lang="pt-BR" smtClean="0">
                <a:ea typeface="MS PGothic" pitchFamily="34" charset="-128"/>
              </a:rPr>
              <a:t>Quantos ciclos de regressão serão realizados?</a:t>
            </a:r>
          </a:p>
          <a:p>
            <a:r>
              <a:rPr lang="pt-BR" smtClean="0">
                <a:ea typeface="MS PGothic" pitchFamily="34" charset="-128"/>
              </a:rPr>
              <a:t>Quais ferramentas serão utilizadas?</a:t>
            </a:r>
          </a:p>
        </p:txBody>
      </p:sp>
      <p:sp>
        <p:nvSpPr>
          <p:cNvPr id="99332" name="AutoShape 6"/>
          <p:cNvSpPr>
            <a:spLocks noChangeAspect="1" noChangeArrowheads="1"/>
          </p:cNvSpPr>
          <p:nvPr/>
        </p:nvSpPr>
        <p:spPr bwMode="auto">
          <a:xfrm>
            <a:off x="7706784" y="141288"/>
            <a:ext cx="4341283" cy="2730500"/>
          </a:xfrm>
          <a:prstGeom prst="rect">
            <a:avLst/>
          </a:prstGeom>
          <a:noFill/>
          <a:ln w="9525">
            <a:noFill/>
            <a:miter lim="800000"/>
            <a:headEnd/>
            <a:tailEnd/>
          </a:ln>
        </p:spPr>
        <p:txBody>
          <a:bodyPr/>
          <a:lstStyle/>
          <a:p>
            <a:endParaRPr lang="pt-BR"/>
          </a:p>
        </p:txBody>
      </p:sp>
      <p:sp>
        <p:nvSpPr>
          <p:cNvPr id="99333" name="Espaço Reservado para Número de Slide 5"/>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567E41FA-BB82-4836-BBC4-FD08570A9750}" type="slidenum">
              <a:rPr lang="pt-BR" smtClean="0"/>
              <a:pPr/>
              <a:t>60</a:t>
            </a:fld>
            <a:endParaRPr lang="pt-BR"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1102784" y="6207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Técnicas de entendimento da demanda</a:t>
            </a:r>
          </a:p>
        </p:txBody>
      </p:sp>
      <p:sp>
        <p:nvSpPr>
          <p:cNvPr id="100355" name="Rectangle 3"/>
          <p:cNvSpPr>
            <a:spLocks noGrp="1" noChangeArrowheads="1"/>
          </p:cNvSpPr>
          <p:nvPr>
            <p:ph idx="1"/>
          </p:nvPr>
        </p:nvSpPr>
        <p:spPr bwMode="auto">
          <a:xfrm>
            <a:off x="527051" y="1628776"/>
            <a:ext cx="10957983" cy="4957763"/>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Possibilidade de checklist</a:t>
            </a:r>
          </a:p>
          <a:p>
            <a:r>
              <a:rPr lang="pt-BR" smtClean="0">
                <a:ea typeface="MS PGothic" pitchFamily="34" charset="-128"/>
              </a:rPr>
              <a:t>Como conduzir o entendimento da demanda?</a:t>
            </a:r>
          </a:p>
          <a:p>
            <a:pPr lvl="1"/>
            <a:r>
              <a:rPr lang="pt-BR" sz="2600" smtClean="0">
                <a:ea typeface="MS PGothic" pitchFamily="34" charset="-128"/>
              </a:rPr>
              <a:t>Realização de reuniões e entrevistas com os stackholders e usuários para alinhamento e entendimento do escopo de projeto</a:t>
            </a:r>
          </a:p>
          <a:p>
            <a:r>
              <a:rPr lang="pt-BR" smtClean="0">
                <a:ea typeface="MS PGothic" pitchFamily="34" charset="-128"/>
              </a:rPr>
              <a:t>Toda a documentação gerada para entendimento da demanda deve ser armazenada em um repositório para controle de versão e de fácil acesso aos membros envolvidos no projeto</a:t>
            </a:r>
          </a:p>
        </p:txBody>
      </p:sp>
      <p:sp>
        <p:nvSpPr>
          <p:cNvPr id="100356"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7351302A-785B-48F7-ABA7-23D1E5C9EF2E}" type="slidenum">
              <a:rPr lang="pt-BR" smtClean="0"/>
              <a:pPr/>
              <a:t>61</a:t>
            </a:fld>
            <a:endParaRPr lang="pt-BR"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xfrm>
            <a:off x="334434" y="4048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Exemplo de checklist</a:t>
            </a:r>
          </a:p>
        </p:txBody>
      </p:sp>
      <p:pic>
        <p:nvPicPr>
          <p:cNvPr id="101379" name="Picture 283"/>
          <p:cNvPicPr>
            <a:picLocks noChangeAspect="1" noChangeArrowheads="1"/>
          </p:cNvPicPr>
          <p:nvPr/>
        </p:nvPicPr>
        <p:blipFill>
          <a:blip r:embed="rId3" cstate="print"/>
          <a:srcRect/>
          <a:stretch>
            <a:fillRect/>
          </a:stretch>
        </p:blipFill>
        <p:spPr bwMode="auto">
          <a:xfrm>
            <a:off x="2734733" y="1125539"/>
            <a:ext cx="6242051" cy="4929187"/>
          </a:xfrm>
          <a:prstGeom prst="rect">
            <a:avLst/>
          </a:prstGeom>
          <a:noFill/>
          <a:ln w="9525" algn="ctr">
            <a:noFill/>
            <a:miter lim="800000"/>
            <a:headEnd/>
            <a:tailEnd/>
          </a:ln>
        </p:spPr>
      </p:pic>
      <p:sp>
        <p:nvSpPr>
          <p:cNvPr id="101380"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AECC6895-2E9F-4F32-94D7-F5AB01BD0434}" type="slidenum">
              <a:rPr lang="pt-BR" smtClean="0"/>
              <a:pPr/>
              <a:t>62</a:t>
            </a:fld>
            <a:endParaRPr lang="pt-BR"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1390651" y="692150"/>
            <a:ext cx="11137900" cy="649288"/>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Como conduzir o entendimento da demanda?</a:t>
            </a:r>
          </a:p>
        </p:txBody>
      </p:sp>
      <p:sp>
        <p:nvSpPr>
          <p:cNvPr id="102403" name="Rectangle 3"/>
          <p:cNvSpPr>
            <a:spLocks noGrp="1" noChangeArrowheads="1"/>
          </p:cNvSpPr>
          <p:nvPr>
            <p:ph type="body" sz="half" idx="1"/>
          </p:nvPr>
        </p:nvSpPr>
        <p:spPr bwMode="auto">
          <a:xfrm>
            <a:off x="624418" y="1412876"/>
            <a:ext cx="10862733" cy="4957763"/>
          </a:xfrm>
          <a:noFill/>
          <a:ln>
            <a:miter lim="800000"/>
            <a:headEnd/>
            <a:tailEnd/>
          </a:ln>
        </p:spPr>
        <p:txBody>
          <a:bodyPr vert="horz" wrap="square" lIns="91440" tIns="45720" rIns="91440" bIns="45720" numCol="1" anchor="t" anchorCtr="0" compatLnSpc="1">
            <a:prstTxWarp prst="textNoShape">
              <a:avLst/>
            </a:prstTxWarp>
          </a:bodyPr>
          <a:lstStyle/>
          <a:p>
            <a:pPr defTabSz="398463">
              <a:lnSpc>
                <a:spcPct val="105000"/>
              </a:lnSpc>
            </a:pPr>
            <a:r>
              <a:rPr lang="pt-BR" sz="2400" smtClean="0">
                <a:ea typeface="MS PGothic" pitchFamily="34" charset="-128"/>
              </a:rPr>
              <a:t>Técnicas de Entrevistas</a:t>
            </a:r>
          </a:p>
          <a:p>
            <a:pPr defTabSz="398463">
              <a:lnSpc>
                <a:spcPct val="105000"/>
              </a:lnSpc>
            </a:pPr>
            <a:endParaRPr lang="pt-BR" sz="2400" smtClean="0">
              <a:ea typeface="MS PGothic" pitchFamily="34" charset="-128"/>
            </a:endParaRPr>
          </a:p>
          <a:p>
            <a:pPr defTabSz="398463">
              <a:lnSpc>
                <a:spcPct val="105000"/>
              </a:lnSpc>
            </a:pPr>
            <a:endParaRPr lang="pt-BR" sz="2400" smtClean="0">
              <a:ea typeface="MS PGothic" pitchFamily="34" charset="-128"/>
            </a:endParaRPr>
          </a:p>
          <a:p>
            <a:pPr defTabSz="398463">
              <a:lnSpc>
                <a:spcPct val="105000"/>
              </a:lnSpc>
            </a:pPr>
            <a:endParaRPr lang="pt-BR" sz="2400" smtClean="0">
              <a:ea typeface="MS PGothic" pitchFamily="34" charset="-128"/>
            </a:endParaRPr>
          </a:p>
          <a:p>
            <a:pPr defTabSz="398463">
              <a:lnSpc>
                <a:spcPct val="105000"/>
              </a:lnSpc>
            </a:pPr>
            <a:endParaRPr lang="pt-BR" sz="2400" smtClean="0">
              <a:ea typeface="MS PGothic" pitchFamily="34" charset="-128"/>
            </a:endParaRPr>
          </a:p>
          <a:p>
            <a:pPr lvl="1" defTabSz="398463">
              <a:lnSpc>
                <a:spcPct val="105000"/>
              </a:lnSpc>
            </a:pPr>
            <a:r>
              <a:rPr lang="pt-BR" sz="2000" smtClean="0">
                <a:ea typeface="MS PGothic" pitchFamily="34" charset="-128"/>
              </a:rPr>
              <a:t>Entrevista</a:t>
            </a:r>
          </a:p>
          <a:p>
            <a:pPr lvl="1" defTabSz="398463">
              <a:lnSpc>
                <a:spcPct val="105000"/>
              </a:lnSpc>
              <a:buFontTx/>
              <a:buNone/>
            </a:pPr>
            <a:r>
              <a:rPr lang="pt-BR" sz="2000" smtClean="0">
                <a:ea typeface="MS PGothic" pitchFamily="34" charset="-128"/>
              </a:rPr>
              <a:t>	Questionamento ao stakeholder apoiada em questões pré-definidas</a:t>
            </a:r>
          </a:p>
          <a:p>
            <a:pPr lvl="2" defTabSz="398463">
              <a:lnSpc>
                <a:spcPct val="105000"/>
              </a:lnSpc>
            </a:pPr>
            <a:r>
              <a:rPr lang="pt-BR" sz="2000" smtClean="0">
                <a:ea typeface="MS PGothic" pitchFamily="34" charset="-128"/>
              </a:rPr>
              <a:t>	Pontos abertos podem ser resolvidos imediatamente</a:t>
            </a:r>
          </a:p>
          <a:p>
            <a:pPr lvl="1" defTabSz="398463">
              <a:lnSpc>
                <a:spcPct val="105000"/>
              </a:lnSpc>
            </a:pPr>
            <a:r>
              <a:rPr lang="pt-BR" sz="2000" smtClean="0">
                <a:ea typeface="MS PGothic" pitchFamily="34" charset="-128"/>
              </a:rPr>
              <a:t>Questionário</a:t>
            </a:r>
          </a:p>
          <a:p>
            <a:pPr lvl="1" defTabSz="398463">
              <a:lnSpc>
                <a:spcPct val="105000"/>
              </a:lnSpc>
              <a:buFontTx/>
              <a:buNone/>
            </a:pPr>
            <a:r>
              <a:rPr lang="pt-BR" sz="2000" smtClean="0">
                <a:ea typeface="MS PGothic" pitchFamily="34" charset="-128"/>
              </a:rPr>
              <a:t>	Questões pré-definidas (papel, on-line) para serem respondidas pelos stakeholders</a:t>
            </a:r>
          </a:p>
        </p:txBody>
      </p:sp>
      <p:graphicFrame>
        <p:nvGraphicFramePr>
          <p:cNvPr id="631833" name="Group 25"/>
          <p:cNvGraphicFramePr>
            <a:graphicFrameLocks noGrp="1"/>
          </p:cNvGraphicFramePr>
          <p:nvPr>
            <p:ph sz="half" idx="2"/>
          </p:nvPr>
        </p:nvGraphicFramePr>
        <p:xfrm>
          <a:off x="1871133" y="1916113"/>
          <a:ext cx="7298267" cy="1304544"/>
        </p:xfrm>
        <a:graphic>
          <a:graphicData uri="http://schemas.openxmlformats.org/drawingml/2006/table">
            <a:tbl>
              <a:tblPr/>
              <a:tblGrid>
                <a:gridCol w="3651251"/>
                <a:gridCol w="3647016"/>
              </a:tblGrid>
              <a:tr h="360363">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Adequado para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Não é adequado porque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Coletar fatores básicos e de performance (conhecimento explícito)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Os stakeholders devem estar cientes das suas necessidades e poder explicá-las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15" name="Espaço Reservado para Número de Slide 5"/>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87BB69B5-257F-4C1C-BBBC-2E4033C3A939}" type="slidenum">
              <a:rPr lang="pt-BR" smtClean="0">
                <a:cs typeface="Arial" pitchFamily="34" charset="0"/>
              </a:rPr>
              <a:pPr/>
              <a:t>63</a:t>
            </a:fld>
            <a:endParaRPr lang="pt-BR" smtClean="0">
              <a:cs typeface="Arial"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1295400" y="6921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Como conduzir o entendimento da demanda?</a:t>
            </a:r>
          </a:p>
        </p:txBody>
      </p:sp>
      <p:sp>
        <p:nvSpPr>
          <p:cNvPr id="103427" name="Rectangle 3"/>
          <p:cNvSpPr>
            <a:spLocks noGrp="1" noChangeArrowheads="1"/>
          </p:cNvSpPr>
          <p:nvPr>
            <p:ph idx="1"/>
          </p:nvPr>
        </p:nvSpPr>
        <p:spPr bwMode="auto">
          <a:xfrm>
            <a:off x="0" y="1412876"/>
            <a:ext cx="10957984" cy="4957763"/>
          </a:xfrm>
          <a:noFill/>
          <a:ln>
            <a:miter lim="800000"/>
            <a:headEnd/>
            <a:tailEnd/>
          </a:ln>
        </p:spPr>
        <p:txBody>
          <a:bodyPr vert="horz" wrap="square" lIns="91440" tIns="45720" rIns="91440" bIns="45720" numCol="1" anchor="t" anchorCtr="0" compatLnSpc="1">
            <a:prstTxWarp prst="textNoShape">
              <a:avLst/>
            </a:prstTxWarp>
          </a:bodyPr>
          <a:lstStyle/>
          <a:p>
            <a:r>
              <a:rPr lang="pt-BR" sz="2400" smtClean="0">
                <a:ea typeface="MS PGothic" pitchFamily="34" charset="-128"/>
              </a:rPr>
              <a:t>Entrevista</a:t>
            </a:r>
          </a:p>
          <a:p>
            <a:endParaRPr lang="pt-BR" sz="2400" smtClean="0">
              <a:ea typeface="MS PGothic" pitchFamily="34" charset="-128"/>
            </a:endParaRPr>
          </a:p>
          <a:p>
            <a:endParaRPr lang="pt-BR" sz="2400" smtClean="0">
              <a:ea typeface="MS PGothic" pitchFamily="34" charset="-128"/>
            </a:endParaRPr>
          </a:p>
          <a:p>
            <a:endParaRPr lang="pt-BR" sz="2400" smtClean="0">
              <a:ea typeface="MS PGothic" pitchFamily="34" charset="-128"/>
            </a:endParaRPr>
          </a:p>
          <a:p>
            <a:endParaRPr lang="pt-BR" sz="2400" smtClean="0">
              <a:ea typeface="MS PGothic" pitchFamily="34" charset="-128"/>
            </a:endParaRPr>
          </a:p>
          <a:p>
            <a:r>
              <a:rPr lang="pt-BR" sz="2400" smtClean="0">
                <a:ea typeface="MS PGothic" pitchFamily="34" charset="-128"/>
              </a:rPr>
              <a:t>Questionário</a:t>
            </a:r>
          </a:p>
        </p:txBody>
      </p:sp>
      <p:graphicFrame>
        <p:nvGraphicFramePr>
          <p:cNvPr id="633886" name="Group 30"/>
          <p:cNvGraphicFramePr>
            <a:graphicFrameLocks noGrp="1"/>
          </p:cNvGraphicFramePr>
          <p:nvPr/>
        </p:nvGraphicFramePr>
        <p:xfrm>
          <a:off x="1871133" y="1916113"/>
          <a:ext cx="7298267" cy="1353312"/>
        </p:xfrm>
        <a:graphic>
          <a:graphicData uri="http://schemas.openxmlformats.org/drawingml/2006/table">
            <a:tbl>
              <a:tblPr/>
              <a:tblGrid>
                <a:gridCol w="3651251"/>
                <a:gridCol w="3647016"/>
              </a:tblGrid>
              <a:tr h="360363">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Adequado para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Não é adequado porque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Atenção individual ao entrevistado permitindo coletar todos os fatores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Porque consomem tempo</a:t>
                      </a:r>
                    </a:p>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Quando a quantidade de tópicos a serem questionados é limitada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3901" name="Group 45"/>
          <p:cNvGraphicFramePr>
            <a:graphicFrameLocks noGrp="1"/>
          </p:cNvGraphicFramePr>
          <p:nvPr/>
        </p:nvGraphicFramePr>
        <p:xfrm>
          <a:off x="1871133" y="4365625"/>
          <a:ext cx="7298267" cy="1962912"/>
        </p:xfrm>
        <a:graphic>
          <a:graphicData uri="http://schemas.openxmlformats.org/drawingml/2006/table">
            <a:tbl>
              <a:tblPr/>
              <a:tblGrid>
                <a:gridCol w="3651251"/>
                <a:gridCol w="3647016"/>
              </a:tblGrid>
              <a:tr h="360363">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Adequado para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Não é adequado porque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Questões são mais amplas</a:t>
                      </a:r>
                    </a:p>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Custo e tempo baixos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Captura somente conhecimento explícito</a:t>
                      </a:r>
                    </a:p>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Consome tempo de preparo</a:t>
                      </a:r>
                    </a:p>
                    <a:p>
                      <a:pPr marL="0" marR="0" lvl="0" indent="0" algn="l" defTabSz="914400" rtl="0" eaLnBrk="0" fontAlgn="base" latinLnBrk="0" hangingPunct="0">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Pode ser combinado com outras técnicas de elicitação</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450" name="Espaço Reservado para Número de Slide 7"/>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17C470B6-BC63-4091-B635-D86793FF9A7F}" type="slidenum">
              <a:rPr lang="pt-BR" smtClean="0"/>
              <a:pPr/>
              <a:t>64</a:t>
            </a:fld>
            <a:endParaRPr lang="pt-BR"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1102784"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2800" smtClean="0">
                <a:ea typeface="MS PGothic" pitchFamily="34" charset="-128"/>
              </a:rPr>
              <a:t>Como conduzir o entendimento da demanda?</a:t>
            </a:r>
          </a:p>
        </p:txBody>
      </p:sp>
      <p:graphicFrame>
        <p:nvGraphicFramePr>
          <p:cNvPr id="636981" name="Group 53"/>
          <p:cNvGraphicFramePr>
            <a:graphicFrameLocks noGrp="1"/>
          </p:cNvGraphicFramePr>
          <p:nvPr/>
        </p:nvGraphicFramePr>
        <p:xfrm>
          <a:off x="2832100" y="1125538"/>
          <a:ext cx="6528726" cy="5204111"/>
        </p:xfrm>
        <a:graphic>
          <a:graphicData uri="http://schemas.openxmlformats.org/drawingml/2006/table">
            <a:tbl>
              <a:tblPr/>
              <a:tblGrid>
                <a:gridCol w="2463339"/>
                <a:gridCol w="4065387"/>
              </a:tblGrid>
              <a:tr h="390411">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800" b="1" i="0" u="none" strike="noStrike" cap="none" normalizeH="0" baseline="0" dirty="0" smtClean="0">
                          <a:ln>
                            <a:noFill/>
                          </a:ln>
                          <a:solidFill>
                            <a:srgbClr val="5F5F5F"/>
                          </a:solidFill>
                          <a:effectLst/>
                          <a:latin typeface="Tahoma" pitchFamily="34" charset="0"/>
                          <a:ea typeface="ＭＳ Ｐゴシック" pitchFamily="34" charset="-128"/>
                        </a:rPr>
                        <a:t>Workflows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800" b="1" i="0" u="none" strike="noStrike" cap="none" normalizeH="0" baseline="0" dirty="0" smtClean="0">
                          <a:ln>
                            <a:noFill/>
                          </a:ln>
                          <a:solidFill>
                            <a:srgbClr val="5F5F5F"/>
                          </a:solidFill>
                          <a:effectLst/>
                          <a:latin typeface="Tahoma" pitchFamily="34" charset="0"/>
                          <a:ea typeface="ＭＳ Ｐゴシック" pitchFamily="34" charset="-128"/>
                        </a:rPr>
                        <a:t>Atividades / Tarefas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780">
                <a:tc rowSpan="2">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Preparar entrevistas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Identificar participantes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780">
                <a:tc vMerge="1">
                  <a:txBody>
                    <a:bodyPr/>
                    <a:lstStyle/>
                    <a:p>
                      <a:endParaRPr lang="pt-BR"/>
                    </a:p>
                  </a:txBody>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Definir pauta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780">
                <a:tc rowSpan="7">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endParaRPr kumimoji="0" lang="pt-BR" sz="1600" b="0" i="0" u="none" strike="noStrike" cap="none" normalizeH="0" baseline="0" dirty="0" smtClean="0">
                        <a:ln>
                          <a:noFill/>
                        </a:ln>
                        <a:solidFill>
                          <a:srgbClr val="5F5F5F"/>
                        </a:solidFill>
                        <a:effectLst/>
                        <a:latin typeface="Tahoma" pitchFamily="34" charset="0"/>
                        <a:ea typeface="ＭＳ Ｐゴシック" pitchFamily="34" charset="-128"/>
                      </a:endParaRPr>
                    </a:p>
                    <a:p>
                      <a:pPr marL="0" marR="0" lvl="0" indent="0" algn="l" defTabSz="914400" rtl="0" eaLnBrk="1" fontAlgn="base" latinLnBrk="0" hangingPunct="1">
                        <a:lnSpc>
                          <a:spcPct val="115000"/>
                        </a:lnSpc>
                        <a:spcBef>
                          <a:spcPct val="20000"/>
                        </a:spcBef>
                        <a:spcAft>
                          <a:spcPct val="0"/>
                        </a:spcAft>
                        <a:buClr>
                          <a:schemeClr val="hlink"/>
                        </a:buClr>
                        <a:buSzTx/>
                        <a:buFontTx/>
                        <a:buNone/>
                        <a:tabLst/>
                      </a:pPr>
                      <a:endParaRPr kumimoji="0" lang="pt-BR" sz="1600" b="0" i="0" u="none" strike="noStrike" cap="none" normalizeH="0" baseline="0" dirty="0" smtClean="0">
                        <a:ln>
                          <a:noFill/>
                        </a:ln>
                        <a:solidFill>
                          <a:srgbClr val="5F5F5F"/>
                        </a:solidFill>
                        <a:effectLst/>
                        <a:latin typeface="Tahoma" pitchFamily="34" charset="0"/>
                        <a:ea typeface="ＭＳ Ｐゴシック" pitchFamily="34" charset="-128"/>
                      </a:endParaRPr>
                    </a:p>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Conduzir a entrevista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Entender o projeto</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780">
                <a:tc vMerge="1">
                  <a:txBody>
                    <a:bodyPr/>
                    <a:lstStyle/>
                    <a:p>
                      <a:endParaRPr lang="pt-BR"/>
                    </a:p>
                  </a:txBody>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Entender objetivos do projeto</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780">
                <a:tc vMerge="1">
                  <a:txBody>
                    <a:bodyPr/>
                    <a:lstStyle/>
                    <a:p>
                      <a:endParaRPr lang="pt-BR"/>
                    </a:p>
                  </a:txBody>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Entender status do projeto</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780">
                <a:tc vMerge="1">
                  <a:txBody>
                    <a:bodyPr/>
                    <a:lstStyle/>
                    <a:p>
                      <a:endParaRPr lang="pt-BR"/>
                    </a:p>
                  </a:txBody>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Entender o plano do projeto</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827">
                <a:tc vMerge="1">
                  <a:txBody>
                    <a:bodyPr/>
                    <a:lstStyle/>
                    <a:p>
                      <a:endParaRPr lang="pt-BR"/>
                    </a:p>
                  </a:txBody>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Entender metodologia e processo de desenvolvimento</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256">
                <a:tc vMerge="1">
                  <a:txBody>
                    <a:bodyPr/>
                    <a:lstStyle/>
                    <a:p>
                      <a:endParaRPr lang="pt-BR"/>
                    </a:p>
                  </a:txBody>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Identificar os grandes requisitos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780">
                <a:tc vMerge="1">
                  <a:txBody>
                    <a:bodyPr/>
                    <a:lstStyle/>
                    <a:p>
                      <a:endParaRPr lang="pt-BR"/>
                    </a:p>
                  </a:txBody>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Conduzir análise de risco</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6780">
                <a:tc rowSpan="2">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Organizar informações</a:t>
                      </a:r>
                    </a:p>
                    <a:p>
                      <a:pPr marL="0" marR="0" lvl="0" indent="0" algn="l" defTabSz="914400" rtl="0" eaLnBrk="1" fontAlgn="base" latinLnBrk="0" hangingPunct="1">
                        <a:lnSpc>
                          <a:spcPct val="115000"/>
                        </a:lnSpc>
                        <a:spcBef>
                          <a:spcPct val="20000"/>
                        </a:spcBef>
                        <a:spcAft>
                          <a:spcPct val="0"/>
                        </a:spcAft>
                        <a:buClr>
                          <a:schemeClr val="hlink"/>
                        </a:buClr>
                        <a:buSzTx/>
                        <a:buFontTx/>
                        <a:buNone/>
                        <a:tabLst/>
                      </a:pPr>
                      <a:endParaRPr kumimoji="0" lang="pt-BR" sz="1600" b="0" i="0" u="none" strike="noStrike" cap="none" normalizeH="0" baseline="0" smtClean="0">
                        <a:ln>
                          <a:noFill/>
                        </a:ln>
                        <a:solidFill>
                          <a:srgbClr val="5F5F5F"/>
                        </a:solidFill>
                        <a:effectLst/>
                        <a:latin typeface="Tahoma" pitchFamily="34" charset="0"/>
                        <a:ea typeface="ＭＳ Ｐゴシック" pitchFamily="34" charset="-128"/>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smtClean="0">
                          <a:ln>
                            <a:noFill/>
                          </a:ln>
                          <a:solidFill>
                            <a:srgbClr val="5F5F5F"/>
                          </a:solidFill>
                          <a:effectLst/>
                          <a:latin typeface="Tahoma" pitchFamily="34" charset="0"/>
                          <a:ea typeface="ＭＳ Ｐゴシック" pitchFamily="34" charset="-128"/>
                        </a:rPr>
                        <a:t>Resumir entrevistas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827">
                <a:tc vMerge="1">
                  <a:txBody>
                    <a:bodyPr/>
                    <a:lstStyle/>
                    <a:p>
                      <a:endParaRPr lang="pt-BR"/>
                    </a:p>
                  </a:txBody>
                  <a:tcPr/>
                </a:tc>
                <a:tc>
                  <a:txBody>
                    <a:bodyPr/>
                    <a:lstStyle/>
                    <a:p>
                      <a:pPr marL="0" marR="0" lvl="0" indent="0" algn="l" defTabSz="914400" rtl="0" eaLnBrk="1" fontAlgn="base" latinLnBrk="0" hangingPunct="1">
                        <a:lnSpc>
                          <a:spcPct val="115000"/>
                        </a:lnSpc>
                        <a:spcBef>
                          <a:spcPct val="20000"/>
                        </a:spcBef>
                        <a:spcAft>
                          <a:spcPct val="0"/>
                        </a:spcAft>
                        <a:buClr>
                          <a:schemeClr val="hlink"/>
                        </a:buClr>
                        <a:buSzTx/>
                        <a:buFontTx/>
                        <a:buNone/>
                        <a:tabLst/>
                      </a:pPr>
                      <a:r>
                        <a:rPr kumimoji="0" lang="pt-BR" sz="1600" b="0" i="0" u="none" strike="noStrike" cap="none" normalizeH="0" baseline="0" dirty="0" smtClean="0">
                          <a:ln>
                            <a:noFill/>
                          </a:ln>
                          <a:solidFill>
                            <a:srgbClr val="5F5F5F"/>
                          </a:solidFill>
                          <a:effectLst/>
                          <a:latin typeface="Tahoma" pitchFamily="34" charset="0"/>
                          <a:ea typeface="ＭＳ Ｐゴシック" pitchFamily="34" charset="-128"/>
                        </a:rPr>
                        <a:t>Confirmar dados das entrevistas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508" name="Line 74"/>
          <p:cNvSpPr>
            <a:spLocks noChangeShapeType="1"/>
          </p:cNvSpPr>
          <p:nvPr/>
        </p:nvSpPr>
        <p:spPr bwMode="auto">
          <a:xfrm flipH="1">
            <a:off x="3215217" y="2420939"/>
            <a:ext cx="0" cy="504825"/>
          </a:xfrm>
          <a:prstGeom prst="line">
            <a:avLst/>
          </a:prstGeom>
          <a:noFill/>
          <a:ln w="28575">
            <a:solidFill>
              <a:schemeClr val="tx1"/>
            </a:solidFill>
            <a:round/>
            <a:headEnd/>
            <a:tailEnd type="triangle" w="med" len="med"/>
          </a:ln>
        </p:spPr>
        <p:txBody>
          <a:bodyPr/>
          <a:lstStyle/>
          <a:p>
            <a:endParaRPr lang="pt-BR"/>
          </a:p>
        </p:txBody>
      </p:sp>
      <p:sp>
        <p:nvSpPr>
          <p:cNvPr id="105509" name="Line 75"/>
          <p:cNvSpPr>
            <a:spLocks noChangeShapeType="1"/>
          </p:cNvSpPr>
          <p:nvPr/>
        </p:nvSpPr>
        <p:spPr bwMode="auto">
          <a:xfrm>
            <a:off x="3119967" y="3716339"/>
            <a:ext cx="0" cy="1368425"/>
          </a:xfrm>
          <a:prstGeom prst="line">
            <a:avLst/>
          </a:prstGeom>
          <a:noFill/>
          <a:ln w="28575">
            <a:solidFill>
              <a:schemeClr val="tx1"/>
            </a:solidFill>
            <a:round/>
            <a:headEnd/>
            <a:tailEnd type="triangle" w="med" len="med"/>
          </a:ln>
        </p:spPr>
        <p:txBody>
          <a:bodyPr/>
          <a:lstStyle/>
          <a:p>
            <a:endParaRPr lang="pt-BR"/>
          </a:p>
        </p:txBody>
      </p:sp>
      <p:sp>
        <p:nvSpPr>
          <p:cNvPr id="105510" name="Espaço Reservado para Número de Slide 6"/>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71592BAE-7F23-4139-873B-C0D11CF6E4F4}" type="slidenum">
              <a:rPr lang="pt-BR" smtClean="0"/>
              <a:pPr/>
              <a:t>65</a:t>
            </a:fld>
            <a:endParaRPr lang="pt-BR"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668867" y="6207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Entendimento da demanda – exemplo </a:t>
            </a:r>
          </a:p>
        </p:txBody>
      </p:sp>
      <p:sp>
        <p:nvSpPr>
          <p:cNvPr id="106499" name="Rectangle 3"/>
          <p:cNvSpPr>
            <a:spLocks noGrp="1" noChangeArrowheads="1"/>
          </p:cNvSpPr>
          <p:nvPr>
            <p:ph idx="1"/>
          </p:nvPr>
        </p:nvSpPr>
        <p:spPr bwMode="auto">
          <a:xfrm>
            <a:off x="609601" y="1700214"/>
            <a:ext cx="11055351" cy="4537075"/>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Testar a Simulação de crediário automático com limite pré-aprovado</a:t>
            </a:r>
          </a:p>
          <a:p>
            <a:pPr lvl="1"/>
            <a:r>
              <a:rPr lang="pt-BR" smtClean="0">
                <a:ea typeface="MS PGothic" pitchFamily="34" charset="-128"/>
              </a:rPr>
              <a:t>Simulação pelo valor entregue e valor de parcela</a:t>
            </a:r>
          </a:p>
          <a:p>
            <a:pPr lvl="1"/>
            <a:r>
              <a:rPr lang="pt-BR" smtClean="0">
                <a:ea typeface="MS PGothic" pitchFamily="34" charset="-128"/>
              </a:rPr>
              <a:t>O canal de acesso é o canal eletrônico</a:t>
            </a:r>
          </a:p>
          <a:p>
            <a:pPr lvl="1"/>
            <a:r>
              <a:rPr lang="pt-BR" smtClean="0">
                <a:ea typeface="MS PGothic" pitchFamily="34" charset="-128"/>
              </a:rPr>
              <a:t>O cliente não necessitará informar nenhum dado para a sua identificação, uma vez que o Sistema Simulação Financeiro utilizará os dados informados (Agência / Conta / DAC) no processo de identificação do cliente para realizar a oferta de produtos</a:t>
            </a:r>
          </a:p>
        </p:txBody>
      </p:sp>
      <p:sp>
        <p:nvSpPr>
          <p:cNvPr id="106500"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AB0A032C-A86F-4D4B-8A76-9A7B30338BF7}" type="slidenum">
              <a:rPr lang="pt-BR" smtClean="0"/>
              <a:pPr/>
              <a:t>66</a:t>
            </a:fld>
            <a:endParaRPr lang="pt-BR"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Entendimento da demanda – exemplo </a:t>
            </a:r>
          </a:p>
        </p:txBody>
      </p:sp>
      <p:sp>
        <p:nvSpPr>
          <p:cNvPr id="107523" name="Rectangle 3"/>
          <p:cNvSpPr>
            <a:spLocks noGrp="1" noChangeArrowheads="1"/>
          </p:cNvSpPr>
          <p:nvPr>
            <p:ph idx="1"/>
          </p:nvPr>
        </p:nvSpPr>
        <p:spPr bwMode="auto">
          <a:xfrm>
            <a:off x="609600" y="1773238"/>
            <a:ext cx="10957984" cy="4464050"/>
          </a:xfrm>
          <a:noFill/>
          <a:ln>
            <a:miter lim="800000"/>
            <a:headEnd/>
            <a:tailEnd/>
          </a:ln>
        </p:spPr>
        <p:txBody>
          <a:bodyPr vert="horz" wrap="square" lIns="91440" tIns="45720" rIns="91440" bIns="45720" numCol="1" anchor="t" anchorCtr="0" compatLnSpc="1">
            <a:prstTxWarp prst="textNoShape">
              <a:avLst/>
            </a:prstTxWarp>
          </a:bodyPr>
          <a:lstStyle/>
          <a:p>
            <a:pPr marL="533400" indent="-533400"/>
            <a:r>
              <a:rPr lang="pt-BR" smtClean="0">
                <a:ea typeface="MS PGothic" pitchFamily="34" charset="-128"/>
              </a:rPr>
              <a:t>Simulação pelo Valor Entregue</a:t>
            </a:r>
          </a:p>
          <a:p>
            <a:pPr marL="914400" lvl="1" indent="-457200"/>
            <a:r>
              <a:rPr lang="pt-BR" smtClean="0">
                <a:ea typeface="MS PGothic" pitchFamily="34" charset="-128"/>
              </a:rPr>
              <a:t>O usuário deverá informar: Valor Entregue, Data de vencimento da 1ª Parcela, Número de Parcelas</a:t>
            </a:r>
          </a:p>
          <a:p>
            <a:pPr marL="533400" indent="-533400"/>
            <a:r>
              <a:rPr lang="pt-BR" smtClean="0">
                <a:ea typeface="MS PGothic" pitchFamily="34" charset="-128"/>
              </a:rPr>
              <a:t>Simular pelo Valor da Parcela</a:t>
            </a:r>
          </a:p>
          <a:p>
            <a:pPr marL="914400" lvl="1" indent="-457200"/>
            <a:r>
              <a:rPr lang="pt-BR" smtClean="0">
                <a:ea typeface="MS PGothic" pitchFamily="34" charset="-128"/>
              </a:rPr>
              <a:t>O usuário deverá informar: Valor da Parcela, Data de vencimento da 1ª Parcela, Número de Parcelas</a:t>
            </a:r>
          </a:p>
        </p:txBody>
      </p:sp>
      <p:sp>
        <p:nvSpPr>
          <p:cNvPr id="107524" name="Espaço Reservado para Número de Slide 4"/>
          <p:cNvSpPr>
            <a:spLocks noGrp="1"/>
          </p:cNvSpPr>
          <p:nvPr>
            <p:ph type="sldNum" sz="quarter" idx="12"/>
          </p:nvPr>
        </p:nvSpPr>
        <p:spPr bwMode="auto">
          <a:xfrm>
            <a:off x="0" y="6524626"/>
            <a:ext cx="1390651" cy="333375"/>
          </a:xfrm>
          <a:noFill/>
          <a:ln>
            <a:miter lim="800000"/>
            <a:headEnd/>
            <a:tailEnd/>
          </a:ln>
        </p:spPr>
        <p:txBody>
          <a:bodyPr vert="horz" wrap="square" lIns="91440" tIns="45720" rIns="91440" bIns="45720" numCol="1" anchor="t" anchorCtr="0" compatLnSpc="1">
            <a:prstTxWarp prst="textNoShape">
              <a:avLst/>
            </a:prstTxWarp>
          </a:bodyPr>
          <a:lstStyle/>
          <a:p>
            <a:fld id="{3622169C-0465-48CB-A03C-8107185E2A09}" type="slidenum">
              <a:rPr lang="pt-BR" smtClean="0"/>
              <a:pPr/>
              <a:t>67</a:t>
            </a:fld>
            <a:endParaRPr lang="pt-BR"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1102784"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Etapas para implementação dos testes</a:t>
            </a:r>
          </a:p>
        </p:txBody>
      </p:sp>
      <p:sp>
        <p:nvSpPr>
          <p:cNvPr id="109571" name="AutoShape 3"/>
          <p:cNvSpPr>
            <a:spLocks noChangeArrowheads="1"/>
          </p:cNvSpPr>
          <p:nvPr/>
        </p:nvSpPr>
        <p:spPr bwMode="auto">
          <a:xfrm>
            <a:off x="527051" y="1196975"/>
            <a:ext cx="2783416" cy="865188"/>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noFill/>
            <a:round/>
            <a:headEnd/>
            <a:tailEnd/>
          </a:ln>
        </p:spPr>
        <p:txBody>
          <a:bodyPr wrap="none" anchor="ctr"/>
          <a:lstStyle/>
          <a:p>
            <a:r>
              <a:rPr lang="pt-BR" b="1">
                <a:solidFill>
                  <a:srgbClr val="EAAF0F"/>
                </a:solidFill>
              </a:rPr>
              <a:t>Entendimento da </a:t>
            </a:r>
            <a:br>
              <a:rPr lang="pt-BR" b="1">
                <a:solidFill>
                  <a:srgbClr val="EAAF0F"/>
                </a:solidFill>
              </a:rPr>
            </a:br>
            <a:r>
              <a:rPr lang="pt-BR" b="1">
                <a:solidFill>
                  <a:srgbClr val="EAAF0F"/>
                </a:solidFill>
              </a:rPr>
              <a:t>Demanda</a:t>
            </a:r>
          </a:p>
        </p:txBody>
      </p:sp>
      <p:sp>
        <p:nvSpPr>
          <p:cNvPr id="109572" name="AutoShape 4"/>
          <p:cNvSpPr>
            <a:spLocks noChangeArrowheads="1"/>
          </p:cNvSpPr>
          <p:nvPr/>
        </p:nvSpPr>
        <p:spPr bwMode="auto">
          <a:xfrm>
            <a:off x="2351617" y="2205039"/>
            <a:ext cx="2878667" cy="865187"/>
          </a:xfrm>
          <a:prstGeom prst="roundRect">
            <a:avLst>
              <a:gd name="adj" fmla="val 16667"/>
            </a:avLst>
          </a:prstGeom>
          <a:gradFill rotWithShape="1">
            <a:gsLst>
              <a:gs pos="0">
                <a:srgbClr val="4A1618"/>
              </a:gs>
              <a:gs pos="100000">
                <a:srgbClr val="A03033"/>
              </a:gs>
            </a:gsLst>
            <a:lin ang="5400000" scaled="1"/>
          </a:gradFill>
          <a:ln w="9525" algn="ctr">
            <a:noFill/>
            <a:round/>
            <a:headEnd/>
            <a:tailEnd/>
          </a:ln>
        </p:spPr>
        <p:txBody>
          <a:bodyPr wrap="none" anchor="ctr"/>
          <a:lstStyle/>
          <a:p>
            <a:r>
              <a:rPr lang="pt-BR" b="1">
                <a:solidFill>
                  <a:srgbClr val="EAAF0F"/>
                </a:solidFill>
              </a:rPr>
              <a:t>Elaboração da </a:t>
            </a:r>
            <a:br>
              <a:rPr lang="pt-BR" b="1">
                <a:solidFill>
                  <a:srgbClr val="EAAF0F"/>
                </a:solidFill>
              </a:rPr>
            </a:br>
            <a:r>
              <a:rPr lang="pt-BR" b="1">
                <a:solidFill>
                  <a:srgbClr val="EAAF0F"/>
                </a:solidFill>
              </a:rPr>
              <a:t>Estratégia de Teste </a:t>
            </a:r>
          </a:p>
        </p:txBody>
      </p:sp>
      <p:sp>
        <p:nvSpPr>
          <p:cNvPr id="109573" name="AutoShape 5"/>
          <p:cNvSpPr>
            <a:spLocks noChangeArrowheads="1"/>
          </p:cNvSpPr>
          <p:nvPr/>
        </p:nvSpPr>
        <p:spPr bwMode="auto">
          <a:xfrm>
            <a:off x="4559300" y="3213101"/>
            <a:ext cx="2878667" cy="792163"/>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Entendimento do</a:t>
            </a:r>
            <a:br>
              <a:rPr lang="pt-BR" b="1">
                <a:solidFill>
                  <a:srgbClr val="EAAF0F"/>
                </a:solidFill>
              </a:rPr>
            </a:br>
            <a:r>
              <a:rPr lang="pt-BR" b="1">
                <a:solidFill>
                  <a:srgbClr val="EAAF0F"/>
                </a:solidFill>
              </a:rPr>
              <a:t>Sistema </a:t>
            </a:r>
          </a:p>
        </p:txBody>
      </p:sp>
      <p:sp>
        <p:nvSpPr>
          <p:cNvPr id="109574" name="AutoShape 6"/>
          <p:cNvSpPr>
            <a:spLocks noChangeArrowheads="1"/>
          </p:cNvSpPr>
          <p:nvPr/>
        </p:nvSpPr>
        <p:spPr bwMode="auto">
          <a:xfrm>
            <a:off x="8208433" y="5084764"/>
            <a:ext cx="2880784" cy="865187"/>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Elaboração dos</a:t>
            </a:r>
            <a:br>
              <a:rPr lang="pt-BR" b="1">
                <a:solidFill>
                  <a:srgbClr val="EAAF0F"/>
                </a:solidFill>
              </a:rPr>
            </a:br>
            <a:r>
              <a:rPr lang="pt-BR" b="1">
                <a:solidFill>
                  <a:srgbClr val="EAAF0F"/>
                </a:solidFill>
              </a:rPr>
              <a:t>Casos de Teste </a:t>
            </a:r>
          </a:p>
        </p:txBody>
      </p:sp>
      <p:sp>
        <p:nvSpPr>
          <p:cNvPr id="109575" name="AutoShape 24"/>
          <p:cNvSpPr>
            <a:spLocks noChangeArrowheads="1"/>
          </p:cNvSpPr>
          <p:nvPr/>
        </p:nvSpPr>
        <p:spPr bwMode="auto">
          <a:xfrm rot="5400000">
            <a:off x="3649663" y="1268412"/>
            <a:ext cx="669925" cy="9588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09576" name="AutoShape 24"/>
          <p:cNvSpPr>
            <a:spLocks noChangeArrowheads="1"/>
          </p:cNvSpPr>
          <p:nvPr/>
        </p:nvSpPr>
        <p:spPr bwMode="auto">
          <a:xfrm rot="5400000">
            <a:off x="5666847" y="2278064"/>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09577" name="AutoShape 24"/>
          <p:cNvSpPr>
            <a:spLocks noChangeArrowheads="1"/>
          </p:cNvSpPr>
          <p:nvPr/>
        </p:nvSpPr>
        <p:spPr bwMode="auto">
          <a:xfrm rot="5400000">
            <a:off x="7779280" y="3284539"/>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09578" name="AutoShape 10"/>
          <p:cNvSpPr>
            <a:spLocks noChangeArrowheads="1"/>
          </p:cNvSpPr>
          <p:nvPr/>
        </p:nvSpPr>
        <p:spPr bwMode="auto">
          <a:xfrm>
            <a:off x="6576484" y="4148138"/>
            <a:ext cx="2783416" cy="793750"/>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Análise da </a:t>
            </a:r>
            <a:br>
              <a:rPr lang="pt-BR" b="1">
                <a:solidFill>
                  <a:srgbClr val="EAAF0F"/>
                </a:solidFill>
              </a:rPr>
            </a:br>
            <a:r>
              <a:rPr lang="pt-BR" b="1">
                <a:solidFill>
                  <a:srgbClr val="EAAF0F"/>
                </a:solidFill>
              </a:rPr>
              <a:t>Cobertura do Teste</a:t>
            </a:r>
          </a:p>
        </p:txBody>
      </p:sp>
      <p:sp>
        <p:nvSpPr>
          <p:cNvPr id="109579" name="AutoShape 24"/>
          <p:cNvSpPr>
            <a:spLocks noChangeArrowheads="1"/>
          </p:cNvSpPr>
          <p:nvPr/>
        </p:nvSpPr>
        <p:spPr bwMode="auto">
          <a:xfrm rot="5400000">
            <a:off x="9792230" y="4148138"/>
            <a:ext cx="669925" cy="9588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09580" name="Espaço Reservado para Número de Slide 12"/>
          <p:cNvSpPr>
            <a:spLocks noGrp="1"/>
          </p:cNvSpPr>
          <p:nvPr>
            <p:ph type="sldNum" sz="quarter" idx="12"/>
          </p:nvPr>
        </p:nvSpPr>
        <p:spPr bwMode="auto">
          <a:xfrm>
            <a:off x="0" y="6524626"/>
            <a:ext cx="2734733" cy="333375"/>
          </a:xfrm>
          <a:noFill/>
          <a:ln>
            <a:miter lim="800000"/>
            <a:headEnd/>
            <a:tailEnd/>
          </a:ln>
        </p:spPr>
        <p:txBody>
          <a:bodyPr vert="horz" wrap="square" lIns="91440" tIns="45720" rIns="91440" bIns="45720" numCol="1" anchor="t" anchorCtr="0" compatLnSpc="1">
            <a:prstTxWarp prst="textNoShape">
              <a:avLst/>
            </a:prstTxWarp>
          </a:bodyPr>
          <a:lstStyle/>
          <a:p>
            <a:fld id="{0BDE2743-F511-492B-9B7F-B1369F99EB0A}" type="slidenum">
              <a:rPr lang="pt-BR" smtClean="0">
                <a:cs typeface="Arial" pitchFamily="34" charset="0"/>
              </a:rPr>
              <a:pPr/>
              <a:t>68</a:t>
            </a:fld>
            <a:endParaRPr lang="pt-BR" smtClean="0">
              <a:cs typeface="Arial"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dirty="0" smtClean="0">
                <a:ea typeface="MS PGothic" pitchFamily="34" charset="-128"/>
              </a:rPr>
              <a:t>Estratégia dos Testes</a:t>
            </a:r>
          </a:p>
        </p:txBody>
      </p:sp>
      <p:sp>
        <p:nvSpPr>
          <p:cNvPr id="107523" name="Rectangle 3"/>
          <p:cNvSpPr>
            <a:spLocks noGrp="1" noChangeArrowheads="1"/>
          </p:cNvSpPr>
          <p:nvPr>
            <p:ph idx="1"/>
          </p:nvPr>
        </p:nvSpPr>
        <p:spPr bwMode="auto">
          <a:xfrm>
            <a:off x="609600" y="1773238"/>
            <a:ext cx="10957984" cy="3849640"/>
          </a:xfrm>
          <a:noFill/>
          <a:ln>
            <a:miter lim="800000"/>
            <a:headEnd/>
            <a:tailEnd/>
          </a:ln>
        </p:spPr>
        <p:txBody>
          <a:bodyPr vert="horz" wrap="square" lIns="91440" tIns="45720" rIns="91440" bIns="45720" numCol="1" anchor="t" anchorCtr="0" compatLnSpc="1">
            <a:prstTxWarp prst="textNoShape">
              <a:avLst/>
            </a:prstTxWarp>
          </a:bodyPr>
          <a:lstStyle/>
          <a:p>
            <a:pPr marL="533400" indent="-533400"/>
            <a:r>
              <a:rPr lang="pt-BR" dirty="0" smtClean="0">
                <a:ea typeface="MS PGothic" pitchFamily="34" charset="-128"/>
              </a:rPr>
              <a:t>Definição da Abordagem</a:t>
            </a:r>
          </a:p>
          <a:p>
            <a:pPr marL="533400" indent="-533400"/>
            <a:endParaRPr lang="pt-BR" dirty="0" smtClean="0">
              <a:ea typeface="MS PGothic" pitchFamily="34" charset="-128"/>
            </a:endParaRPr>
          </a:p>
          <a:p>
            <a:pPr marL="533400" indent="-533400"/>
            <a:r>
              <a:rPr lang="pt-BR" dirty="0" smtClean="0">
                <a:ea typeface="MS PGothic" pitchFamily="34" charset="-128"/>
              </a:rPr>
              <a:t>Definição do Tipo de Teste</a:t>
            </a:r>
          </a:p>
          <a:p>
            <a:pPr marL="533400" indent="-533400"/>
            <a:endParaRPr lang="pt-BR" dirty="0" smtClean="0">
              <a:ea typeface="MS PGothic" pitchFamily="34" charset="-128"/>
            </a:endParaRPr>
          </a:p>
          <a:p>
            <a:pPr marL="533400" indent="-533400"/>
            <a:r>
              <a:rPr lang="pt-BR" dirty="0" smtClean="0">
                <a:ea typeface="MS PGothic" pitchFamily="34" charset="-128"/>
              </a:rPr>
              <a:t>Definição das Ferramentas</a:t>
            </a:r>
          </a:p>
          <a:p>
            <a:pPr marL="533400" indent="-533400"/>
            <a:endParaRPr lang="pt-BR" dirty="0" smtClean="0">
              <a:ea typeface="MS PGothic" pitchFamily="34" charset="-128"/>
            </a:endParaRPr>
          </a:p>
          <a:p>
            <a:pPr marL="533400" indent="-533400"/>
            <a:r>
              <a:rPr lang="pt-BR" dirty="0" smtClean="0">
                <a:ea typeface="MS PGothic" pitchFamily="34" charset="-128"/>
              </a:rPr>
              <a:t>Definição dos Perfis</a:t>
            </a:r>
          </a:p>
        </p:txBody>
      </p:sp>
      <p:sp>
        <p:nvSpPr>
          <p:cNvPr id="107524" name="Espaço Reservado para Número de Slide 4"/>
          <p:cNvSpPr>
            <a:spLocks noGrp="1"/>
          </p:cNvSpPr>
          <p:nvPr>
            <p:ph type="sldNum" sz="quarter" idx="12"/>
          </p:nvPr>
        </p:nvSpPr>
        <p:spPr bwMode="auto">
          <a:xfrm>
            <a:off x="0" y="6524626"/>
            <a:ext cx="1390651" cy="333375"/>
          </a:xfrm>
          <a:noFill/>
          <a:ln>
            <a:miter lim="800000"/>
            <a:headEnd/>
            <a:tailEnd/>
          </a:ln>
        </p:spPr>
        <p:txBody>
          <a:bodyPr vert="horz" wrap="square" lIns="91440" tIns="45720" rIns="91440" bIns="45720" numCol="1" anchor="t" anchorCtr="0" compatLnSpc="1">
            <a:prstTxWarp prst="textNoShape">
              <a:avLst/>
            </a:prstTxWarp>
          </a:bodyPr>
          <a:lstStyle/>
          <a:p>
            <a:fld id="{3622169C-0465-48CB-A03C-8107185E2A09}" type="slidenum">
              <a:rPr lang="pt-BR" smtClean="0"/>
              <a:pPr/>
              <a:t>69</a:t>
            </a:fld>
            <a:endParaRPr lang="pt-BR"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 y="6470378"/>
            <a:ext cx="29281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white"/>
                </a:solidFill>
                <a:effectLst/>
                <a:uLnTx/>
                <a:uFillTx/>
                <a:latin typeface="Gill Sans MT" charset="0"/>
                <a:ea typeface="Gill Sans MT" charset="0"/>
                <a:cs typeface="Gill Sans MT" charset="0"/>
              </a:rPr>
              <a:t>www.svlabs.com.br</a:t>
            </a:r>
          </a:p>
        </p:txBody>
      </p:sp>
      <p:sp>
        <p:nvSpPr>
          <p:cNvPr id="63" name="CaixaDeTexto 62"/>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A importância do teste (conceitos).</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7"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Espaço Reservado para Número de Slide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B08DBC-7CE1-4917-8697-D7D5E25F18EC}" type="slidenum">
              <a:rPr kumimoji="0" lang="pt-B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CaixaDeTexto 10"/>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19" name="Pentágono 18"/>
          <p:cNvSpPr/>
          <p:nvPr/>
        </p:nvSpPr>
        <p:spPr>
          <a:xfrm>
            <a:off x="846165" y="1760554"/>
            <a:ext cx="2442950" cy="723331"/>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Erro</a:t>
            </a:r>
            <a:endParaRPr lang="pt-BR" dirty="0"/>
          </a:p>
        </p:txBody>
      </p:sp>
      <p:sp>
        <p:nvSpPr>
          <p:cNvPr id="20" name="Pentágono 19"/>
          <p:cNvSpPr/>
          <p:nvPr/>
        </p:nvSpPr>
        <p:spPr>
          <a:xfrm>
            <a:off x="3223151" y="2936537"/>
            <a:ext cx="2442950" cy="723331"/>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Defeito/</a:t>
            </a:r>
            <a:r>
              <a:rPr lang="pt-BR" dirty="0" err="1" smtClean="0"/>
              <a:t>Bug</a:t>
            </a:r>
            <a:endParaRPr lang="pt-BR" dirty="0"/>
          </a:p>
        </p:txBody>
      </p:sp>
      <p:sp>
        <p:nvSpPr>
          <p:cNvPr id="21" name="Pentágono 20"/>
          <p:cNvSpPr/>
          <p:nvPr/>
        </p:nvSpPr>
        <p:spPr>
          <a:xfrm>
            <a:off x="5722961" y="4153462"/>
            <a:ext cx="2442950" cy="723331"/>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Falha</a:t>
            </a:r>
            <a:endParaRPr lang="pt-BR" dirty="0"/>
          </a:p>
        </p:txBody>
      </p:sp>
      <p:sp>
        <p:nvSpPr>
          <p:cNvPr id="29" name="Retângulo 28"/>
          <p:cNvSpPr/>
          <p:nvPr/>
        </p:nvSpPr>
        <p:spPr>
          <a:xfrm>
            <a:off x="832488" y="2620366"/>
            <a:ext cx="2115403" cy="35757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Trata-se de uma ação humana.</a:t>
            </a:r>
          </a:p>
          <a:p>
            <a:pPr algn="ctr"/>
            <a:endParaRPr lang="pt-BR" sz="1400" dirty="0" smtClean="0"/>
          </a:p>
          <a:p>
            <a:pPr algn="ctr"/>
            <a:r>
              <a:rPr lang="pt-BR" sz="1400" dirty="0" smtClean="0"/>
              <a:t>Ex.: O analista entendeu errado o que o usuário estava falando... Quando ele projetar esse entendimento errado se transforma em </a:t>
            </a:r>
            <a:r>
              <a:rPr lang="pt-BR" sz="1400" dirty="0" err="1" smtClean="0"/>
              <a:t>bug</a:t>
            </a:r>
            <a:r>
              <a:rPr lang="pt-BR" sz="1400" dirty="0" smtClean="0"/>
              <a:t>.</a:t>
            </a:r>
            <a:endParaRPr lang="pt-BR" sz="1400" dirty="0"/>
          </a:p>
        </p:txBody>
      </p:sp>
      <p:sp>
        <p:nvSpPr>
          <p:cNvPr id="30" name="Retângulo 29"/>
          <p:cNvSpPr/>
          <p:nvPr/>
        </p:nvSpPr>
        <p:spPr>
          <a:xfrm>
            <a:off x="3236769" y="3755405"/>
            <a:ext cx="2115403" cy="245432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Trata-se de algo evidente, visível, quando o erro é materializado (escrito, programado) passa a ser um defeito.</a:t>
            </a:r>
          </a:p>
          <a:p>
            <a:pPr algn="ctr"/>
            <a:endParaRPr lang="pt-BR" sz="1400" dirty="0" smtClean="0"/>
          </a:p>
          <a:p>
            <a:pPr algn="ctr"/>
            <a:r>
              <a:rPr lang="pt-BR" sz="1400" dirty="0" smtClean="0"/>
              <a:t>Ex.:  ...deverá imprimir!</a:t>
            </a:r>
          </a:p>
          <a:p>
            <a:pPr algn="ctr"/>
            <a:endParaRPr lang="pt-BR" sz="1400" dirty="0" smtClean="0"/>
          </a:p>
          <a:p>
            <a:pPr algn="ctr"/>
            <a:r>
              <a:rPr lang="pt-BR" sz="1400" dirty="0" smtClean="0"/>
              <a:t>Mas aonde? Na tela, PDF,  Impressora?</a:t>
            </a:r>
          </a:p>
        </p:txBody>
      </p:sp>
      <p:sp>
        <p:nvSpPr>
          <p:cNvPr id="31" name="Retângulo 30"/>
          <p:cNvSpPr/>
          <p:nvPr/>
        </p:nvSpPr>
        <p:spPr>
          <a:xfrm>
            <a:off x="5736584" y="4963242"/>
            <a:ext cx="2115403" cy="127378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Resultado de um código defeituoso executado.</a:t>
            </a:r>
          </a:p>
        </p:txBody>
      </p:sp>
      <p:sp>
        <p:nvSpPr>
          <p:cNvPr id="33" name="Seta para a direita 32"/>
          <p:cNvSpPr/>
          <p:nvPr/>
        </p:nvSpPr>
        <p:spPr>
          <a:xfrm>
            <a:off x="3439220" y="1951630"/>
            <a:ext cx="5117918" cy="395785"/>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8720911" y="1937982"/>
            <a:ext cx="2770495" cy="43263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Além do erro, o equivoco e o engano também são uma ação humana, no entanto, não geram defeito na documentação, podem gerar defeitos de programação, podem gerar falhas, mas somente o “erro” gera defeito de documentação.</a:t>
            </a:r>
          </a:p>
          <a:p>
            <a:pPr algn="ctr"/>
            <a:endParaRPr lang="pt-BR" sz="1400" dirty="0" smtClean="0"/>
          </a:p>
          <a:p>
            <a:pPr algn="ctr"/>
            <a:r>
              <a:rPr lang="pt-BR" sz="1400" dirty="0" smtClean="0"/>
              <a:t>Ex.: “era para apertar a tecla “</a:t>
            </a:r>
            <a:r>
              <a:rPr lang="pt-BR" sz="1400" dirty="0" err="1" smtClean="0"/>
              <a:t>enter</a:t>
            </a:r>
            <a:r>
              <a:rPr lang="pt-BR" sz="1400" dirty="0" smtClean="0"/>
              <a:t>” para prosseguir e o usuário apertou a tecla “</a:t>
            </a:r>
            <a:r>
              <a:rPr lang="pt-BR" sz="1400" dirty="0" err="1" smtClean="0"/>
              <a:t>backspace</a:t>
            </a:r>
            <a:r>
              <a:rPr lang="pt-BR" sz="1400" dirty="0" smtClean="0"/>
              <a:t>” fazendo retroceder o sistema.</a:t>
            </a:r>
            <a:endParaRPr lang="pt-BR" sz="1400" dirty="0"/>
          </a:p>
        </p:txBody>
      </p:sp>
    </p:spTree>
    <p:extLst>
      <p:ext uri="{BB962C8B-B14F-4D97-AF65-F5344CB8AC3E}">
        <p14:creationId xmlns:p14="http://schemas.microsoft.com/office/powerpoint/2010/main" xmlns="" val="27270243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1488018"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Etapas para implementação dos testes</a:t>
            </a:r>
          </a:p>
        </p:txBody>
      </p:sp>
      <p:sp>
        <p:nvSpPr>
          <p:cNvPr id="111619" name="AutoShape 3"/>
          <p:cNvSpPr>
            <a:spLocks noChangeArrowheads="1"/>
          </p:cNvSpPr>
          <p:nvPr/>
        </p:nvSpPr>
        <p:spPr bwMode="auto">
          <a:xfrm>
            <a:off x="143933" y="1123951"/>
            <a:ext cx="3168651"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noFill/>
            <a:round/>
            <a:headEnd/>
            <a:tailEnd/>
          </a:ln>
        </p:spPr>
        <p:txBody>
          <a:bodyPr wrap="none" anchor="ctr"/>
          <a:lstStyle/>
          <a:p>
            <a:r>
              <a:rPr lang="pt-BR" b="1">
                <a:solidFill>
                  <a:srgbClr val="EAAF0F"/>
                </a:solidFill>
              </a:rPr>
              <a:t>Entendimento da </a:t>
            </a:r>
            <a:br>
              <a:rPr lang="pt-BR" b="1">
                <a:solidFill>
                  <a:srgbClr val="EAAF0F"/>
                </a:solidFill>
              </a:rPr>
            </a:br>
            <a:r>
              <a:rPr lang="pt-BR" b="1">
                <a:solidFill>
                  <a:srgbClr val="EAAF0F"/>
                </a:solidFill>
              </a:rPr>
              <a:t>Demanda</a:t>
            </a:r>
          </a:p>
        </p:txBody>
      </p:sp>
      <p:sp>
        <p:nvSpPr>
          <p:cNvPr id="111620" name="AutoShape 4"/>
          <p:cNvSpPr>
            <a:spLocks noChangeArrowheads="1"/>
          </p:cNvSpPr>
          <p:nvPr/>
        </p:nvSpPr>
        <p:spPr bwMode="auto">
          <a:xfrm>
            <a:off x="2161118" y="2132014"/>
            <a:ext cx="3168649"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Elaboração da </a:t>
            </a:r>
            <a:br>
              <a:rPr lang="pt-BR" b="1">
                <a:solidFill>
                  <a:srgbClr val="EAAF0F"/>
                </a:solidFill>
              </a:rPr>
            </a:br>
            <a:r>
              <a:rPr lang="pt-BR" b="1">
                <a:solidFill>
                  <a:srgbClr val="EAAF0F"/>
                </a:solidFill>
              </a:rPr>
              <a:t>Estratégia de Teste </a:t>
            </a:r>
          </a:p>
        </p:txBody>
      </p:sp>
      <p:sp>
        <p:nvSpPr>
          <p:cNvPr id="111621" name="AutoShape 5"/>
          <p:cNvSpPr>
            <a:spLocks noChangeArrowheads="1"/>
          </p:cNvSpPr>
          <p:nvPr/>
        </p:nvSpPr>
        <p:spPr bwMode="auto">
          <a:xfrm>
            <a:off x="4273552" y="3140076"/>
            <a:ext cx="3168649" cy="936625"/>
          </a:xfrm>
          <a:prstGeom prst="roundRect">
            <a:avLst>
              <a:gd name="adj" fmla="val 16667"/>
            </a:avLst>
          </a:prstGeom>
          <a:gradFill rotWithShape="1">
            <a:gsLst>
              <a:gs pos="0">
                <a:srgbClr val="4A1618"/>
              </a:gs>
              <a:gs pos="100000">
                <a:srgbClr val="A03033"/>
              </a:gs>
            </a:gsLst>
            <a:lin ang="5400000" scaled="1"/>
          </a:gradFill>
          <a:ln w="9525" algn="ctr">
            <a:noFill/>
            <a:round/>
            <a:headEnd/>
            <a:tailEnd/>
          </a:ln>
        </p:spPr>
        <p:txBody>
          <a:bodyPr wrap="none" anchor="ctr"/>
          <a:lstStyle/>
          <a:p>
            <a:r>
              <a:rPr lang="pt-BR" b="1">
                <a:solidFill>
                  <a:srgbClr val="EAAF0F"/>
                </a:solidFill>
              </a:rPr>
              <a:t>Entendimento do</a:t>
            </a:r>
            <a:br>
              <a:rPr lang="pt-BR" b="1">
                <a:solidFill>
                  <a:srgbClr val="EAAF0F"/>
                </a:solidFill>
              </a:rPr>
            </a:br>
            <a:r>
              <a:rPr lang="pt-BR" b="1">
                <a:solidFill>
                  <a:srgbClr val="EAAF0F"/>
                </a:solidFill>
              </a:rPr>
              <a:t>Sistema </a:t>
            </a:r>
          </a:p>
        </p:txBody>
      </p:sp>
      <p:sp>
        <p:nvSpPr>
          <p:cNvPr id="111622" name="AutoShape 6"/>
          <p:cNvSpPr>
            <a:spLocks noChangeArrowheads="1"/>
          </p:cNvSpPr>
          <p:nvPr/>
        </p:nvSpPr>
        <p:spPr bwMode="auto">
          <a:xfrm>
            <a:off x="8784167" y="5156201"/>
            <a:ext cx="3168651"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Elaboração dos</a:t>
            </a:r>
            <a:br>
              <a:rPr lang="pt-BR" b="1">
                <a:solidFill>
                  <a:srgbClr val="EAAF0F"/>
                </a:solidFill>
              </a:rPr>
            </a:br>
            <a:r>
              <a:rPr lang="pt-BR" b="1">
                <a:solidFill>
                  <a:srgbClr val="EAAF0F"/>
                </a:solidFill>
              </a:rPr>
              <a:t>Casos de Teste </a:t>
            </a:r>
          </a:p>
        </p:txBody>
      </p:sp>
      <p:sp>
        <p:nvSpPr>
          <p:cNvPr id="111623" name="AutoShape 24"/>
          <p:cNvSpPr>
            <a:spLocks noChangeArrowheads="1"/>
          </p:cNvSpPr>
          <p:nvPr/>
        </p:nvSpPr>
        <p:spPr bwMode="auto">
          <a:xfrm rot="5400000">
            <a:off x="3649663" y="1268412"/>
            <a:ext cx="669925" cy="9588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11624" name="AutoShape 24"/>
          <p:cNvSpPr>
            <a:spLocks noChangeArrowheads="1"/>
          </p:cNvSpPr>
          <p:nvPr/>
        </p:nvSpPr>
        <p:spPr bwMode="auto">
          <a:xfrm rot="5400000">
            <a:off x="5666847" y="2278064"/>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11625" name="AutoShape 24"/>
          <p:cNvSpPr>
            <a:spLocks noChangeArrowheads="1"/>
          </p:cNvSpPr>
          <p:nvPr/>
        </p:nvSpPr>
        <p:spPr bwMode="auto">
          <a:xfrm rot="5400000">
            <a:off x="7779280" y="3284539"/>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11626" name="AutoShape 10"/>
          <p:cNvSpPr>
            <a:spLocks noChangeArrowheads="1"/>
          </p:cNvSpPr>
          <p:nvPr/>
        </p:nvSpPr>
        <p:spPr bwMode="auto">
          <a:xfrm>
            <a:off x="6576485" y="4148139"/>
            <a:ext cx="3168649"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Análise da </a:t>
            </a:r>
            <a:br>
              <a:rPr lang="pt-BR" b="1">
                <a:solidFill>
                  <a:srgbClr val="EAAF0F"/>
                </a:solidFill>
              </a:rPr>
            </a:br>
            <a:r>
              <a:rPr lang="pt-BR" b="1">
                <a:solidFill>
                  <a:srgbClr val="EAAF0F"/>
                </a:solidFill>
              </a:rPr>
              <a:t>Cobertura do Teste</a:t>
            </a:r>
          </a:p>
        </p:txBody>
      </p:sp>
      <p:sp>
        <p:nvSpPr>
          <p:cNvPr id="111627" name="AutoShape 24"/>
          <p:cNvSpPr>
            <a:spLocks noChangeArrowheads="1"/>
          </p:cNvSpPr>
          <p:nvPr/>
        </p:nvSpPr>
        <p:spPr bwMode="auto">
          <a:xfrm rot="5400000">
            <a:off x="10082214" y="4292602"/>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11628" name="Espaço Reservado para Número de Slide 12"/>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4C1C1A4A-C8D6-46DD-BEF7-380292EDABE3}" type="slidenum">
              <a:rPr lang="pt-BR" smtClean="0">
                <a:cs typeface="Arial" pitchFamily="34" charset="0"/>
              </a:rPr>
              <a:pPr/>
              <a:t>70</a:t>
            </a:fld>
            <a:endParaRPr lang="pt-BR" smtClean="0">
              <a:cs typeface="Arial" pitchFamily="34"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Entendimento do sistema</a:t>
            </a:r>
          </a:p>
        </p:txBody>
      </p:sp>
      <p:sp>
        <p:nvSpPr>
          <p:cNvPr id="112643" name="Rectangle 3"/>
          <p:cNvSpPr>
            <a:spLocks noGrp="1" noChangeArrowheads="1"/>
          </p:cNvSpPr>
          <p:nvPr>
            <p:ph idx="1"/>
          </p:nvPr>
        </p:nvSpPr>
        <p:spPr bwMode="auto">
          <a:xfrm>
            <a:off x="609600" y="1844676"/>
            <a:ext cx="10957984" cy="4392613"/>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Utilizando a estratégia de teste, os analistas precisam entender detalhadamente o sistema para viabilizar a modelagem dos testes</a:t>
            </a:r>
          </a:p>
          <a:p>
            <a:pPr lvl="1"/>
            <a:r>
              <a:rPr lang="pt-BR" smtClean="0">
                <a:ea typeface="MS PGothic" pitchFamily="34" charset="-128"/>
              </a:rPr>
              <a:t>Fluxos</a:t>
            </a:r>
          </a:p>
          <a:p>
            <a:pPr lvl="1"/>
            <a:r>
              <a:rPr lang="pt-BR" smtClean="0">
                <a:ea typeface="MS PGothic" pitchFamily="34" charset="-128"/>
              </a:rPr>
              <a:t>Requisitos do sistema</a:t>
            </a:r>
          </a:p>
          <a:p>
            <a:pPr lvl="1"/>
            <a:r>
              <a:rPr lang="pt-BR" smtClean="0">
                <a:ea typeface="MS PGothic" pitchFamily="34" charset="-128"/>
              </a:rPr>
              <a:t>Regras de negócio</a:t>
            </a:r>
          </a:p>
          <a:p>
            <a:pPr lvl="1"/>
            <a:r>
              <a:rPr lang="pt-BR" smtClean="0">
                <a:ea typeface="MS PGothic" pitchFamily="34" charset="-128"/>
              </a:rPr>
              <a:t>Funcionalidades</a:t>
            </a:r>
          </a:p>
          <a:p>
            <a:pPr lvl="1"/>
            <a:r>
              <a:rPr lang="pt-BR" smtClean="0">
                <a:ea typeface="MS PGothic" pitchFamily="34" charset="-128"/>
              </a:rPr>
              <a:t>Casos de uso</a:t>
            </a:r>
          </a:p>
          <a:p>
            <a:pPr lvl="1"/>
            <a:r>
              <a:rPr lang="pt-BR" smtClean="0">
                <a:ea typeface="MS PGothic" pitchFamily="34" charset="-128"/>
              </a:rPr>
              <a:t>Navegação </a:t>
            </a:r>
          </a:p>
        </p:txBody>
      </p:sp>
      <p:sp>
        <p:nvSpPr>
          <p:cNvPr id="112644"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AF4BC20D-27B5-453B-9DBE-CE72767D9AC8}" type="slidenum">
              <a:rPr lang="pt-BR" smtClean="0"/>
              <a:pPr/>
              <a:t>71</a:t>
            </a:fld>
            <a:endParaRPr lang="pt-BR"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800" smtClean="0">
                <a:ea typeface="MS PGothic" pitchFamily="34" charset="-128"/>
              </a:rPr>
              <a:t>Entendimento do sistema</a:t>
            </a:r>
          </a:p>
        </p:txBody>
      </p:sp>
      <p:sp>
        <p:nvSpPr>
          <p:cNvPr id="113667" name="Rectangle 3"/>
          <p:cNvSpPr>
            <a:spLocks noGrp="1" noChangeArrowheads="1"/>
          </p:cNvSpPr>
          <p:nvPr>
            <p:ph idx="1"/>
          </p:nvPr>
        </p:nvSpPr>
        <p:spPr bwMode="auto">
          <a:xfrm>
            <a:off x="609600" y="1628776"/>
            <a:ext cx="10957984" cy="4608513"/>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Análise de criticidade pode ser realizada para priorização e análise de abrangência dos testes</a:t>
            </a:r>
          </a:p>
        </p:txBody>
      </p:sp>
      <p:sp>
        <p:nvSpPr>
          <p:cNvPr id="113668" name="AutoShape 5"/>
          <p:cNvSpPr>
            <a:spLocks noChangeArrowheads="1"/>
          </p:cNvSpPr>
          <p:nvPr/>
        </p:nvSpPr>
        <p:spPr bwMode="auto">
          <a:xfrm>
            <a:off x="814918" y="3573464"/>
            <a:ext cx="10369549" cy="2160587"/>
          </a:xfrm>
          <a:prstGeom prst="roundRect">
            <a:avLst>
              <a:gd name="adj" fmla="val 16667"/>
            </a:avLst>
          </a:prstGeom>
          <a:gradFill rotWithShape="1">
            <a:gsLst>
              <a:gs pos="0">
                <a:srgbClr val="4A1618"/>
              </a:gs>
              <a:gs pos="100000">
                <a:srgbClr val="A03033"/>
              </a:gs>
            </a:gsLst>
            <a:lin ang="5400000" scaled="1"/>
          </a:gradFill>
          <a:ln w="9525">
            <a:noFill/>
            <a:round/>
            <a:headEnd/>
            <a:tailEnd/>
          </a:ln>
        </p:spPr>
        <p:txBody>
          <a:bodyPr wrap="none" anchor="ctr"/>
          <a:lstStyle/>
          <a:p>
            <a:r>
              <a:rPr lang="pt-BR" sz="2800">
                <a:solidFill>
                  <a:srgbClr val="EAAF0F"/>
                </a:solidFill>
              </a:rPr>
              <a:t>Não devemos desgastar o relacionamento </a:t>
            </a:r>
            <a:br>
              <a:rPr lang="pt-BR" sz="2800">
                <a:solidFill>
                  <a:srgbClr val="EAAF0F"/>
                </a:solidFill>
              </a:rPr>
            </a:br>
            <a:r>
              <a:rPr lang="pt-BR" sz="2800">
                <a:solidFill>
                  <a:srgbClr val="EAAF0F"/>
                </a:solidFill>
              </a:rPr>
              <a:t>com o cliente nessa fase. É necessário fazer </a:t>
            </a:r>
            <a:br>
              <a:rPr lang="pt-BR" sz="2800">
                <a:solidFill>
                  <a:srgbClr val="EAAF0F"/>
                </a:solidFill>
              </a:rPr>
            </a:br>
            <a:r>
              <a:rPr lang="pt-BR" sz="2800">
                <a:solidFill>
                  <a:srgbClr val="EAAF0F"/>
                </a:solidFill>
              </a:rPr>
              <a:t>um estudo prévio criterioso para sermos </a:t>
            </a:r>
            <a:br>
              <a:rPr lang="pt-BR" sz="2800">
                <a:solidFill>
                  <a:srgbClr val="EAAF0F"/>
                </a:solidFill>
              </a:rPr>
            </a:br>
            <a:r>
              <a:rPr lang="pt-BR" sz="2800">
                <a:solidFill>
                  <a:srgbClr val="EAAF0F"/>
                </a:solidFill>
              </a:rPr>
              <a:t>assertivos nas interações com o cliente.</a:t>
            </a:r>
          </a:p>
        </p:txBody>
      </p:sp>
      <p:sp>
        <p:nvSpPr>
          <p:cNvPr id="113669" name="Espaço Reservado para Número de Slide 5"/>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33819DDC-9799-4FB2-8BA2-322CF20F406D}" type="slidenum">
              <a:rPr lang="pt-BR" smtClean="0"/>
              <a:pPr/>
              <a:t>72</a:t>
            </a:fld>
            <a:endParaRPr lang="pt-BR"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bwMode="auto">
          <a:xfrm>
            <a:off x="668867"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Entendimento do sistema</a:t>
            </a:r>
          </a:p>
        </p:txBody>
      </p:sp>
      <p:sp>
        <p:nvSpPr>
          <p:cNvPr id="114691" name="Rectangle 3"/>
          <p:cNvSpPr>
            <a:spLocks noGrp="1" noChangeArrowheads="1"/>
          </p:cNvSpPr>
          <p:nvPr>
            <p:ph idx="1"/>
          </p:nvPr>
        </p:nvSpPr>
        <p:spPr bwMode="auto">
          <a:xfrm>
            <a:off x="431800" y="1341439"/>
            <a:ext cx="10957984" cy="4391025"/>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O sistema pode ter diferentes situações de documentação</a:t>
            </a:r>
          </a:p>
          <a:p>
            <a:pPr lvl="1"/>
            <a:r>
              <a:rPr lang="pt-BR" smtClean="0">
                <a:ea typeface="MS PGothic" pitchFamily="34" charset="-128"/>
              </a:rPr>
              <a:t>Sistema bem documentado</a:t>
            </a:r>
          </a:p>
          <a:p>
            <a:pPr lvl="1"/>
            <a:r>
              <a:rPr lang="pt-BR" smtClean="0">
                <a:ea typeface="MS PGothic" pitchFamily="34" charset="-128"/>
              </a:rPr>
              <a:t>Sistema documentado, porém de difícil utilização</a:t>
            </a:r>
          </a:p>
          <a:p>
            <a:pPr lvl="1"/>
            <a:r>
              <a:rPr lang="pt-BR" smtClean="0">
                <a:ea typeface="MS PGothic" pitchFamily="34" charset="-128"/>
              </a:rPr>
              <a:t>Sistema mal documentado</a:t>
            </a:r>
          </a:p>
          <a:p>
            <a:pPr lvl="1"/>
            <a:r>
              <a:rPr lang="pt-BR" smtClean="0">
                <a:ea typeface="MS PGothic" pitchFamily="34" charset="-128"/>
              </a:rPr>
              <a:t>Sistema sem nenhuma documentação</a:t>
            </a:r>
          </a:p>
          <a:p>
            <a:r>
              <a:rPr lang="pt-BR" smtClean="0">
                <a:ea typeface="MS PGothic" pitchFamily="34" charset="-128"/>
              </a:rPr>
              <a:t>É necessário entender diferentes estratégias para realizar o entendimento do sistema em qualquer uma das situações</a:t>
            </a:r>
          </a:p>
        </p:txBody>
      </p:sp>
      <p:sp>
        <p:nvSpPr>
          <p:cNvPr id="114693" name="Espaço Reservado para Número de Slide 5"/>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8CC33BB9-2BEB-461F-92D6-C27F4AB44322}" type="slidenum">
              <a:rPr lang="pt-BR" smtClean="0"/>
              <a:pPr/>
              <a:t>73</a:t>
            </a:fld>
            <a:endParaRPr lang="pt-BR"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668867"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Entendimento do sistema</a:t>
            </a:r>
          </a:p>
        </p:txBody>
      </p:sp>
      <p:sp>
        <p:nvSpPr>
          <p:cNvPr id="115715" name="Rectangle 3"/>
          <p:cNvSpPr>
            <a:spLocks noGrp="1" noChangeArrowheads="1"/>
          </p:cNvSpPr>
          <p:nvPr>
            <p:ph idx="1"/>
          </p:nvPr>
        </p:nvSpPr>
        <p:spPr bwMode="auto">
          <a:xfrm>
            <a:off x="624418" y="1484314"/>
            <a:ext cx="10957983" cy="4537075"/>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Ao fazermos o entendimento do sistema podemos elaborar alguns documentos de apoio</a:t>
            </a:r>
          </a:p>
          <a:p>
            <a:pPr lvl="1"/>
            <a:r>
              <a:rPr lang="pt-BR" smtClean="0">
                <a:ea typeface="MS PGothic" pitchFamily="34" charset="-128"/>
              </a:rPr>
              <a:t>Macro visão do sistema</a:t>
            </a:r>
          </a:p>
          <a:p>
            <a:pPr lvl="1"/>
            <a:r>
              <a:rPr lang="pt-BR" smtClean="0">
                <a:ea typeface="MS PGothic" pitchFamily="34" charset="-128"/>
              </a:rPr>
              <a:t>Fluxos de funcionalidade</a:t>
            </a:r>
          </a:p>
          <a:p>
            <a:pPr lvl="1"/>
            <a:r>
              <a:rPr lang="pt-BR" smtClean="0">
                <a:ea typeface="MS PGothic" pitchFamily="34" charset="-128"/>
              </a:rPr>
              <a:t>Registros do estudo dos requisitos e documentação existente</a:t>
            </a:r>
          </a:p>
          <a:p>
            <a:r>
              <a:rPr lang="pt-BR" smtClean="0">
                <a:ea typeface="MS PGothic" pitchFamily="34" charset="-128"/>
              </a:rPr>
              <a:t>Manter documentação sobre o entendimento do sistema auxilia em atividades futuras de manutenção</a:t>
            </a:r>
          </a:p>
        </p:txBody>
      </p:sp>
      <p:sp>
        <p:nvSpPr>
          <p:cNvPr id="115716"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1AC9522C-443B-4DA9-9C67-5B10FE57732F}" type="slidenum">
              <a:rPr lang="pt-BR" smtClean="0"/>
              <a:pPr/>
              <a:t>74</a:t>
            </a:fld>
            <a:endParaRPr lang="pt-BR"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Entendimento do sistema</a:t>
            </a:r>
          </a:p>
        </p:txBody>
      </p:sp>
      <p:sp>
        <p:nvSpPr>
          <p:cNvPr id="116739" name="Rectangle 3"/>
          <p:cNvSpPr>
            <a:spLocks noGrp="1" noChangeArrowheads="1"/>
          </p:cNvSpPr>
          <p:nvPr>
            <p:ph idx="1"/>
          </p:nvPr>
        </p:nvSpPr>
        <p:spPr bwMode="auto">
          <a:xfrm>
            <a:off x="609600" y="1916114"/>
            <a:ext cx="10957984" cy="4321175"/>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Sugestão de atividades para um melhor entendimento do sistema:</a:t>
            </a:r>
          </a:p>
          <a:p>
            <a:pPr lvl="1"/>
            <a:r>
              <a:rPr lang="pt-BR" smtClean="0">
                <a:ea typeface="MS PGothic" pitchFamily="34" charset="-128"/>
              </a:rPr>
              <a:t>A leitura dos documentos de apoio </a:t>
            </a:r>
          </a:p>
          <a:p>
            <a:pPr lvl="1"/>
            <a:r>
              <a:rPr lang="pt-BR" smtClean="0">
                <a:ea typeface="MS PGothic" pitchFamily="34" charset="-128"/>
              </a:rPr>
              <a:t>Exploração e/ou observação do sistema – na falta de documentos e disponibilidade do sistema</a:t>
            </a:r>
          </a:p>
          <a:p>
            <a:pPr lvl="1"/>
            <a:r>
              <a:rPr lang="pt-BR" smtClean="0">
                <a:ea typeface="MS PGothic" pitchFamily="34" charset="-128"/>
              </a:rPr>
              <a:t>Entrevista ou questionário – não havendo documentação e nem disponibilidade do sistema</a:t>
            </a:r>
          </a:p>
        </p:txBody>
      </p:sp>
      <p:sp>
        <p:nvSpPr>
          <p:cNvPr id="116740" name="Espaço Reservado para Número de Slide 4"/>
          <p:cNvSpPr>
            <a:spLocks noGrp="1"/>
          </p:cNvSpPr>
          <p:nvPr>
            <p:ph type="sldNum" sz="quarter" idx="12"/>
          </p:nvPr>
        </p:nvSpPr>
        <p:spPr bwMode="auto">
          <a:xfrm>
            <a:off x="1" y="6524626"/>
            <a:ext cx="2639484" cy="333375"/>
          </a:xfrm>
          <a:noFill/>
          <a:ln>
            <a:miter lim="800000"/>
            <a:headEnd/>
            <a:tailEnd/>
          </a:ln>
        </p:spPr>
        <p:txBody>
          <a:bodyPr vert="horz" wrap="square" lIns="91440" tIns="45720" rIns="91440" bIns="45720" numCol="1" anchor="t" anchorCtr="0" compatLnSpc="1">
            <a:prstTxWarp prst="textNoShape">
              <a:avLst/>
            </a:prstTxWarp>
          </a:bodyPr>
          <a:lstStyle/>
          <a:p>
            <a:fld id="{E6CD5C2B-3C67-4CDC-BC9D-B9855ACAF632}" type="slidenum">
              <a:rPr lang="pt-BR" smtClean="0"/>
              <a:pPr/>
              <a:t>75</a:t>
            </a:fld>
            <a:endParaRPr lang="pt-BR"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12" descr="MCj04326630000[1]"/>
          <p:cNvPicPr>
            <a:picLocks noChangeAspect="1" noChangeArrowheads="1"/>
          </p:cNvPicPr>
          <p:nvPr/>
        </p:nvPicPr>
        <p:blipFill>
          <a:blip r:embed="rId3" cstate="print"/>
          <a:srcRect/>
          <a:stretch>
            <a:fillRect/>
          </a:stretch>
        </p:blipFill>
        <p:spPr bwMode="auto">
          <a:xfrm>
            <a:off x="1390652" y="1628775"/>
            <a:ext cx="1553633" cy="1366838"/>
          </a:xfrm>
          <a:prstGeom prst="rect">
            <a:avLst/>
          </a:prstGeom>
          <a:noFill/>
          <a:ln w="9525">
            <a:noFill/>
            <a:miter lim="800000"/>
            <a:headEnd/>
            <a:tailEnd/>
          </a:ln>
        </p:spPr>
      </p:pic>
      <p:pic>
        <p:nvPicPr>
          <p:cNvPr id="117763" name="Picture 13" descr="MC900240651[1]"/>
          <p:cNvPicPr>
            <a:picLocks noChangeAspect="1" noChangeArrowheads="1"/>
          </p:cNvPicPr>
          <p:nvPr/>
        </p:nvPicPr>
        <p:blipFill>
          <a:blip r:embed="rId4" cstate="print"/>
          <a:srcRect/>
          <a:stretch>
            <a:fillRect/>
          </a:stretch>
        </p:blipFill>
        <p:spPr bwMode="auto">
          <a:xfrm>
            <a:off x="4078818" y="1773238"/>
            <a:ext cx="1858433" cy="1103312"/>
          </a:xfrm>
          <a:prstGeom prst="rect">
            <a:avLst/>
          </a:prstGeom>
          <a:noFill/>
          <a:ln w="9525">
            <a:noFill/>
            <a:miter lim="800000"/>
            <a:headEnd/>
            <a:tailEnd/>
          </a:ln>
        </p:spPr>
      </p:pic>
      <p:pic>
        <p:nvPicPr>
          <p:cNvPr id="117764" name="Picture 14" descr="MC900297161[1]"/>
          <p:cNvPicPr>
            <a:picLocks noChangeAspect="1" noChangeArrowheads="1"/>
          </p:cNvPicPr>
          <p:nvPr/>
        </p:nvPicPr>
        <p:blipFill>
          <a:blip r:embed="rId5" cstate="print"/>
          <a:srcRect/>
          <a:stretch>
            <a:fillRect/>
          </a:stretch>
        </p:blipFill>
        <p:spPr bwMode="auto">
          <a:xfrm>
            <a:off x="9793818" y="1773239"/>
            <a:ext cx="1678516" cy="1177925"/>
          </a:xfrm>
          <a:prstGeom prst="rect">
            <a:avLst/>
          </a:prstGeom>
          <a:noFill/>
          <a:ln w="9525">
            <a:noFill/>
            <a:miter lim="800000"/>
            <a:headEnd/>
            <a:tailEnd/>
          </a:ln>
        </p:spPr>
      </p:pic>
      <p:sp>
        <p:nvSpPr>
          <p:cNvPr id="618511" name="Documents"/>
          <p:cNvSpPr>
            <a:spLocks noEditPoints="1" noChangeArrowheads="1"/>
          </p:cNvSpPr>
          <p:nvPr/>
        </p:nvSpPr>
        <p:spPr bwMode="auto">
          <a:xfrm>
            <a:off x="7440085" y="1844676"/>
            <a:ext cx="933449" cy="93662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pt-BR"/>
          </a:p>
        </p:txBody>
      </p:sp>
      <p:sp>
        <p:nvSpPr>
          <p:cNvPr id="117766" name="AutoShape 16"/>
          <p:cNvSpPr>
            <a:spLocks noChangeArrowheads="1"/>
          </p:cNvSpPr>
          <p:nvPr/>
        </p:nvSpPr>
        <p:spPr bwMode="auto">
          <a:xfrm>
            <a:off x="3312585" y="2133600"/>
            <a:ext cx="383116" cy="431800"/>
          </a:xfrm>
          <a:prstGeom prst="rightArrow">
            <a:avLst>
              <a:gd name="adj1" fmla="val 50000"/>
              <a:gd name="adj2" fmla="val 25000"/>
            </a:avLst>
          </a:prstGeom>
          <a:solidFill>
            <a:srgbClr val="FFFFFF"/>
          </a:solidFill>
          <a:ln w="9525" algn="ctr">
            <a:solidFill>
              <a:schemeClr val="tx1"/>
            </a:solidFill>
            <a:miter lim="800000"/>
            <a:headEnd/>
            <a:tailEnd/>
          </a:ln>
        </p:spPr>
        <p:txBody>
          <a:bodyPr wrap="none" anchor="ctr"/>
          <a:lstStyle/>
          <a:p>
            <a:endParaRPr lang="pt-BR"/>
          </a:p>
        </p:txBody>
      </p:sp>
      <p:sp>
        <p:nvSpPr>
          <p:cNvPr id="117767" name="AutoShape 17"/>
          <p:cNvSpPr>
            <a:spLocks noChangeArrowheads="1"/>
          </p:cNvSpPr>
          <p:nvPr/>
        </p:nvSpPr>
        <p:spPr bwMode="auto">
          <a:xfrm>
            <a:off x="6481234" y="2133600"/>
            <a:ext cx="383117" cy="431800"/>
          </a:xfrm>
          <a:prstGeom prst="rightArrow">
            <a:avLst>
              <a:gd name="adj1" fmla="val 50000"/>
              <a:gd name="adj2" fmla="val 25000"/>
            </a:avLst>
          </a:prstGeom>
          <a:solidFill>
            <a:srgbClr val="FFFFFF"/>
          </a:solidFill>
          <a:ln w="9525" algn="ctr">
            <a:solidFill>
              <a:schemeClr val="tx1"/>
            </a:solidFill>
            <a:miter lim="800000"/>
            <a:headEnd/>
            <a:tailEnd/>
          </a:ln>
        </p:spPr>
        <p:txBody>
          <a:bodyPr wrap="none" anchor="ctr"/>
          <a:lstStyle/>
          <a:p>
            <a:endParaRPr lang="pt-BR"/>
          </a:p>
        </p:txBody>
      </p:sp>
      <p:sp>
        <p:nvSpPr>
          <p:cNvPr id="117768" name="AutoShape 18"/>
          <p:cNvSpPr>
            <a:spLocks noChangeArrowheads="1"/>
          </p:cNvSpPr>
          <p:nvPr/>
        </p:nvSpPr>
        <p:spPr bwMode="auto">
          <a:xfrm>
            <a:off x="8976785" y="2133600"/>
            <a:ext cx="383116" cy="431800"/>
          </a:xfrm>
          <a:prstGeom prst="rightArrow">
            <a:avLst>
              <a:gd name="adj1" fmla="val 50000"/>
              <a:gd name="adj2" fmla="val 25000"/>
            </a:avLst>
          </a:prstGeom>
          <a:solidFill>
            <a:srgbClr val="FFFFFF"/>
          </a:solidFill>
          <a:ln w="9525" algn="ctr">
            <a:solidFill>
              <a:schemeClr val="tx1"/>
            </a:solidFill>
            <a:miter lim="800000"/>
            <a:headEnd/>
            <a:tailEnd/>
          </a:ln>
        </p:spPr>
        <p:txBody>
          <a:bodyPr wrap="none" anchor="ctr"/>
          <a:lstStyle/>
          <a:p>
            <a:endParaRPr lang="pt-BR"/>
          </a:p>
        </p:txBody>
      </p:sp>
      <p:sp>
        <p:nvSpPr>
          <p:cNvPr id="117769" name="Rectangle 2"/>
          <p:cNvSpPr>
            <a:spLocks noGrp="1" noChangeArrowheads="1"/>
          </p:cNvSpPr>
          <p:nvPr>
            <p:ph type="title"/>
          </p:nvPr>
        </p:nvSpPr>
        <p:spPr bwMode="auto">
          <a:xfrm>
            <a:off x="668867"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Entendimento do sistema</a:t>
            </a:r>
          </a:p>
        </p:txBody>
      </p:sp>
      <p:sp>
        <p:nvSpPr>
          <p:cNvPr id="117770" name="Rectangle 3"/>
          <p:cNvSpPr>
            <a:spLocks noGrp="1" noChangeArrowheads="1"/>
          </p:cNvSpPr>
          <p:nvPr>
            <p:ph idx="1"/>
          </p:nvPr>
        </p:nvSpPr>
        <p:spPr bwMode="auto">
          <a:xfrm>
            <a:off x="609600" y="1341438"/>
            <a:ext cx="10957984" cy="4895850"/>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Resumo</a:t>
            </a:r>
          </a:p>
          <a:p>
            <a:pPr lvl="1"/>
            <a:endParaRPr lang="pt-BR" smtClean="0">
              <a:ea typeface="MS PGothic" pitchFamily="34" charset="-128"/>
            </a:endParaRPr>
          </a:p>
          <a:p>
            <a:pPr lvl="1"/>
            <a:endParaRPr lang="pt-BR" smtClean="0">
              <a:ea typeface="MS PGothic" pitchFamily="34" charset="-128"/>
            </a:endParaRPr>
          </a:p>
          <a:p>
            <a:pPr lvl="1"/>
            <a:endParaRPr lang="pt-BR" smtClean="0">
              <a:ea typeface="MS PGothic" pitchFamily="34" charset="-128"/>
            </a:endParaRPr>
          </a:p>
          <a:p>
            <a:pPr lvl="1">
              <a:buFontTx/>
              <a:buNone/>
            </a:pPr>
            <a:endParaRPr lang="pt-BR" sz="1400" smtClean="0">
              <a:ea typeface="MS PGothic" pitchFamily="34" charset="-128"/>
            </a:endParaRPr>
          </a:p>
          <a:p>
            <a:pPr lvl="1"/>
            <a:r>
              <a:rPr lang="pt-BR" smtClean="0">
                <a:ea typeface="MS PGothic" pitchFamily="34" charset="-128"/>
              </a:rPr>
              <a:t>As etapas não são aplicadas para todos os projetos</a:t>
            </a:r>
          </a:p>
        </p:txBody>
      </p:sp>
      <p:sp>
        <p:nvSpPr>
          <p:cNvPr id="117771" name="Line 22"/>
          <p:cNvSpPr>
            <a:spLocks noChangeShapeType="1"/>
          </p:cNvSpPr>
          <p:nvPr/>
        </p:nvSpPr>
        <p:spPr bwMode="auto">
          <a:xfrm>
            <a:off x="10416117" y="2565400"/>
            <a:ext cx="287867" cy="0"/>
          </a:xfrm>
          <a:prstGeom prst="line">
            <a:avLst/>
          </a:prstGeom>
          <a:noFill/>
          <a:ln w="9525">
            <a:solidFill>
              <a:srgbClr val="4D4D4D"/>
            </a:solidFill>
            <a:round/>
            <a:headEnd/>
            <a:tailEnd type="triangle" w="med" len="med"/>
          </a:ln>
        </p:spPr>
        <p:txBody>
          <a:bodyPr/>
          <a:lstStyle/>
          <a:p>
            <a:endParaRPr lang="pt-BR"/>
          </a:p>
        </p:txBody>
      </p:sp>
      <p:sp>
        <p:nvSpPr>
          <p:cNvPr id="117772" name="Text Box 24"/>
          <p:cNvSpPr txBox="1">
            <a:spLocks noChangeArrowheads="1"/>
          </p:cNvSpPr>
          <p:nvPr/>
        </p:nvSpPr>
        <p:spPr bwMode="auto">
          <a:xfrm>
            <a:off x="6673851" y="2924176"/>
            <a:ext cx="2783416" cy="523220"/>
          </a:xfrm>
          <a:prstGeom prst="rect">
            <a:avLst/>
          </a:prstGeom>
          <a:noFill/>
          <a:ln w="9525" algn="ctr">
            <a:noFill/>
            <a:miter lim="800000"/>
            <a:headEnd/>
            <a:tailEnd/>
          </a:ln>
        </p:spPr>
        <p:txBody>
          <a:bodyPr>
            <a:spAutoFit/>
          </a:bodyPr>
          <a:lstStyle/>
          <a:p>
            <a:pPr>
              <a:spcBef>
                <a:spcPct val="50000"/>
              </a:spcBef>
            </a:pPr>
            <a:r>
              <a:rPr lang="pt-BR" sz="1400">
                <a:solidFill>
                  <a:srgbClr val="5F5F5F"/>
                </a:solidFill>
              </a:rPr>
              <a:t>elaboração de documentação de apoio</a:t>
            </a:r>
          </a:p>
        </p:txBody>
      </p:sp>
      <p:sp>
        <p:nvSpPr>
          <p:cNvPr id="117773" name="Text Box 25"/>
          <p:cNvSpPr txBox="1">
            <a:spLocks noChangeArrowheads="1"/>
          </p:cNvSpPr>
          <p:nvPr/>
        </p:nvSpPr>
        <p:spPr bwMode="auto">
          <a:xfrm>
            <a:off x="9649885" y="2997201"/>
            <a:ext cx="1534583" cy="523220"/>
          </a:xfrm>
          <a:prstGeom prst="rect">
            <a:avLst/>
          </a:prstGeom>
          <a:noFill/>
          <a:ln w="9525" algn="ctr">
            <a:noFill/>
            <a:miter lim="800000"/>
            <a:headEnd/>
            <a:tailEnd/>
          </a:ln>
        </p:spPr>
        <p:txBody>
          <a:bodyPr>
            <a:spAutoFit/>
          </a:bodyPr>
          <a:lstStyle/>
          <a:p>
            <a:pPr>
              <a:spcBef>
                <a:spcPct val="50000"/>
              </a:spcBef>
            </a:pPr>
            <a:r>
              <a:rPr lang="pt-BR" sz="1400">
                <a:solidFill>
                  <a:srgbClr val="5F5F5F"/>
                </a:solidFill>
              </a:rPr>
              <a:t>validação com cliente</a:t>
            </a:r>
          </a:p>
        </p:txBody>
      </p:sp>
      <p:sp>
        <p:nvSpPr>
          <p:cNvPr id="117774" name="Text Box 26"/>
          <p:cNvSpPr txBox="1">
            <a:spLocks noChangeArrowheads="1"/>
          </p:cNvSpPr>
          <p:nvPr/>
        </p:nvSpPr>
        <p:spPr bwMode="auto">
          <a:xfrm>
            <a:off x="3695701" y="2909888"/>
            <a:ext cx="2688167" cy="307777"/>
          </a:xfrm>
          <a:prstGeom prst="rect">
            <a:avLst/>
          </a:prstGeom>
          <a:noFill/>
          <a:ln w="9525" algn="ctr">
            <a:noFill/>
            <a:miter lim="800000"/>
            <a:headEnd/>
            <a:tailEnd/>
          </a:ln>
        </p:spPr>
        <p:txBody>
          <a:bodyPr>
            <a:spAutoFit/>
          </a:bodyPr>
          <a:lstStyle/>
          <a:p>
            <a:pPr>
              <a:spcBef>
                <a:spcPct val="50000"/>
              </a:spcBef>
            </a:pPr>
            <a:r>
              <a:rPr lang="pt-BR" sz="1400">
                <a:solidFill>
                  <a:srgbClr val="5F5F5F"/>
                </a:solidFill>
              </a:rPr>
              <a:t>entrevista com cliente</a:t>
            </a:r>
          </a:p>
        </p:txBody>
      </p:sp>
      <p:sp>
        <p:nvSpPr>
          <p:cNvPr id="117775" name="Text Box 27"/>
          <p:cNvSpPr txBox="1">
            <a:spLocks noChangeArrowheads="1"/>
          </p:cNvSpPr>
          <p:nvPr/>
        </p:nvSpPr>
        <p:spPr bwMode="auto">
          <a:xfrm>
            <a:off x="431800" y="2924176"/>
            <a:ext cx="2785533" cy="307777"/>
          </a:xfrm>
          <a:prstGeom prst="rect">
            <a:avLst/>
          </a:prstGeom>
          <a:noFill/>
          <a:ln w="9525" algn="ctr">
            <a:noFill/>
            <a:miter lim="800000"/>
            <a:headEnd/>
            <a:tailEnd/>
          </a:ln>
        </p:spPr>
        <p:txBody>
          <a:bodyPr>
            <a:spAutoFit/>
          </a:bodyPr>
          <a:lstStyle/>
          <a:p>
            <a:pPr marL="179388" lvl="1"/>
            <a:r>
              <a:rPr lang="pt-BR" sz="1400">
                <a:solidFill>
                  <a:srgbClr val="5F5F5F"/>
                </a:solidFill>
              </a:rPr>
              <a:t>checklist  e montar questionário</a:t>
            </a:r>
          </a:p>
        </p:txBody>
      </p:sp>
      <p:sp>
        <p:nvSpPr>
          <p:cNvPr id="117776" name="Espaço Reservado para Número de Slide 16"/>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912D807B-4D6E-4129-9AA7-2EB0717E10A5}" type="slidenum">
              <a:rPr lang="pt-BR" smtClean="0"/>
              <a:pPr/>
              <a:t>76</a:t>
            </a:fld>
            <a:endParaRPr lang="pt-BR"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Entendimento do sistema</a:t>
            </a:r>
          </a:p>
        </p:txBody>
      </p:sp>
      <p:sp>
        <p:nvSpPr>
          <p:cNvPr id="118787" name="Rectangle 3"/>
          <p:cNvSpPr>
            <a:spLocks noGrp="1" noChangeArrowheads="1"/>
          </p:cNvSpPr>
          <p:nvPr>
            <p:ph idx="1"/>
          </p:nvPr>
        </p:nvSpPr>
        <p:spPr bwMode="auto">
          <a:xfrm>
            <a:off x="609600" y="1557338"/>
            <a:ext cx="10957984" cy="4679950"/>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Nessa etapa do projeto estarão envolvidos os analistas de testes que realizarão a verificação e análise da documentação de apoio</a:t>
            </a:r>
          </a:p>
          <a:p>
            <a:r>
              <a:rPr lang="pt-BR" smtClean="0">
                <a:ea typeface="MS PGothic" pitchFamily="34" charset="-128"/>
              </a:rPr>
              <a:t>Testes exploratórios podem ser realizados em caso de sistemas legados</a:t>
            </a:r>
          </a:p>
          <a:p>
            <a:r>
              <a:rPr lang="pt-BR" smtClean="0">
                <a:ea typeface="MS PGothic" pitchFamily="34" charset="-128"/>
              </a:rPr>
              <a:t>Retomar a documentação de estratégia para completar e/ou atualizar alguns campos</a:t>
            </a:r>
          </a:p>
        </p:txBody>
      </p:sp>
      <p:sp>
        <p:nvSpPr>
          <p:cNvPr id="118788"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887AB2B3-4227-4D4D-B945-A6717D0A2DA1}" type="slidenum">
              <a:rPr lang="pt-BR" smtClean="0"/>
              <a:pPr/>
              <a:t>77</a:t>
            </a:fld>
            <a:endParaRPr lang="pt-BR"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1775884"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Etapas para implementação dos Testes</a:t>
            </a:r>
          </a:p>
        </p:txBody>
      </p:sp>
      <p:sp>
        <p:nvSpPr>
          <p:cNvPr id="120835" name="AutoShape 3"/>
          <p:cNvSpPr>
            <a:spLocks noChangeArrowheads="1"/>
          </p:cNvSpPr>
          <p:nvPr/>
        </p:nvSpPr>
        <p:spPr bwMode="auto">
          <a:xfrm>
            <a:off x="143933" y="1123951"/>
            <a:ext cx="3168651"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noFill/>
            <a:round/>
            <a:headEnd/>
            <a:tailEnd/>
          </a:ln>
        </p:spPr>
        <p:txBody>
          <a:bodyPr wrap="none" anchor="ctr"/>
          <a:lstStyle/>
          <a:p>
            <a:r>
              <a:rPr lang="pt-BR" b="1">
                <a:solidFill>
                  <a:srgbClr val="EAAF0F"/>
                </a:solidFill>
              </a:rPr>
              <a:t>Entendimento da </a:t>
            </a:r>
            <a:br>
              <a:rPr lang="pt-BR" b="1">
                <a:solidFill>
                  <a:srgbClr val="EAAF0F"/>
                </a:solidFill>
              </a:rPr>
            </a:br>
            <a:r>
              <a:rPr lang="pt-BR" b="1">
                <a:solidFill>
                  <a:srgbClr val="EAAF0F"/>
                </a:solidFill>
              </a:rPr>
              <a:t>Demanda</a:t>
            </a:r>
          </a:p>
        </p:txBody>
      </p:sp>
      <p:sp>
        <p:nvSpPr>
          <p:cNvPr id="120836" name="AutoShape 4"/>
          <p:cNvSpPr>
            <a:spLocks noChangeArrowheads="1"/>
          </p:cNvSpPr>
          <p:nvPr/>
        </p:nvSpPr>
        <p:spPr bwMode="auto">
          <a:xfrm>
            <a:off x="2161118" y="2132014"/>
            <a:ext cx="3168649"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Elaboração da </a:t>
            </a:r>
            <a:br>
              <a:rPr lang="pt-BR" b="1">
                <a:solidFill>
                  <a:srgbClr val="EAAF0F"/>
                </a:solidFill>
              </a:rPr>
            </a:br>
            <a:r>
              <a:rPr lang="pt-BR" b="1">
                <a:solidFill>
                  <a:srgbClr val="EAAF0F"/>
                </a:solidFill>
              </a:rPr>
              <a:t>Estratégia de Teste </a:t>
            </a:r>
          </a:p>
        </p:txBody>
      </p:sp>
      <p:sp>
        <p:nvSpPr>
          <p:cNvPr id="120837" name="AutoShape 5"/>
          <p:cNvSpPr>
            <a:spLocks noChangeArrowheads="1"/>
          </p:cNvSpPr>
          <p:nvPr/>
        </p:nvSpPr>
        <p:spPr bwMode="auto">
          <a:xfrm>
            <a:off x="4273552" y="3140076"/>
            <a:ext cx="3168649"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Entendimento do</a:t>
            </a:r>
            <a:br>
              <a:rPr lang="pt-BR" b="1">
                <a:solidFill>
                  <a:srgbClr val="EAAF0F"/>
                </a:solidFill>
              </a:rPr>
            </a:br>
            <a:r>
              <a:rPr lang="pt-BR" b="1">
                <a:solidFill>
                  <a:srgbClr val="EAAF0F"/>
                </a:solidFill>
              </a:rPr>
              <a:t>Sistema </a:t>
            </a:r>
          </a:p>
        </p:txBody>
      </p:sp>
      <p:sp>
        <p:nvSpPr>
          <p:cNvPr id="120838" name="AutoShape 6"/>
          <p:cNvSpPr>
            <a:spLocks noChangeArrowheads="1"/>
          </p:cNvSpPr>
          <p:nvPr/>
        </p:nvSpPr>
        <p:spPr bwMode="auto">
          <a:xfrm>
            <a:off x="8784167" y="5156201"/>
            <a:ext cx="3168651"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Elaboração dos</a:t>
            </a:r>
            <a:br>
              <a:rPr lang="pt-BR" b="1">
                <a:solidFill>
                  <a:srgbClr val="EAAF0F"/>
                </a:solidFill>
              </a:rPr>
            </a:br>
            <a:r>
              <a:rPr lang="pt-BR" b="1">
                <a:solidFill>
                  <a:srgbClr val="EAAF0F"/>
                </a:solidFill>
              </a:rPr>
              <a:t>Casos de Teste </a:t>
            </a:r>
          </a:p>
        </p:txBody>
      </p:sp>
      <p:sp>
        <p:nvSpPr>
          <p:cNvPr id="120839" name="AutoShape 24"/>
          <p:cNvSpPr>
            <a:spLocks noChangeArrowheads="1"/>
          </p:cNvSpPr>
          <p:nvPr/>
        </p:nvSpPr>
        <p:spPr bwMode="auto">
          <a:xfrm rot="5400000">
            <a:off x="3649663" y="1268412"/>
            <a:ext cx="669925" cy="9588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20840" name="AutoShape 24"/>
          <p:cNvSpPr>
            <a:spLocks noChangeArrowheads="1"/>
          </p:cNvSpPr>
          <p:nvPr/>
        </p:nvSpPr>
        <p:spPr bwMode="auto">
          <a:xfrm rot="5400000">
            <a:off x="5666847" y="2278064"/>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20841" name="AutoShape 24"/>
          <p:cNvSpPr>
            <a:spLocks noChangeArrowheads="1"/>
          </p:cNvSpPr>
          <p:nvPr/>
        </p:nvSpPr>
        <p:spPr bwMode="auto">
          <a:xfrm rot="5400000">
            <a:off x="7779280" y="3284539"/>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20842" name="AutoShape 10"/>
          <p:cNvSpPr>
            <a:spLocks noChangeArrowheads="1"/>
          </p:cNvSpPr>
          <p:nvPr/>
        </p:nvSpPr>
        <p:spPr bwMode="auto">
          <a:xfrm>
            <a:off x="6576485" y="4148139"/>
            <a:ext cx="3168649" cy="936625"/>
          </a:xfrm>
          <a:prstGeom prst="roundRect">
            <a:avLst>
              <a:gd name="adj" fmla="val 16667"/>
            </a:avLst>
          </a:prstGeom>
          <a:gradFill rotWithShape="1">
            <a:gsLst>
              <a:gs pos="0">
                <a:srgbClr val="4A1618"/>
              </a:gs>
              <a:gs pos="100000">
                <a:srgbClr val="A03033"/>
              </a:gs>
            </a:gsLst>
            <a:lin ang="5400000" scaled="1"/>
          </a:gradFill>
          <a:ln w="9525" algn="ctr">
            <a:noFill/>
            <a:round/>
            <a:headEnd/>
            <a:tailEnd/>
          </a:ln>
        </p:spPr>
        <p:txBody>
          <a:bodyPr wrap="none" anchor="ctr"/>
          <a:lstStyle/>
          <a:p>
            <a:r>
              <a:rPr lang="pt-BR" b="1">
                <a:solidFill>
                  <a:srgbClr val="EAAF0F"/>
                </a:solidFill>
              </a:rPr>
              <a:t>Análise da </a:t>
            </a:r>
            <a:br>
              <a:rPr lang="pt-BR" b="1">
                <a:solidFill>
                  <a:srgbClr val="EAAF0F"/>
                </a:solidFill>
              </a:rPr>
            </a:br>
            <a:r>
              <a:rPr lang="pt-BR" b="1">
                <a:solidFill>
                  <a:srgbClr val="EAAF0F"/>
                </a:solidFill>
              </a:rPr>
              <a:t>Cobertura do Teste</a:t>
            </a:r>
          </a:p>
        </p:txBody>
      </p:sp>
      <p:sp>
        <p:nvSpPr>
          <p:cNvPr id="120843" name="AutoShape 24"/>
          <p:cNvSpPr>
            <a:spLocks noChangeArrowheads="1"/>
          </p:cNvSpPr>
          <p:nvPr/>
        </p:nvSpPr>
        <p:spPr bwMode="auto">
          <a:xfrm rot="5400000">
            <a:off x="10082214" y="4292602"/>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20844" name="Espaço Reservado para Número de Slide 12"/>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D98BA337-CC58-4616-B590-73CE749B6344}" type="slidenum">
              <a:rPr lang="pt-BR" smtClean="0">
                <a:cs typeface="Arial" pitchFamily="34" charset="0"/>
              </a:rPr>
              <a:pPr/>
              <a:t>78</a:t>
            </a:fld>
            <a:endParaRPr lang="pt-BR" smtClean="0">
              <a:cs typeface="Arial" pitchFamily="34" charset="0"/>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Análise de cobertura do teste</a:t>
            </a:r>
          </a:p>
        </p:txBody>
      </p:sp>
      <p:sp>
        <p:nvSpPr>
          <p:cNvPr id="121859" name="Rectangle 3"/>
          <p:cNvSpPr>
            <a:spLocks noGrp="1" noChangeArrowheads="1"/>
          </p:cNvSpPr>
          <p:nvPr>
            <p:ph idx="1"/>
          </p:nvPr>
        </p:nvSpPr>
        <p:spPr bwMode="auto">
          <a:xfrm>
            <a:off x="609600" y="1700214"/>
            <a:ext cx="10957984" cy="4537075"/>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Com as informações obtidas do sistema o analista de teste deve fazer inicialmente uma modelagem de alto nível dos testes</a:t>
            </a:r>
          </a:p>
          <a:p>
            <a:pPr lvl="1"/>
            <a:r>
              <a:rPr lang="pt-BR" smtClean="0">
                <a:ea typeface="MS PGothic" pitchFamily="34" charset="-128"/>
              </a:rPr>
              <a:t>Cobertura dos requisitos </a:t>
            </a:r>
          </a:p>
          <a:p>
            <a:pPr lvl="1"/>
            <a:r>
              <a:rPr lang="pt-BR" smtClean="0">
                <a:ea typeface="MS PGothic" pitchFamily="34" charset="-128"/>
              </a:rPr>
              <a:t>Cenários de teste</a:t>
            </a:r>
          </a:p>
          <a:p>
            <a:pPr lvl="1"/>
            <a:r>
              <a:rPr lang="pt-BR" smtClean="0">
                <a:ea typeface="MS PGothic" pitchFamily="34" charset="-128"/>
              </a:rPr>
              <a:t>Análise da abrangência dos testes (utilizando riscos)</a:t>
            </a:r>
          </a:p>
          <a:p>
            <a:endParaRPr lang="pt-BR" smtClean="0">
              <a:ea typeface="MS PGothic" pitchFamily="34" charset="-128"/>
            </a:endParaRPr>
          </a:p>
        </p:txBody>
      </p:sp>
      <p:sp>
        <p:nvSpPr>
          <p:cNvPr id="121860"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9960653D-6CA9-47AE-B7B4-78BDA142E25A}" type="slidenum">
              <a:rPr lang="pt-BR" smtClean="0"/>
              <a:pPr/>
              <a:t>79</a:t>
            </a:fld>
            <a:endParaRPr lang="pt-BR"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bwMode="auto">
          <a:xfrm>
            <a:off x="609600" y="1992419"/>
            <a:ext cx="10957984" cy="4957762"/>
          </a:xfrm>
          <a:noFill/>
          <a:ln>
            <a:miter lim="800000"/>
            <a:headEnd/>
            <a:tailEnd/>
          </a:ln>
        </p:spPr>
        <p:txBody>
          <a:bodyPr vert="horz" wrap="square" lIns="91440" tIns="45720" rIns="91440" bIns="45720" numCol="1" anchor="t" anchorCtr="0" compatLnSpc="1">
            <a:prstTxWarp prst="textNoShape">
              <a:avLst/>
            </a:prstTxWarp>
          </a:bodyPr>
          <a:lstStyle/>
          <a:p>
            <a:r>
              <a:rPr lang="pt-BR" sz="1800" dirty="0" smtClean="0"/>
              <a:t>Qualidade é ...</a:t>
            </a:r>
          </a:p>
          <a:p>
            <a:pPr lvl="1"/>
            <a:r>
              <a:rPr lang="pt-BR" sz="1800" dirty="0" smtClean="0"/>
              <a:t>estar em conformidade com os requisitos dos clientes</a:t>
            </a:r>
          </a:p>
          <a:p>
            <a:pPr lvl="1"/>
            <a:r>
              <a:rPr lang="pt-BR" sz="1800" dirty="0" smtClean="0"/>
              <a:t>antecipar e satisfazer os desejos dos clientes</a:t>
            </a:r>
          </a:p>
          <a:p>
            <a:pPr lvl="1"/>
            <a:r>
              <a:rPr lang="pt-BR" sz="1800" dirty="0" smtClean="0"/>
              <a:t>escrever tudo o que se deve fazer e fazer tudo o que foi escrito</a:t>
            </a:r>
          </a:p>
          <a:p>
            <a:endParaRPr lang="pt-BR" sz="1800" dirty="0" smtClean="0"/>
          </a:p>
        </p:txBody>
      </p:sp>
      <p:sp>
        <p:nvSpPr>
          <p:cNvPr id="25604" name="AutoShape 4"/>
          <p:cNvSpPr>
            <a:spLocks noChangeArrowheads="1"/>
          </p:cNvSpPr>
          <p:nvPr/>
        </p:nvSpPr>
        <p:spPr bwMode="auto">
          <a:xfrm>
            <a:off x="1390651" y="4521420"/>
            <a:ext cx="9791700" cy="1368425"/>
          </a:xfrm>
          <a:prstGeom prst="roundRect">
            <a:avLst>
              <a:gd name="adj" fmla="val 16667"/>
            </a:avLst>
          </a:prstGeom>
          <a:solidFill>
            <a:schemeClr val="accent2">
              <a:lumMod val="75000"/>
            </a:schemeClr>
          </a:solidFill>
          <a:ln w="9525">
            <a:solidFill>
              <a:schemeClr val="tx1"/>
            </a:solidFill>
            <a:round/>
            <a:headEnd/>
            <a:tailEnd/>
          </a:ln>
        </p:spPr>
        <p:txBody>
          <a:bodyPr wrap="none" anchor="ctr"/>
          <a:lstStyle/>
          <a:p>
            <a:pPr algn="ctr">
              <a:buClr>
                <a:srgbClr val="A03033"/>
              </a:buClr>
              <a:buFont typeface="Wingdings" pitchFamily="2" charset="2"/>
              <a:buNone/>
            </a:pPr>
            <a:r>
              <a:rPr lang="pt-BR" sz="2400">
                <a:solidFill>
                  <a:schemeClr val="bg1"/>
                </a:solidFill>
                <a:cs typeface="Tahoma" pitchFamily="34" charset="0"/>
              </a:rPr>
              <a:t>A totalidade das características de uma entidade</a:t>
            </a:r>
          </a:p>
          <a:p>
            <a:pPr algn="ctr">
              <a:buClr>
                <a:srgbClr val="A03033"/>
              </a:buClr>
              <a:buFont typeface="Wingdings" pitchFamily="2" charset="2"/>
              <a:buNone/>
            </a:pPr>
            <a:r>
              <a:rPr lang="pt-BR" sz="2400">
                <a:solidFill>
                  <a:schemeClr val="bg1"/>
                </a:solidFill>
                <a:cs typeface="Tahoma" pitchFamily="34" charset="0"/>
              </a:rPr>
              <a:t>que lhe confere a capacidade de satisfazer</a:t>
            </a:r>
          </a:p>
          <a:p>
            <a:pPr algn="ctr">
              <a:buClr>
                <a:srgbClr val="A03033"/>
              </a:buClr>
              <a:buFont typeface="Wingdings" pitchFamily="2" charset="2"/>
              <a:buNone/>
            </a:pPr>
            <a:r>
              <a:rPr lang="pt-BR" sz="2400">
                <a:solidFill>
                  <a:schemeClr val="bg1"/>
                </a:solidFill>
                <a:cs typeface="Tahoma" pitchFamily="34" charset="0"/>
              </a:rPr>
              <a:t>às necessidades </a:t>
            </a:r>
            <a:r>
              <a:rPr lang="pt-BR" sz="2400" b="1">
                <a:solidFill>
                  <a:schemeClr val="bg1"/>
                </a:solidFill>
                <a:cs typeface="Tahoma" pitchFamily="34" charset="0"/>
              </a:rPr>
              <a:t>explícitas</a:t>
            </a:r>
            <a:r>
              <a:rPr lang="pt-BR" sz="2400">
                <a:solidFill>
                  <a:schemeClr val="bg1"/>
                </a:solidFill>
                <a:cs typeface="Tahoma" pitchFamily="34" charset="0"/>
              </a:rPr>
              <a:t> e </a:t>
            </a:r>
            <a:r>
              <a:rPr lang="pt-BR" sz="2400" b="1">
                <a:solidFill>
                  <a:schemeClr val="bg1"/>
                </a:solidFill>
                <a:cs typeface="Tahoma" pitchFamily="34" charset="0"/>
              </a:rPr>
              <a:t>implícitas</a:t>
            </a:r>
            <a:endParaRPr lang="pt-BR" sz="2400" b="1">
              <a:solidFill>
                <a:schemeClr val="bg1"/>
              </a:solidFill>
            </a:endParaRPr>
          </a:p>
        </p:txBody>
      </p:sp>
      <p:sp>
        <p:nvSpPr>
          <p:cNvPr id="25605" name="Rectangle 5"/>
          <p:cNvSpPr>
            <a:spLocks noChangeArrowheads="1"/>
          </p:cNvSpPr>
          <p:nvPr/>
        </p:nvSpPr>
        <p:spPr bwMode="auto">
          <a:xfrm>
            <a:off x="8966201" y="5958085"/>
            <a:ext cx="1420582" cy="369332"/>
          </a:xfrm>
          <a:prstGeom prst="rect">
            <a:avLst/>
          </a:prstGeom>
          <a:noFill/>
          <a:ln w="9525" algn="ctr">
            <a:noFill/>
            <a:miter lim="800000"/>
            <a:headEnd/>
            <a:tailEnd/>
          </a:ln>
          <a:effectLst>
            <a:prstShdw prst="shdw12">
              <a:srgbClr val="808080">
                <a:alpha val="50000"/>
              </a:srgbClr>
            </a:prstShdw>
          </a:effectLst>
        </p:spPr>
        <p:txBody>
          <a:bodyPr wrap="none">
            <a:spAutoFit/>
          </a:bodyPr>
          <a:lstStyle/>
          <a:p>
            <a:r>
              <a:rPr lang="pt-BR">
                <a:solidFill>
                  <a:srgbClr val="4D4D4D"/>
                </a:solidFill>
              </a:rPr>
              <a:t>NBRISO 8402</a:t>
            </a:r>
          </a:p>
        </p:txBody>
      </p:sp>
      <p:sp>
        <p:nvSpPr>
          <p:cNvPr id="7" name="CaixaDeTexto 6"/>
          <p:cNvSpPr txBox="1"/>
          <p:nvPr/>
        </p:nvSpPr>
        <p:spPr>
          <a:xfrm>
            <a:off x="235250" y="1030564"/>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Qualidade do Software.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8" name="CaixaDeTexto 7"/>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Análise de cobertura do teste</a:t>
            </a:r>
          </a:p>
        </p:txBody>
      </p:sp>
      <p:sp>
        <p:nvSpPr>
          <p:cNvPr id="122883" name="Rectangle 3"/>
          <p:cNvSpPr>
            <a:spLocks noGrp="1" noChangeArrowheads="1"/>
          </p:cNvSpPr>
          <p:nvPr>
            <p:ph idx="1"/>
          </p:nvPr>
        </p:nvSpPr>
        <p:spPr bwMode="auto">
          <a:xfrm>
            <a:off x="609600" y="1628776"/>
            <a:ext cx="10957984" cy="4608513"/>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Fornecemos uma visão macro dos testes</a:t>
            </a:r>
          </a:p>
          <a:p>
            <a:pPr lvl="1"/>
            <a:r>
              <a:rPr lang="pt-BR" smtClean="0">
                <a:ea typeface="MS PGothic" pitchFamily="34" charset="-128"/>
              </a:rPr>
              <a:t>O cliente pode analisar e aprovar o que será testado</a:t>
            </a:r>
          </a:p>
          <a:p>
            <a:pPr lvl="1"/>
            <a:r>
              <a:rPr lang="pt-BR" smtClean="0">
                <a:ea typeface="MS PGothic" pitchFamily="34" charset="-128"/>
              </a:rPr>
              <a:t>Traz entendimento da cobertura do teste</a:t>
            </a:r>
          </a:p>
          <a:p>
            <a:pPr lvl="1"/>
            <a:r>
              <a:rPr lang="pt-BR" smtClean="0">
                <a:ea typeface="MS PGothic" pitchFamily="34" charset="-128"/>
              </a:rPr>
              <a:t>Os analistas devem utilizar para guiarem a escrita de seus casos de teste</a:t>
            </a:r>
          </a:p>
        </p:txBody>
      </p:sp>
      <p:sp>
        <p:nvSpPr>
          <p:cNvPr id="122884"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2120526C-3694-4A94-96EC-4D17139983D6}" type="slidenum">
              <a:rPr lang="pt-BR" smtClean="0"/>
              <a:pPr/>
              <a:t>80</a:t>
            </a:fld>
            <a:endParaRPr lang="pt-BR"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xfrm>
            <a:off x="668867" y="4048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Cenário de teste</a:t>
            </a:r>
          </a:p>
        </p:txBody>
      </p:sp>
      <p:sp>
        <p:nvSpPr>
          <p:cNvPr id="123907" name="Rectangle 3"/>
          <p:cNvSpPr>
            <a:spLocks noGrp="1" noChangeArrowheads="1"/>
          </p:cNvSpPr>
          <p:nvPr>
            <p:ph idx="1"/>
          </p:nvPr>
        </p:nvSpPr>
        <p:spPr bwMode="auto">
          <a:xfrm>
            <a:off x="609600" y="1628776"/>
            <a:ext cx="10957984" cy="4608513"/>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É um planejamento inicial dos casos de teste</a:t>
            </a:r>
          </a:p>
          <a:p>
            <a:r>
              <a:rPr lang="pt-BR" smtClean="0">
                <a:ea typeface="MS PGothic" pitchFamily="34" charset="-128"/>
              </a:rPr>
              <a:t>Traz visão da cobertura dos testes</a:t>
            </a:r>
          </a:p>
          <a:p>
            <a:r>
              <a:rPr lang="pt-BR" smtClean="0">
                <a:ea typeface="MS PGothic" pitchFamily="34" charset="-128"/>
              </a:rPr>
              <a:t>Um cenário pode conter um ou mais casos de teste</a:t>
            </a:r>
          </a:p>
          <a:p>
            <a:r>
              <a:rPr lang="pt-BR" smtClean="0">
                <a:ea typeface="MS PGothic" pitchFamily="34" charset="-128"/>
              </a:rPr>
              <a:t>É importante que sejam validados com o cliente</a:t>
            </a:r>
          </a:p>
        </p:txBody>
      </p:sp>
      <p:sp>
        <p:nvSpPr>
          <p:cNvPr id="123908" name="Espaço Reservado para Número de Slide 4"/>
          <p:cNvSpPr>
            <a:spLocks noGrp="1"/>
          </p:cNvSpPr>
          <p:nvPr>
            <p:ph type="sldNum" sz="quarter" idx="12"/>
          </p:nvPr>
        </p:nvSpPr>
        <p:spPr bwMode="auto">
          <a:xfrm>
            <a:off x="1" y="6518276"/>
            <a:ext cx="1485900" cy="339725"/>
          </a:xfrm>
          <a:noFill/>
          <a:ln>
            <a:miter lim="800000"/>
            <a:headEnd/>
            <a:tailEnd/>
          </a:ln>
        </p:spPr>
        <p:txBody>
          <a:bodyPr vert="horz" wrap="square" lIns="91440" tIns="45720" rIns="91440" bIns="45720" numCol="1" anchor="t" anchorCtr="0" compatLnSpc="1">
            <a:prstTxWarp prst="textNoShape">
              <a:avLst/>
            </a:prstTxWarp>
          </a:bodyPr>
          <a:lstStyle/>
          <a:p>
            <a:fld id="{897794B3-D24F-4AC5-8941-B5E229F2ACCF}" type="slidenum">
              <a:rPr lang="pt-BR" smtClean="0"/>
              <a:pPr/>
              <a:t>81</a:t>
            </a:fld>
            <a:endParaRPr lang="pt-BR"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668867"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Cenário de teste</a:t>
            </a:r>
          </a:p>
        </p:txBody>
      </p:sp>
      <p:sp>
        <p:nvSpPr>
          <p:cNvPr id="124931" name="Rectangle 3"/>
          <p:cNvSpPr>
            <a:spLocks noGrp="1" noChangeArrowheads="1"/>
          </p:cNvSpPr>
          <p:nvPr>
            <p:ph idx="1"/>
          </p:nvPr>
        </p:nvSpPr>
        <p:spPr bwMode="auto">
          <a:xfrm>
            <a:off x="609600" y="1557338"/>
            <a:ext cx="10957984" cy="4679950"/>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Na modelagem dos cenários de teste registra-se as diferentes condições de teste de acordo com as técnicas definidas no documento de estratégia de testes</a:t>
            </a:r>
          </a:p>
          <a:p>
            <a:pPr lvl="1"/>
            <a:r>
              <a:rPr lang="pt-BR" smtClean="0">
                <a:ea typeface="MS PGothic" pitchFamily="34" charset="-128"/>
              </a:rPr>
              <a:t>Variações possíveis e necessárias para cobrir um determinado requisito</a:t>
            </a:r>
          </a:p>
          <a:p>
            <a:pPr lvl="1"/>
            <a:r>
              <a:rPr lang="pt-BR" smtClean="0">
                <a:ea typeface="MS PGothic" pitchFamily="34" charset="-128"/>
              </a:rPr>
              <a:t>Para efetuar esta atividade é necessário o conhecimento do negócio – realizado na fase anterior</a:t>
            </a:r>
          </a:p>
        </p:txBody>
      </p:sp>
      <p:sp>
        <p:nvSpPr>
          <p:cNvPr id="124932" name="Espaço Reservado para Número de Slide 4"/>
          <p:cNvSpPr>
            <a:spLocks noGrp="1"/>
          </p:cNvSpPr>
          <p:nvPr>
            <p:ph type="sldNum" sz="quarter" idx="12"/>
          </p:nvPr>
        </p:nvSpPr>
        <p:spPr bwMode="auto">
          <a:xfrm>
            <a:off x="1" y="6524626"/>
            <a:ext cx="1968500" cy="333375"/>
          </a:xfrm>
          <a:noFill/>
          <a:ln>
            <a:miter lim="800000"/>
            <a:headEnd/>
            <a:tailEnd/>
          </a:ln>
        </p:spPr>
        <p:txBody>
          <a:bodyPr vert="horz" wrap="square" lIns="91440" tIns="45720" rIns="91440" bIns="45720" numCol="1" anchor="t" anchorCtr="0" compatLnSpc="1">
            <a:prstTxWarp prst="textNoShape">
              <a:avLst/>
            </a:prstTxWarp>
          </a:bodyPr>
          <a:lstStyle/>
          <a:p>
            <a:fld id="{DBBD181D-F8B6-41DE-8CF9-5D8793181C1C}" type="slidenum">
              <a:rPr lang="pt-BR" smtClean="0"/>
              <a:pPr/>
              <a:t>82</a:t>
            </a:fld>
            <a:endParaRPr lang="pt-BR"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334434"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Cenário de teste</a:t>
            </a:r>
          </a:p>
        </p:txBody>
      </p:sp>
      <p:sp>
        <p:nvSpPr>
          <p:cNvPr id="125955" name="Rectangle 3"/>
          <p:cNvSpPr>
            <a:spLocks noGrp="1" noChangeArrowheads="1"/>
          </p:cNvSpPr>
          <p:nvPr>
            <p:ph idx="1"/>
          </p:nvPr>
        </p:nvSpPr>
        <p:spPr bwMode="auto">
          <a:xfrm>
            <a:off x="609600" y="1916114"/>
            <a:ext cx="10957984" cy="4321175"/>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Uma das técnicas para identificar os cenários de teste é baseada em caso de uso</a:t>
            </a:r>
          </a:p>
          <a:p>
            <a:pPr lvl="1"/>
            <a:r>
              <a:rPr lang="pt-BR" smtClean="0">
                <a:ea typeface="MS PGothic" pitchFamily="34" charset="-128"/>
              </a:rPr>
              <a:t>Cenários positivos</a:t>
            </a:r>
          </a:p>
          <a:p>
            <a:pPr lvl="1"/>
            <a:r>
              <a:rPr lang="pt-BR" smtClean="0">
                <a:ea typeface="MS PGothic" pitchFamily="34" charset="-128"/>
              </a:rPr>
              <a:t>Cenários de exceção</a:t>
            </a:r>
          </a:p>
          <a:p>
            <a:pPr lvl="1"/>
            <a:r>
              <a:rPr lang="pt-BR" smtClean="0">
                <a:ea typeface="MS PGothic" pitchFamily="34" charset="-128"/>
              </a:rPr>
              <a:t>Cenários negativos</a:t>
            </a:r>
          </a:p>
        </p:txBody>
      </p:sp>
      <p:sp>
        <p:nvSpPr>
          <p:cNvPr id="125956"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D26D6759-9CC7-4B16-A486-BBD3937D9937}" type="slidenum">
              <a:rPr lang="pt-BR" smtClean="0"/>
              <a:pPr/>
              <a:t>83</a:t>
            </a:fld>
            <a:endParaRPr lang="pt-BR"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bwMode="auto">
          <a:xfrm>
            <a:off x="668867" y="6207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Cenário de teste – exemplo </a:t>
            </a:r>
          </a:p>
        </p:txBody>
      </p:sp>
      <p:pic>
        <p:nvPicPr>
          <p:cNvPr id="126979" name="Picture 2247"/>
          <p:cNvPicPr>
            <a:picLocks noChangeAspect="1" noChangeArrowheads="1"/>
          </p:cNvPicPr>
          <p:nvPr/>
        </p:nvPicPr>
        <p:blipFill>
          <a:blip r:embed="rId3" cstate="print"/>
          <a:srcRect/>
          <a:stretch>
            <a:fillRect/>
          </a:stretch>
        </p:blipFill>
        <p:spPr bwMode="auto">
          <a:xfrm>
            <a:off x="2639485" y="1773238"/>
            <a:ext cx="6631516" cy="3689350"/>
          </a:xfrm>
          <a:prstGeom prst="rect">
            <a:avLst/>
          </a:prstGeom>
          <a:noFill/>
          <a:ln w="9525" algn="ctr">
            <a:noFill/>
            <a:miter lim="800000"/>
            <a:headEnd/>
            <a:tailEnd/>
          </a:ln>
        </p:spPr>
      </p:pic>
      <p:sp>
        <p:nvSpPr>
          <p:cNvPr id="126980"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3A8646F2-B020-4995-9B50-625C791AD4F6}" type="slidenum">
              <a:rPr lang="pt-BR" smtClean="0"/>
              <a:pPr/>
              <a:t>84</a:t>
            </a:fld>
            <a:endParaRPr lang="pt-BR" smtClean="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bwMode="auto">
          <a:xfrm>
            <a:off x="1678518"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Etapas para implementação dos Testes</a:t>
            </a:r>
          </a:p>
        </p:txBody>
      </p:sp>
      <p:sp>
        <p:nvSpPr>
          <p:cNvPr id="129027" name="AutoShape 3"/>
          <p:cNvSpPr>
            <a:spLocks noChangeArrowheads="1"/>
          </p:cNvSpPr>
          <p:nvPr/>
        </p:nvSpPr>
        <p:spPr bwMode="auto">
          <a:xfrm>
            <a:off x="143933" y="1123951"/>
            <a:ext cx="3168651"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noFill/>
            <a:round/>
            <a:headEnd/>
            <a:tailEnd/>
          </a:ln>
        </p:spPr>
        <p:txBody>
          <a:bodyPr wrap="none" anchor="ctr"/>
          <a:lstStyle/>
          <a:p>
            <a:r>
              <a:rPr lang="pt-BR" b="1">
                <a:solidFill>
                  <a:srgbClr val="EAAF0F"/>
                </a:solidFill>
              </a:rPr>
              <a:t>Entendimento da </a:t>
            </a:r>
            <a:br>
              <a:rPr lang="pt-BR" b="1">
                <a:solidFill>
                  <a:srgbClr val="EAAF0F"/>
                </a:solidFill>
              </a:rPr>
            </a:br>
            <a:r>
              <a:rPr lang="pt-BR" b="1">
                <a:solidFill>
                  <a:srgbClr val="EAAF0F"/>
                </a:solidFill>
              </a:rPr>
              <a:t>Demanda</a:t>
            </a:r>
          </a:p>
        </p:txBody>
      </p:sp>
      <p:sp>
        <p:nvSpPr>
          <p:cNvPr id="129028" name="AutoShape 4"/>
          <p:cNvSpPr>
            <a:spLocks noChangeArrowheads="1"/>
          </p:cNvSpPr>
          <p:nvPr/>
        </p:nvSpPr>
        <p:spPr bwMode="auto">
          <a:xfrm>
            <a:off x="2161118" y="2132014"/>
            <a:ext cx="3168649"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Elaboração da </a:t>
            </a:r>
            <a:br>
              <a:rPr lang="pt-BR" b="1">
                <a:solidFill>
                  <a:srgbClr val="EAAF0F"/>
                </a:solidFill>
              </a:rPr>
            </a:br>
            <a:r>
              <a:rPr lang="pt-BR" b="1">
                <a:solidFill>
                  <a:srgbClr val="EAAF0F"/>
                </a:solidFill>
              </a:rPr>
              <a:t>Estratégia de Teste </a:t>
            </a:r>
          </a:p>
        </p:txBody>
      </p:sp>
      <p:sp>
        <p:nvSpPr>
          <p:cNvPr id="129029" name="AutoShape 5"/>
          <p:cNvSpPr>
            <a:spLocks noChangeArrowheads="1"/>
          </p:cNvSpPr>
          <p:nvPr/>
        </p:nvSpPr>
        <p:spPr bwMode="auto">
          <a:xfrm>
            <a:off x="4273552" y="3140076"/>
            <a:ext cx="3168649"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Entendimento do</a:t>
            </a:r>
            <a:br>
              <a:rPr lang="pt-BR" b="1">
                <a:solidFill>
                  <a:srgbClr val="EAAF0F"/>
                </a:solidFill>
              </a:rPr>
            </a:br>
            <a:r>
              <a:rPr lang="pt-BR" b="1">
                <a:solidFill>
                  <a:srgbClr val="EAAF0F"/>
                </a:solidFill>
              </a:rPr>
              <a:t>Sistema </a:t>
            </a:r>
          </a:p>
        </p:txBody>
      </p:sp>
      <p:sp>
        <p:nvSpPr>
          <p:cNvPr id="129030" name="AutoShape 6"/>
          <p:cNvSpPr>
            <a:spLocks noChangeArrowheads="1"/>
          </p:cNvSpPr>
          <p:nvPr/>
        </p:nvSpPr>
        <p:spPr bwMode="auto">
          <a:xfrm>
            <a:off x="8784167" y="5156201"/>
            <a:ext cx="3168651" cy="936625"/>
          </a:xfrm>
          <a:prstGeom prst="roundRect">
            <a:avLst>
              <a:gd name="adj" fmla="val 16667"/>
            </a:avLst>
          </a:prstGeom>
          <a:gradFill rotWithShape="1">
            <a:gsLst>
              <a:gs pos="0">
                <a:srgbClr val="4A1618"/>
              </a:gs>
              <a:gs pos="100000">
                <a:srgbClr val="A03033"/>
              </a:gs>
            </a:gsLst>
            <a:lin ang="5400000" scaled="1"/>
          </a:gradFill>
          <a:ln w="9525" algn="ctr">
            <a:noFill/>
            <a:round/>
            <a:headEnd/>
            <a:tailEnd/>
          </a:ln>
        </p:spPr>
        <p:txBody>
          <a:bodyPr wrap="none" anchor="ctr"/>
          <a:lstStyle/>
          <a:p>
            <a:r>
              <a:rPr lang="pt-BR" b="1">
                <a:solidFill>
                  <a:srgbClr val="EAAF0F"/>
                </a:solidFill>
              </a:rPr>
              <a:t>Elaboração dos</a:t>
            </a:r>
            <a:br>
              <a:rPr lang="pt-BR" b="1">
                <a:solidFill>
                  <a:srgbClr val="EAAF0F"/>
                </a:solidFill>
              </a:rPr>
            </a:br>
            <a:r>
              <a:rPr lang="pt-BR" b="1">
                <a:solidFill>
                  <a:srgbClr val="EAAF0F"/>
                </a:solidFill>
              </a:rPr>
              <a:t>Casos de Teste </a:t>
            </a:r>
          </a:p>
        </p:txBody>
      </p:sp>
      <p:sp>
        <p:nvSpPr>
          <p:cNvPr id="129031" name="AutoShape 24"/>
          <p:cNvSpPr>
            <a:spLocks noChangeArrowheads="1"/>
          </p:cNvSpPr>
          <p:nvPr/>
        </p:nvSpPr>
        <p:spPr bwMode="auto">
          <a:xfrm rot="5400000">
            <a:off x="3649663" y="1268412"/>
            <a:ext cx="669925" cy="9588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29032" name="AutoShape 24"/>
          <p:cNvSpPr>
            <a:spLocks noChangeArrowheads="1"/>
          </p:cNvSpPr>
          <p:nvPr/>
        </p:nvSpPr>
        <p:spPr bwMode="auto">
          <a:xfrm rot="5400000">
            <a:off x="5666847" y="2278064"/>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29033" name="AutoShape 24"/>
          <p:cNvSpPr>
            <a:spLocks noChangeArrowheads="1"/>
          </p:cNvSpPr>
          <p:nvPr/>
        </p:nvSpPr>
        <p:spPr bwMode="auto">
          <a:xfrm rot="5400000">
            <a:off x="7779280" y="3284539"/>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29034" name="AutoShape 10"/>
          <p:cNvSpPr>
            <a:spLocks noChangeArrowheads="1"/>
          </p:cNvSpPr>
          <p:nvPr/>
        </p:nvSpPr>
        <p:spPr bwMode="auto">
          <a:xfrm>
            <a:off x="6576485" y="4148139"/>
            <a:ext cx="3168649" cy="936625"/>
          </a:xfrm>
          <a:prstGeom prst="roundRect">
            <a:avLst>
              <a:gd name="adj" fmla="val 16667"/>
            </a:avLst>
          </a:prstGeom>
          <a:gradFill rotWithShape="1">
            <a:gsLst>
              <a:gs pos="0">
                <a:srgbClr val="4A1618">
                  <a:alpha val="50000"/>
                </a:srgbClr>
              </a:gs>
              <a:gs pos="100000">
                <a:srgbClr val="A03033">
                  <a:alpha val="50000"/>
                </a:srgbClr>
              </a:gs>
            </a:gsLst>
            <a:lin ang="5400000" scaled="1"/>
          </a:gradFill>
          <a:ln w="9525" algn="ctr">
            <a:noFill/>
            <a:round/>
            <a:headEnd/>
            <a:tailEnd/>
          </a:ln>
        </p:spPr>
        <p:txBody>
          <a:bodyPr wrap="none" anchor="ctr"/>
          <a:lstStyle/>
          <a:p>
            <a:r>
              <a:rPr lang="pt-BR" b="1">
                <a:solidFill>
                  <a:srgbClr val="EAAF0F"/>
                </a:solidFill>
              </a:rPr>
              <a:t>Análise da </a:t>
            </a:r>
            <a:br>
              <a:rPr lang="pt-BR" b="1">
                <a:solidFill>
                  <a:srgbClr val="EAAF0F"/>
                </a:solidFill>
              </a:rPr>
            </a:br>
            <a:r>
              <a:rPr lang="pt-BR" b="1">
                <a:solidFill>
                  <a:srgbClr val="EAAF0F"/>
                </a:solidFill>
              </a:rPr>
              <a:t>Cobertura do Teste</a:t>
            </a:r>
          </a:p>
        </p:txBody>
      </p:sp>
      <p:sp>
        <p:nvSpPr>
          <p:cNvPr id="129035" name="AutoShape 24"/>
          <p:cNvSpPr>
            <a:spLocks noChangeArrowheads="1"/>
          </p:cNvSpPr>
          <p:nvPr/>
        </p:nvSpPr>
        <p:spPr bwMode="auto">
          <a:xfrm rot="5400000">
            <a:off x="10082214" y="4292602"/>
            <a:ext cx="669925" cy="958849"/>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AF0F"/>
          </a:solidFill>
          <a:ln w="9525">
            <a:noFill/>
            <a:miter lim="800000"/>
            <a:headEnd/>
            <a:tailEnd/>
          </a:ln>
        </p:spPr>
        <p:txBody>
          <a:bodyPr wrap="none" anchor="ctr"/>
          <a:lstStyle/>
          <a:p>
            <a:endParaRPr lang="pt-BR"/>
          </a:p>
        </p:txBody>
      </p:sp>
      <p:sp>
        <p:nvSpPr>
          <p:cNvPr id="129036" name="Espaço Reservado para Número de Slide 12"/>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DD0FF402-2053-491D-AB71-0164D72FF651}" type="slidenum">
              <a:rPr lang="pt-BR" smtClean="0">
                <a:cs typeface="Arial" pitchFamily="34" charset="0"/>
              </a:rPr>
              <a:pPr/>
              <a:t>85</a:t>
            </a:fld>
            <a:endParaRPr lang="pt-BR" smtClean="0">
              <a:cs typeface="Arial" pitchFamily="34"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668867" y="5492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Elaboração dos casos de teste</a:t>
            </a:r>
          </a:p>
        </p:txBody>
      </p:sp>
      <p:sp>
        <p:nvSpPr>
          <p:cNvPr id="130051" name="Rectangle 3"/>
          <p:cNvSpPr>
            <a:spLocks noGrp="1" noChangeArrowheads="1"/>
          </p:cNvSpPr>
          <p:nvPr>
            <p:ph idx="1"/>
          </p:nvPr>
        </p:nvSpPr>
        <p:spPr bwMode="auto">
          <a:xfrm>
            <a:off x="609600" y="1773238"/>
            <a:ext cx="10957984" cy="4464050"/>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Com os cenários de teste prontos podemos elaborar os casos de teste </a:t>
            </a:r>
          </a:p>
          <a:p>
            <a:r>
              <a:rPr lang="pt-BR" smtClean="0">
                <a:ea typeface="MS PGothic" pitchFamily="34" charset="-128"/>
              </a:rPr>
              <a:t>Com os casos de teste cobrimos os requisitos de acordo com os cenários de teste identificados e escopo da demanda</a:t>
            </a:r>
          </a:p>
        </p:txBody>
      </p:sp>
      <p:sp>
        <p:nvSpPr>
          <p:cNvPr id="130052"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C11DC6E0-0209-4D01-BCB4-C5D2E21B534F}" type="slidenum">
              <a:rPr lang="pt-BR" smtClean="0"/>
              <a:pPr/>
              <a:t>86</a:t>
            </a:fld>
            <a:endParaRPr lang="pt-BR"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bwMode="auto">
          <a:xfrm>
            <a:off x="524934" y="85090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Definição de caso de teste</a:t>
            </a:r>
          </a:p>
        </p:txBody>
      </p:sp>
      <p:sp>
        <p:nvSpPr>
          <p:cNvPr id="131075" name="Rectangle 3"/>
          <p:cNvSpPr>
            <a:spLocks noGrp="1" noChangeArrowheads="1"/>
          </p:cNvSpPr>
          <p:nvPr>
            <p:ph idx="1"/>
          </p:nvPr>
        </p:nvSpPr>
        <p:spPr bwMode="auto">
          <a:xfrm>
            <a:off x="1056217" y="1844675"/>
            <a:ext cx="10033000" cy="3816350"/>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pt-BR" smtClean="0">
                <a:ea typeface="MS PGothic" pitchFamily="34" charset="-128"/>
              </a:rPr>
              <a:t>	</a:t>
            </a:r>
            <a:r>
              <a:rPr lang="pt-BR" sz="2600" i="1" smtClean="0">
                <a:ea typeface="MS PGothic" pitchFamily="34" charset="-128"/>
              </a:rPr>
              <a:t>Um caso de teste deve contemplar um conjunto de valores de entrada/inputs, precondições de execução, resultados esperados e pós-condições de execução desenvolvidas para um determinado objetivo ou condição de teste, tais como para exercitar o caminho de um determinado programa ou verificar o atendimento a um requisito específico.</a:t>
            </a:r>
          </a:p>
          <a:p>
            <a:pPr algn="r">
              <a:buFontTx/>
              <a:buNone/>
            </a:pPr>
            <a:r>
              <a:rPr lang="pt-BR" sz="2600" smtClean="0">
                <a:ea typeface="MS PGothic" pitchFamily="34" charset="-128"/>
              </a:rPr>
              <a:t> [IEEE 610]</a:t>
            </a:r>
          </a:p>
        </p:txBody>
      </p:sp>
      <p:sp>
        <p:nvSpPr>
          <p:cNvPr id="131076" name="Espaço Reservado para Número de Slide 4"/>
          <p:cNvSpPr>
            <a:spLocks noGrp="1"/>
          </p:cNvSpPr>
          <p:nvPr>
            <p:ph type="sldNum" sz="quarter" idx="12"/>
          </p:nvPr>
        </p:nvSpPr>
        <p:spPr bwMode="auto">
          <a:xfrm>
            <a:off x="0" y="6518276"/>
            <a:ext cx="2844800" cy="339725"/>
          </a:xfrm>
          <a:noFill/>
          <a:ln>
            <a:miter lim="800000"/>
            <a:headEnd/>
            <a:tailEnd/>
          </a:ln>
        </p:spPr>
        <p:txBody>
          <a:bodyPr vert="horz" wrap="square" lIns="91440" tIns="45720" rIns="91440" bIns="45720" numCol="1" anchor="t" anchorCtr="0" compatLnSpc="1">
            <a:prstTxWarp prst="textNoShape">
              <a:avLst/>
            </a:prstTxWarp>
          </a:bodyPr>
          <a:lstStyle/>
          <a:p>
            <a:fld id="{6FB60840-9935-4B74-A915-0554FB356DAC}" type="slidenum">
              <a:rPr lang="pt-BR" smtClean="0"/>
              <a:pPr/>
              <a:t>87</a:t>
            </a:fld>
            <a:endParaRPr lang="pt-BR"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334434" y="6207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Diretivas do Caso de teste</a:t>
            </a:r>
          </a:p>
        </p:txBody>
      </p:sp>
      <p:sp>
        <p:nvSpPr>
          <p:cNvPr id="132099" name="Rectangle 3"/>
          <p:cNvSpPr>
            <a:spLocks noGrp="1" noChangeArrowheads="1"/>
          </p:cNvSpPr>
          <p:nvPr>
            <p:ph idx="1"/>
          </p:nvPr>
        </p:nvSpPr>
        <p:spPr bwMode="auto">
          <a:xfrm>
            <a:off x="609600" y="1773238"/>
            <a:ext cx="10574867" cy="4464050"/>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Completude </a:t>
            </a:r>
          </a:p>
          <a:p>
            <a:pPr lvl="1"/>
            <a:r>
              <a:rPr lang="pt-BR" smtClean="0">
                <a:ea typeface="MS PGothic" pitchFamily="34" charset="-128"/>
              </a:rPr>
              <a:t>um caso de teste deve ser completo em si mesmo, ou seja, não deve depender de nenhum outro caso para que possa ser executado ou para que seu resultado possa ser aferido</a:t>
            </a:r>
          </a:p>
          <a:p>
            <a:r>
              <a:rPr lang="pt-BR" smtClean="0">
                <a:ea typeface="MS PGothic" pitchFamily="34" charset="-128"/>
              </a:rPr>
              <a:t>Atomicidade </a:t>
            </a:r>
          </a:p>
          <a:p>
            <a:pPr lvl="1"/>
            <a:r>
              <a:rPr lang="pt-BR" smtClean="0">
                <a:ea typeface="MS PGothic" pitchFamily="34" charset="-128"/>
              </a:rPr>
              <a:t>um caso deve ter o escopo sobre as condições de teste endereçadas reduzido ao máximo, ou seja, deve ser o mais simples possível em termos de abrangência</a:t>
            </a:r>
          </a:p>
        </p:txBody>
      </p:sp>
      <p:sp>
        <p:nvSpPr>
          <p:cNvPr id="132100" name="Espaço Reservado para Número de Slide 4"/>
          <p:cNvSpPr>
            <a:spLocks noGrp="1"/>
          </p:cNvSpPr>
          <p:nvPr>
            <p:ph type="sldNum" sz="quarter" idx="12"/>
          </p:nvPr>
        </p:nvSpPr>
        <p:spPr bwMode="auto">
          <a:xfrm>
            <a:off x="1" y="6524626"/>
            <a:ext cx="2351617" cy="333375"/>
          </a:xfrm>
          <a:noFill/>
          <a:ln>
            <a:miter lim="800000"/>
            <a:headEnd/>
            <a:tailEnd/>
          </a:ln>
        </p:spPr>
        <p:txBody>
          <a:bodyPr vert="horz" wrap="square" lIns="91440" tIns="45720" rIns="91440" bIns="45720" numCol="1" anchor="t" anchorCtr="0" compatLnSpc="1">
            <a:prstTxWarp prst="textNoShape">
              <a:avLst/>
            </a:prstTxWarp>
          </a:bodyPr>
          <a:lstStyle/>
          <a:p>
            <a:fld id="{E94F393B-5F42-4F08-B5A8-469E1E0704D4}" type="slidenum">
              <a:rPr lang="pt-BR" smtClean="0"/>
              <a:pPr/>
              <a:t>88</a:t>
            </a:fld>
            <a:endParaRPr lang="pt-BR"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bwMode="auto">
          <a:xfrm>
            <a:off x="668867"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Qualidade do Caso de teste</a:t>
            </a:r>
          </a:p>
        </p:txBody>
      </p:sp>
      <p:sp>
        <p:nvSpPr>
          <p:cNvPr id="133123" name="Rectangle 3"/>
          <p:cNvSpPr>
            <a:spLocks noGrp="1" noChangeArrowheads="1"/>
          </p:cNvSpPr>
          <p:nvPr>
            <p:ph idx="1"/>
          </p:nvPr>
        </p:nvSpPr>
        <p:spPr bwMode="auto">
          <a:xfrm>
            <a:off x="609600" y="1484314"/>
            <a:ext cx="11150600" cy="4752975"/>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O caso de teste deve seguir padrões de qualidade:</a:t>
            </a:r>
          </a:p>
          <a:p>
            <a:pPr lvl="1"/>
            <a:r>
              <a:rPr lang="pt-BR" smtClean="0">
                <a:ea typeface="MS PGothic" pitchFamily="34" charset="-128"/>
              </a:rPr>
              <a:t>Efetivo: testar o que se planejou testar</a:t>
            </a:r>
          </a:p>
          <a:p>
            <a:pPr lvl="1"/>
            <a:r>
              <a:rPr lang="pt-BR" smtClean="0">
                <a:ea typeface="MS PGothic" pitchFamily="34" charset="-128"/>
              </a:rPr>
              <a:t>Econômico: sem passos desnecessários</a:t>
            </a:r>
          </a:p>
          <a:p>
            <a:pPr lvl="1"/>
            <a:r>
              <a:rPr lang="pt-BR" smtClean="0">
                <a:ea typeface="MS PGothic" pitchFamily="34" charset="-128"/>
              </a:rPr>
              <a:t>Reutilizável: possa ser repetido</a:t>
            </a:r>
          </a:p>
          <a:p>
            <a:pPr lvl="1"/>
            <a:r>
              <a:rPr lang="pt-BR" smtClean="0">
                <a:ea typeface="MS PGothic" pitchFamily="34" charset="-128"/>
              </a:rPr>
              <a:t>Rastreável: possa identificar o requisito a ser testado</a:t>
            </a:r>
          </a:p>
          <a:p>
            <a:pPr lvl="1"/>
            <a:r>
              <a:rPr lang="pt-BR" smtClean="0">
                <a:ea typeface="MS PGothic" pitchFamily="34" charset="-128"/>
              </a:rPr>
              <a:t>Autoexplicativo: possa ser testado por qualquer pessoa</a:t>
            </a:r>
          </a:p>
        </p:txBody>
      </p:sp>
      <p:pic>
        <p:nvPicPr>
          <p:cNvPr id="133124" name="Picture 4" descr="MC900240363[1]"/>
          <p:cNvPicPr>
            <a:picLocks noChangeAspect="1" noChangeArrowheads="1"/>
          </p:cNvPicPr>
          <p:nvPr/>
        </p:nvPicPr>
        <p:blipFill>
          <a:blip r:embed="rId3" cstate="print"/>
          <a:srcRect/>
          <a:stretch>
            <a:fillRect/>
          </a:stretch>
        </p:blipFill>
        <p:spPr bwMode="auto">
          <a:xfrm flipH="1">
            <a:off x="8784167" y="1844675"/>
            <a:ext cx="2865967" cy="2001838"/>
          </a:xfrm>
          <a:prstGeom prst="rect">
            <a:avLst/>
          </a:prstGeom>
          <a:noFill/>
          <a:ln w="9525">
            <a:noFill/>
            <a:miter lim="800000"/>
            <a:headEnd/>
            <a:tailEnd/>
          </a:ln>
        </p:spPr>
      </p:pic>
      <p:sp>
        <p:nvSpPr>
          <p:cNvPr id="133125" name="Espaço Reservado para Número de Slide 5"/>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6698753F-F0AE-4C9B-B82C-82FB14317C02}" type="slidenum">
              <a:rPr lang="pt-BR" smtClean="0"/>
              <a:pPr/>
              <a:t>89</a:t>
            </a:fld>
            <a:endParaRPr lang="pt-BR"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bwMode="auto">
          <a:xfrm>
            <a:off x="609600" y="2017247"/>
            <a:ext cx="11150600" cy="3264444"/>
          </a:xfrm>
          <a:prstGeom prst="rect">
            <a:avLst/>
          </a:prstGeom>
          <a:noFill/>
          <a:ln>
            <a:miter lim="800000"/>
            <a:headEnd/>
            <a:tailEnd/>
          </a:ln>
        </p:spPr>
        <p:txBody>
          <a:bodyPr/>
          <a:lstStyle/>
          <a:p>
            <a:r>
              <a:rPr lang="pt-BR" sz="1800" dirty="0" smtClean="0"/>
              <a:t>Teste e qualidade</a:t>
            </a:r>
          </a:p>
          <a:p>
            <a:pPr lvl="1">
              <a:buFontTx/>
              <a:buChar char="•"/>
            </a:pPr>
            <a:r>
              <a:rPr lang="pt-BR" sz="1800" dirty="0" smtClean="0"/>
              <a:t>Teste fornece confiança quando encontra poucos </a:t>
            </a:r>
            <a:r>
              <a:rPr lang="pt-BR" sz="1800" dirty="0" err="1" smtClean="0"/>
              <a:t>bugs</a:t>
            </a:r>
            <a:endParaRPr lang="pt-BR" sz="1800" dirty="0" smtClean="0"/>
          </a:p>
          <a:p>
            <a:pPr lvl="1">
              <a:buFontTx/>
              <a:buChar char="•"/>
            </a:pPr>
            <a:r>
              <a:rPr lang="pt-BR" sz="1800" dirty="0" smtClean="0"/>
              <a:t>Passar no teste reduz o nível do risco de qualidade</a:t>
            </a:r>
          </a:p>
          <a:p>
            <a:pPr lvl="1">
              <a:buFontTx/>
              <a:buChar char="•"/>
            </a:pPr>
            <a:r>
              <a:rPr lang="pt-BR" sz="1800" dirty="0" smtClean="0"/>
              <a:t>Encontrar </a:t>
            </a:r>
            <a:r>
              <a:rPr lang="pt-BR" sz="1800" dirty="0" err="1" smtClean="0"/>
              <a:t>bugs</a:t>
            </a:r>
            <a:r>
              <a:rPr lang="pt-BR" sz="1800" dirty="0" smtClean="0"/>
              <a:t> dá a chance de aumentar a qualidade</a:t>
            </a:r>
          </a:p>
          <a:p>
            <a:pPr lvl="1">
              <a:buFontTx/>
              <a:buChar char="•"/>
            </a:pPr>
            <a:r>
              <a:rPr lang="pt-BR" sz="1800" dirty="0" smtClean="0"/>
              <a:t>O conjunto de teste dá uma avaliação da qualidade</a:t>
            </a:r>
          </a:p>
        </p:txBody>
      </p:sp>
      <p:sp>
        <p:nvSpPr>
          <p:cNvPr id="4" name="CaixaDeTexto 3"/>
          <p:cNvSpPr txBox="1"/>
          <p:nvPr/>
        </p:nvSpPr>
        <p:spPr>
          <a:xfrm>
            <a:off x="235250" y="866788"/>
            <a:ext cx="70799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Qualidade do Software.</a:t>
            </a:r>
            <a:endParaRPr kumimoji="0" lang="pt-BR" sz="3200" b="1" i="0" u="none" strike="noStrike" kern="1200" cap="none" spc="0" normalizeH="0" baseline="0" noProof="0" dirty="0">
              <a:ln>
                <a:noFill/>
              </a:ln>
              <a:solidFill>
                <a:prstClr val="black"/>
              </a:solidFill>
              <a:effectLst/>
              <a:uLnTx/>
              <a:uFillTx/>
              <a:latin typeface="Gill Sans MT" charset="0"/>
              <a:ea typeface="Gill Sans MT" charset="0"/>
              <a:cs typeface="Gill Sans MT" charset="0"/>
            </a:endParaRPr>
          </a:p>
        </p:txBody>
      </p:sp>
      <p:sp>
        <p:nvSpPr>
          <p:cNvPr id="5" name="CaixaDeTexto 4"/>
          <p:cNvSpPr txBox="1"/>
          <p:nvPr/>
        </p:nvSpPr>
        <p:spPr>
          <a:xfrm>
            <a:off x="573525" y="109184"/>
            <a:ext cx="115866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1" i="0" u="none" strike="noStrike" kern="1200" cap="none" spc="0" normalizeH="0" baseline="0" noProof="0" dirty="0" smtClean="0">
                <a:ln>
                  <a:noFill/>
                </a:ln>
                <a:solidFill>
                  <a:prstClr val="black"/>
                </a:solidFill>
                <a:effectLst/>
                <a:uLnTx/>
                <a:uFillTx/>
                <a:latin typeface="Gill Sans MT" charset="0"/>
                <a:ea typeface="Gill Sans MT" charset="0"/>
                <a:cs typeface="Gill Sans MT" charset="0"/>
              </a:rPr>
              <a:t>Capítulo</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 </a:t>
            </a:r>
            <a:r>
              <a:rPr lang="pt-BR" sz="4000" b="1" dirty="0" smtClean="0">
                <a:solidFill>
                  <a:prstClr val="black"/>
                </a:solidFill>
                <a:latin typeface="Gill Sans MT" charset="0"/>
                <a:ea typeface="Gill Sans MT" charset="0"/>
                <a:cs typeface="Gill Sans MT" charset="0"/>
              </a:rPr>
              <a:t>II</a:t>
            </a:r>
            <a:r>
              <a:rPr kumimoji="0" lang="pt-BR" sz="4000" b="1" i="0" u="none" strike="noStrike" kern="1200" cap="none" spc="0" normalizeH="0" noProof="0" dirty="0" smtClean="0">
                <a:ln>
                  <a:noFill/>
                </a:ln>
                <a:solidFill>
                  <a:prstClr val="black"/>
                </a:solidFill>
                <a:effectLst/>
                <a:uLnTx/>
                <a:uFillTx/>
                <a:latin typeface="Gill Sans MT" charset="0"/>
                <a:ea typeface="Gill Sans MT" charset="0"/>
                <a:cs typeface="Gill Sans MT" charset="0"/>
              </a:rPr>
              <a:t>1 – Teste de Software</a:t>
            </a:r>
          </a:p>
        </p:txBody>
      </p:sp>
      <p:sp>
        <p:nvSpPr>
          <p:cNvPr id="6" name="Rectangle 3"/>
          <p:cNvSpPr txBox="1">
            <a:spLocks noChangeArrowheads="1"/>
          </p:cNvSpPr>
          <p:nvPr/>
        </p:nvSpPr>
        <p:spPr bwMode="auto">
          <a:xfrm>
            <a:off x="609600" y="4049920"/>
            <a:ext cx="10957984" cy="1204504"/>
          </a:xfrm>
          <a:prstGeom prst="rect">
            <a:avLst/>
          </a:prstGeom>
          <a:noFill/>
          <a:ln>
            <a:miter lim="800000"/>
            <a:headEnd/>
            <a:tailEnd/>
          </a:ln>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1800" b="0" i="0" u="none" strike="noStrike" kern="1200" cap="none" spc="0" normalizeH="0" baseline="0" noProof="0" smtClean="0">
                <a:ln>
                  <a:noFill/>
                </a:ln>
                <a:solidFill>
                  <a:schemeClr val="tx1"/>
                </a:solidFill>
                <a:effectLst/>
                <a:uLnTx/>
                <a:uFillTx/>
                <a:latin typeface="+mn-lt"/>
                <a:ea typeface="+mn-ea"/>
                <a:cs typeface="+mn-cs"/>
              </a:rPr>
              <a:t>O teste é </a:t>
            </a:r>
            <a:r>
              <a:rPr kumimoji="0" lang="pt-BR" sz="1800" b="1" i="0" u="none" strike="noStrike" kern="1200" cap="none" spc="0" normalizeH="0" baseline="0" noProof="0" smtClean="0">
                <a:ln>
                  <a:noFill/>
                </a:ln>
                <a:solidFill>
                  <a:schemeClr val="tx1"/>
                </a:solidFill>
                <a:effectLst/>
                <a:uLnTx/>
                <a:uFillTx/>
                <a:latin typeface="+mn-lt"/>
                <a:ea typeface="+mn-ea"/>
                <a:cs typeface="+mn-cs"/>
              </a:rPr>
              <a:t>parte de uma estratégia maior </a:t>
            </a:r>
            <a:r>
              <a:rPr kumimoji="0" lang="pt-BR" sz="1800" b="0" i="0" u="none" strike="noStrike" kern="1200" cap="none" spc="0" normalizeH="0" baseline="0" noProof="0" smtClean="0">
                <a:ln>
                  <a:noFill/>
                </a:ln>
                <a:solidFill>
                  <a:schemeClr val="tx1"/>
                </a:solidFill>
                <a:effectLst/>
                <a:uLnTx/>
                <a:uFillTx/>
                <a:latin typeface="+mn-lt"/>
                <a:ea typeface="+mn-ea"/>
                <a:cs typeface="+mn-cs"/>
              </a:rPr>
              <a:t>de garantia da qualidade para um projeto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1800" b="0" i="0" u="none" strike="noStrike" kern="1200" cap="none" spc="0" normalizeH="0" baseline="0" noProof="0" smtClean="0">
                <a:ln>
                  <a:noFill/>
                </a:ln>
                <a:solidFill>
                  <a:schemeClr val="tx1"/>
                </a:solidFill>
                <a:effectLst/>
                <a:uLnTx/>
                <a:uFillTx/>
                <a:latin typeface="+mn-lt"/>
                <a:ea typeface="+mn-ea"/>
                <a:cs typeface="+mn-cs"/>
              </a:rPr>
              <a:t>O teste </a:t>
            </a:r>
            <a:r>
              <a:rPr kumimoji="0" lang="pt-BR" sz="1800" b="1" i="0" u="none" strike="noStrike" kern="1200" cap="none" spc="0" normalizeH="0" baseline="0" noProof="0" smtClean="0">
                <a:ln>
                  <a:noFill/>
                </a:ln>
                <a:solidFill>
                  <a:schemeClr val="tx1"/>
                </a:solidFill>
                <a:effectLst/>
                <a:uLnTx/>
                <a:uFillTx/>
                <a:latin typeface="+mn-lt"/>
                <a:ea typeface="+mn-ea"/>
                <a:cs typeface="+mn-cs"/>
              </a:rPr>
              <a:t>provê informação </a:t>
            </a:r>
            <a:r>
              <a:rPr kumimoji="0" lang="pt-BR" sz="1800" b="0" i="0" u="none" strike="noStrike" kern="1200" cap="none" spc="0" normalizeH="0" baseline="0" noProof="0" smtClean="0">
                <a:ln>
                  <a:noFill/>
                </a:ln>
                <a:solidFill>
                  <a:schemeClr val="tx1"/>
                </a:solidFill>
                <a:effectLst/>
                <a:uLnTx/>
                <a:uFillTx/>
                <a:latin typeface="+mn-lt"/>
                <a:ea typeface="+mn-ea"/>
                <a:cs typeface="+mn-cs"/>
              </a:rPr>
              <a:t>para guiar o projeto, reduzir e gerenciar os riscos, e reparar os problemas importante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1800" b="0" i="0" u="none" strike="noStrike" kern="1200" cap="none" spc="0" normalizeH="0" baseline="0" noProof="0" smtClean="0">
                <a:ln>
                  <a:noFill/>
                </a:ln>
                <a:solidFill>
                  <a:schemeClr val="tx1"/>
                </a:solidFill>
                <a:effectLst/>
                <a:uLnTx/>
                <a:uFillTx/>
                <a:latin typeface="+mn-lt"/>
                <a:ea typeface="+mn-ea"/>
                <a:cs typeface="+mn-cs"/>
              </a:rPr>
              <a:t>O teste também pode corresponder às necessidades de conformidade, contratuais, e regulamentares</a:t>
            </a:r>
            <a:endParaRPr kumimoji="0" lang="pt-BR"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Espaço Reservado para Rodapé 6"/>
          <p:cNvSpPr>
            <a:spLocks noGrp="1"/>
          </p:cNvSpPr>
          <p:nvPr>
            <p:ph type="ftr" sz="quarter" idx="11"/>
          </p:nvPr>
        </p:nvSpPr>
        <p:spPr>
          <a:xfrm>
            <a:off x="4038601" y="648396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By CTS Consultoria.                                                             treinamento@ctsnet.com.br</a:t>
            </a:r>
            <a:endParaRPr kumimoji="0" lang="pt-B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advClick="0"/>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bwMode="auto">
          <a:xfrm>
            <a:off x="1007534" y="765176"/>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Boas práticas para escrever casos de teste</a:t>
            </a:r>
          </a:p>
        </p:txBody>
      </p:sp>
      <p:sp>
        <p:nvSpPr>
          <p:cNvPr id="134147" name="Rectangle 3"/>
          <p:cNvSpPr>
            <a:spLocks noGrp="1" noChangeArrowheads="1"/>
          </p:cNvSpPr>
          <p:nvPr>
            <p:ph idx="1"/>
          </p:nvPr>
        </p:nvSpPr>
        <p:spPr bwMode="auto">
          <a:xfrm>
            <a:off x="800101" y="1989138"/>
            <a:ext cx="10479617" cy="4248150"/>
          </a:xfrm>
          <a:noFill/>
          <a:ln>
            <a:miter lim="800000"/>
            <a:headEnd/>
            <a:tailEnd/>
          </a:ln>
        </p:spPr>
        <p:txBody>
          <a:bodyPr vert="horz" wrap="square" lIns="91440" tIns="45720" rIns="91440" bIns="45720" numCol="1" anchor="t" anchorCtr="0" compatLnSpc="1">
            <a:prstTxWarp prst="textNoShape">
              <a:avLst/>
            </a:prstTxWarp>
          </a:bodyPr>
          <a:lstStyle/>
          <a:p>
            <a:r>
              <a:rPr lang="pt-BR" sz="2800" smtClean="0">
                <a:ea typeface="MS PGothic" pitchFamily="34" charset="-128"/>
              </a:rPr>
              <a:t>Completude na escrita dos casos de testes</a:t>
            </a:r>
          </a:p>
          <a:p>
            <a:r>
              <a:rPr lang="pt-BR" sz="2800" smtClean="0">
                <a:ea typeface="MS PGothic" pitchFamily="34" charset="-128"/>
              </a:rPr>
              <a:t>Evitar abreviar ou usar siglas não explicativas para nomes de sistemas ou telas</a:t>
            </a:r>
          </a:p>
          <a:p>
            <a:r>
              <a:rPr lang="pt-BR" sz="2800" smtClean="0">
                <a:ea typeface="MS PGothic" pitchFamily="34" charset="-128"/>
              </a:rPr>
              <a:t>Usar textos claros e objetivos</a:t>
            </a:r>
          </a:p>
          <a:p>
            <a:r>
              <a:rPr lang="pt-BR" sz="2800" smtClean="0">
                <a:ea typeface="MS PGothic" pitchFamily="34" charset="-128"/>
              </a:rPr>
              <a:t>Evitar termos técnicos</a:t>
            </a:r>
          </a:p>
          <a:p>
            <a:r>
              <a:rPr lang="pt-BR" sz="2800" smtClean="0">
                <a:ea typeface="MS PGothic" pitchFamily="34" charset="-128"/>
              </a:rPr>
              <a:t>Passar o maior número de informações relevantes no documento</a:t>
            </a:r>
          </a:p>
        </p:txBody>
      </p:sp>
      <p:sp>
        <p:nvSpPr>
          <p:cNvPr id="134148"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E24E5733-43D6-402A-A878-FD596ED90788}" type="slidenum">
              <a:rPr lang="pt-BR" smtClean="0"/>
              <a:pPr/>
              <a:t>90</a:t>
            </a:fld>
            <a:endParaRPr lang="pt-BR"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bwMode="auto">
          <a:xfrm>
            <a:off x="1007534" y="6207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Dicas para a escrita de casos de teste</a:t>
            </a:r>
          </a:p>
        </p:txBody>
      </p:sp>
      <p:sp>
        <p:nvSpPr>
          <p:cNvPr id="135171" name="Rectangle 3"/>
          <p:cNvSpPr>
            <a:spLocks noGrp="1" noChangeArrowheads="1"/>
          </p:cNvSpPr>
          <p:nvPr>
            <p:ph idx="1"/>
          </p:nvPr>
        </p:nvSpPr>
        <p:spPr bwMode="auto">
          <a:xfrm>
            <a:off x="0" y="1557338"/>
            <a:ext cx="11760200" cy="4248150"/>
          </a:xfrm>
          <a:noFill/>
          <a:ln>
            <a:miter lim="800000"/>
            <a:headEnd/>
            <a:tailEnd/>
          </a:ln>
        </p:spPr>
        <p:txBody>
          <a:bodyPr vert="horz" wrap="square" lIns="91440" tIns="45720" rIns="91440" bIns="45720" numCol="1" anchor="t" anchorCtr="0" compatLnSpc="1">
            <a:prstTxWarp prst="textNoShape">
              <a:avLst/>
            </a:prstTxWarp>
          </a:bodyPr>
          <a:lstStyle/>
          <a:p>
            <a:r>
              <a:rPr lang="pt-BR" sz="2800" smtClean="0">
                <a:ea typeface="MS PGothic" pitchFamily="34" charset="-128"/>
              </a:rPr>
              <a:t>Os fluxos de especificação de requisitos e caso de uso contribuem na definição do nome do caso de teste porque permite uma visão em nível de usuário</a:t>
            </a:r>
          </a:p>
          <a:p>
            <a:r>
              <a:rPr lang="pt-BR" sz="2800" smtClean="0">
                <a:ea typeface="MS PGothic" pitchFamily="34" charset="-128"/>
              </a:rPr>
              <a:t>Nível de detalhamento do caso de teste </a:t>
            </a:r>
          </a:p>
          <a:p>
            <a:pPr lvl="1"/>
            <a:r>
              <a:rPr lang="pt-BR" sz="2400" smtClean="0">
                <a:ea typeface="MS PGothic" pitchFamily="34" charset="-128"/>
              </a:rPr>
              <a:t>Cuidados devem ser tomados quando uma função for muito complexa ou de difícil entendimento</a:t>
            </a:r>
          </a:p>
          <a:p>
            <a:pPr lvl="1"/>
            <a:r>
              <a:rPr lang="pt-BR" sz="2400" smtClean="0">
                <a:ea typeface="MS PGothic" pitchFamily="34" charset="-128"/>
              </a:rPr>
              <a:t>Para uma equipe dedicada a testes a indicação é escrever os casos de teste de forma bastante detalhada, para que seja adequado em qualquer situação e formação da equipe de execução</a:t>
            </a:r>
          </a:p>
        </p:txBody>
      </p:sp>
      <p:sp>
        <p:nvSpPr>
          <p:cNvPr id="135172"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CF177DCB-B316-479D-84B4-B7F0D870018E}" type="slidenum">
              <a:rPr lang="pt-BR" smtClean="0"/>
              <a:pPr/>
              <a:t>91</a:t>
            </a:fld>
            <a:endParaRPr lang="pt-BR" smtClean="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68867" y="8366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600" smtClean="0">
                <a:ea typeface="MS PGothic" pitchFamily="34" charset="-128"/>
              </a:rPr>
              <a:t>Caso de teste – exemplo </a:t>
            </a:r>
          </a:p>
        </p:txBody>
      </p:sp>
      <p:graphicFrame>
        <p:nvGraphicFramePr>
          <p:cNvPr id="1026" name="Object 2"/>
          <p:cNvGraphicFramePr>
            <a:graphicFrameLocks noChangeAspect="1"/>
          </p:cNvGraphicFramePr>
          <p:nvPr/>
        </p:nvGraphicFramePr>
        <p:xfrm>
          <a:off x="1007534" y="2349500"/>
          <a:ext cx="10471151" cy="2116138"/>
        </p:xfrm>
        <a:graphic>
          <a:graphicData uri="http://schemas.openxmlformats.org/presentationml/2006/ole">
            <p:oleObj spid="_x0000_s132098" name="Planilha" r:id="rId4" imgW="7853054" imgH="2115489" progId="Excel.Sheet.8">
              <p:embed/>
            </p:oleObj>
          </a:graphicData>
        </a:graphic>
      </p:graphicFrame>
      <p:sp>
        <p:nvSpPr>
          <p:cNvPr id="1028"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AD9FC025-5E1A-4B3D-8F4C-6F6FBF0E6D6A}" type="slidenum">
              <a:rPr lang="pt-BR" smtClean="0"/>
              <a:pPr/>
              <a:t>92</a:t>
            </a:fld>
            <a:endParaRPr lang="pt-BR"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bwMode="auto">
          <a:xfrm>
            <a:off x="334434" y="836614"/>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800" smtClean="0">
                <a:ea typeface="MS PGothic" pitchFamily="34" charset="-128"/>
              </a:rPr>
              <a:t>Aderência do modelo à IEEE 829</a:t>
            </a:r>
          </a:p>
        </p:txBody>
      </p:sp>
      <p:sp>
        <p:nvSpPr>
          <p:cNvPr id="136195" name="Rectangle 3"/>
          <p:cNvSpPr>
            <a:spLocks noGrp="1" noChangeArrowheads="1"/>
          </p:cNvSpPr>
          <p:nvPr>
            <p:ph idx="1"/>
          </p:nvPr>
        </p:nvSpPr>
        <p:spPr bwMode="auto">
          <a:xfrm>
            <a:off x="624418" y="2420938"/>
            <a:ext cx="10957983" cy="4957762"/>
          </a:xfrm>
          <a:noFill/>
          <a:ln>
            <a:miter lim="800000"/>
            <a:headEnd/>
            <a:tailEnd/>
          </a:ln>
        </p:spPr>
        <p:txBody>
          <a:bodyPr vert="horz" wrap="square" lIns="91440" tIns="45720" rIns="91440" bIns="45720" numCol="1" anchor="t" anchorCtr="0" compatLnSpc="1">
            <a:prstTxWarp prst="textNoShape">
              <a:avLst/>
            </a:prstTxWarp>
          </a:bodyPr>
          <a:lstStyle/>
          <a:p>
            <a:r>
              <a:rPr lang="pt-BR" smtClean="0">
                <a:ea typeface="MS PGothic" pitchFamily="34" charset="-128"/>
              </a:rPr>
              <a:t>O modelo utilizado para a escrita de casos de teste é aderente à IEEE 829, reunindo os documentos de </a:t>
            </a:r>
          </a:p>
          <a:p>
            <a:pPr lvl="1"/>
            <a:r>
              <a:rPr lang="pt-BR" smtClean="0">
                <a:ea typeface="MS PGothic" pitchFamily="34" charset="-128"/>
              </a:rPr>
              <a:t>Caso de teste</a:t>
            </a:r>
          </a:p>
          <a:p>
            <a:pPr lvl="1"/>
            <a:r>
              <a:rPr lang="pt-BR" smtClean="0">
                <a:ea typeface="MS PGothic" pitchFamily="34" charset="-128"/>
              </a:rPr>
              <a:t>Procedimento de teste</a:t>
            </a:r>
          </a:p>
        </p:txBody>
      </p:sp>
      <p:sp>
        <p:nvSpPr>
          <p:cNvPr id="136196"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440E56DB-F0C3-4CFA-81FA-F9BC392FD8F1}" type="slidenum">
              <a:rPr lang="pt-BR" smtClean="0"/>
              <a:pPr/>
              <a:t>93</a:t>
            </a:fld>
            <a:endParaRPr lang="pt-BR"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auto">
          <a:xfrm>
            <a:off x="1200151" y="476251"/>
            <a:ext cx="11523133" cy="777875"/>
          </a:xfrm>
          <a:noFill/>
          <a:ln>
            <a:miter lim="800000"/>
            <a:headEnd/>
            <a:tailEnd/>
          </a:ln>
        </p:spPr>
        <p:txBody>
          <a:bodyPr vert="horz" wrap="square" lIns="91440" tIns="45720" rIns="91440" bIns="45720" numCol="1" anchor="t" anchorCtr="0" compatLnSpc="1">
            <a:prstTxWarp prst="textNoShape">
              <a:avLst/>
            </a:prstTxWarp>
          </a:bodyPr>
          <a:lstStyle/>
          <a:p>
            <a:r>
              <a:rPr lang="pt-BR" sz="3200" smtClean="0">
                <a:ea typeface="MS PGothic" pitchFamily="34" charset="-128"/>
              </a:rPr>
              <a:t>Aderência do modelo à IEEE 829</a:t>
            </a:r>
          </a:p>
        </p:txBody>
      </p:sp>
      <p:grpSp>
        <p:nvGrpSpPr>
          <p:cNvPr id="2" name="Group 27"/>
          <p:cNvGrpSpPr>
            <a:grpSpLocks/>
          </p:cNvGrpSpPr>
          <p:nvPr/>
        </p:nvGrpSpPr>
        <p:grpSpPr bwMode="auto">
          <a:xfrm>
            <a:off x="1678518" y="2349500"/>
            <a:ext cx="9027583" cy="2738438"/>
            <a:chOff x="838" y="436"/>
            <a:chExt cx="4265" cy="1725"/>
          </a:xfrm>
        </p:grpSpPr>
        <p:sp>
          <p:nvSpPr>
            <p:cNvPr id="137227" name="AutoShape 13"/>
            <p:cNvSpPr>
              <a:spLocks noChangeArrowheads="1"/>
            </p:cNvSpPr>
            <p:nvPr/>
          </p:nvSpPr>
          <p:spPr bwMode="auto">
            <a:xfrm>
              <a:off x="838" y="436"/>
              <a:ext cx="1270" cy="318"/>
            </a:xfrm>
            <a:prstGeom prst="roundRect">
              <a:avLst>
                <a:gd name="adj" fmla="val 16667"/>
              </a:avLst>
            </a:prstGeom>
            <a:solidFill>
              <a:schemeClr val="bg2"/>
            </a:solidFill>
            <a:ln w="9525">
              <a:solidFill>
                <a:schemeClr val="tx1"/>
              </a:solidFill>
              <a:round/>
              <a:headEnd/>
              <a:tailEnd/>
            </a:ln>
          </p:spPr>
          <p:txBody>
            <a:bodyPr wrap="none" anchor="ctr"/>
            <a:lstStyle/>
            <a:p>
              <a:r>
                <a:rPr lang="pt-BR">
                  <a:latin typeface="Arial" pitchFamily="34" charset="0"/>
                </a:rPr>
                <a:t>Caso de teste</a:t>
              </a:r>
            </a:p>
          </p:txBody>
        </p:sp>
        <p:sp>
          <p:nvSpPr>
            <p:cNvPr id="137228" name="AutoShape 14"/>
            <p:cNvSpPr>
              <a:spLocks noChangeArrowheads="1"/>
            </p:cNvSpPr>
            <p:nvPr/>
          </p:nvSpPr>
          <p:spPr bwMode="auto">
            <a:xfrm>
              <a:off x="2471" y="436"/>
              <a:ext cx="953"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Passos</a:t>
              </a:r>
            </a:p>
          </p:txBody>
        </p:sp>
        <p:sp>
          <p:nvSpPr>
            <p:cNvPr id="137229" name="AutoShape 15"/>
            <p:cNvSpPr>
              <a:spLocks noChangeArrowheads="1"/>
            </p:cNvSpPr>
            <p:nvPr/>
          </p:nvSpPr>
          <p:spPr bwMode="auto">
            <a:xfrm>
              <a:off x="3832" y="436"/>
              <a:ext cx="1270"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Detalhamento</a:t>
              </a:r>
            </a:p>
          </p:txBody>
        </p:sp>
        <p:sp>
          <p:nvSpPr>
            <p:cNvPr id="137230" name="AutoShape 16"/>
            <p:cNvSpPr>
              <a:spLocks noChangeArrowheads="1"/>
            </p:cNvSpPr>
            <p:nvPr/>
          </p:nvSpPr>
          <p:spPr bwMode="auto">
            <a:xfrm rot="-5400000">
              <a:off x="293" y="1299"/>
              <a:ext cx="1407" cy="318"/>
            </a:xfrm>
            <a:prstGeom prst="roundRect">
              <a:avLst>
                <a:gd name="adj" fmla="val 16667"/>
              </a:avLst>
            </a:prstGeom>
            <a:solidFill>
              <a:schemeClr val="bg2"/>
            </a:solidFill>
            <a:ln w="9525">
              <a:solidFill>
                <a:schemeClr val="tx1"/>
              </a:solidFill>
              <a:round/>
              <a:headEnd/>
              <a:tailEnd/>
            </a:ln>
          </p:spPr>
          <p:txBody>
            <a:bodyPr wrap="none" anchor="ctr"/>
            <a:lstStyle/>
            <a:p>
              <a:r>
                <a:rPr lang="pt-BR">
                  <a:latin typeface="Arial" pitchFamily="34" charset="0"/>
                </a:rPr>
                <a:t>Nome</a:t>
              </a:r>
            </a:p>
          </p:txBody>
        </p:sp>
        <p:sp>
          <p:nvSpPr>
            <p:cNvPr id="137231" name="AutoShape 17"/>
            <p:cNvSpPr>
              <a:spLocks noChangeArrowheads="1"/>
            </p:cNvSpPr>
            <p:nvPr/>
          </p:nvSpPr>
          <p:spPr bwMode="auto">
            <a:xfrm rot="-5400000">
              <a:off x="610" y="1299"/>
              <a:ext cx="1407" cy="318"/>
            </a:xfrm>
            <a:prstGeom prst="roundRect">
              <a:avLst>
                <a:gd name="adj" fmla="val 16667"/>
              </a:avLst>
            </a:prstGeom>
            <a:solidFill>
              <a:schemeClr val="bg2"/>
            </a:solidFill>
            <a:ln w="9525">
              <a:solidFill>
                <a:schemeClr val="tx1"/>
              </a:solidFill>
              <a:round/>
              <a:headEnd/>
              <a:tailEnd/>
            </a:ln>
          </p:spPr>
          <p:txBody>
            <a:bodyPr wrap="none" anchor="ctr"/>
            <a:lstStyle/>
            <a:p>
              <a:r>
                <a:rPr lang="pt-BR">
                  <a:latin typeface="Arial" pitchFamily="34" charset="0"/>
                </a:rPr>
                <a:t>Observação</a:t>
              </a:r>
            </a:p>
          </p:txBody>
        </p:sp>
        <p:sp>
          <p:nvSpPr>
            <p:cNvPr id="137232" name="AutoShape 18"/>
            <p:cNvSpPr>
              <a:spLocks noChangeArrowheads="1"/>
            </p:cNvSpPr>
            <p:nvPr/>
          </p:nvSpPr>
          <p:spPr bwMode="auto">
            <a:xfrm rot="-5400000">
              <a:off x="928" y="1299"/>
              <a:ext cx="1407" cy="318"/>
            </a:xfrm>
            <a:prstGeom prst="roundRect">
              <a:avLst>
                <a:gd name="adj" fmla="val 16667"/>
              </a:avLst>
            </a:prstGeom>
            <a:solidFill>
              <a:schemeClr val="bg2"/>
            </a:solidFill>
            <a:ln w="9525">
              <a:solidFill>
                <a:schemeClr val="tx1"/>
              </a:solidFill>
              <a:round/>
              <a:headEnd/>
              <a:tailEnd/>
            </a:ln>
          </p:spPr>
          <p:txBody>
            <a:bodyPr wrap="none" anchor="ctr"/>
            <a:lstStyle/>
            <a:p>
              <a:r>
                <a:rPr lang="pt-BR">
                  <a:latin typeface="Arial" pitchFamily="34" charset="0"/>
                </a:rPr>
                <a:t>Pré-requisito</a:t>
              </a:r>
            </a:p>
          </p:txBody>
        </p:sp>
        <p:sp>
          <p:nvSpPr>
            <p:cNvPr id="137233" name="AutoShape 19"/>
            <p:cNvSpPr>
              <a:spLocks noChangeArrowheads="1"/>
            </p:cNvSpPr>
            <p:nvPr/>
          </p:nvSpPr>
          <p:spPr bwMode="auto">
            <a:xfrm rot="-5400000">
              <a:off x="1246" y="1299"/>
              <a:ext cx="1407" cy="318"/>
            </a:xfrm>
            <a:prstGeom prst="roundRect">
              <a:avLst>
                <a:gd name="adj" fmla="val 16667"/>
              </a:avLst>
            </a:prstGeom>
            <a:solidFill>
              <a:schemeClr val="bg2"/>
            </a:solidFill>
            <a:ln w="9525">
              <a:solidFill>
                <a:schemeClr val="tx1"/>
              </a:solidFill>
              <a:round/>
              <a:headEnd/>
              <a:tailEnd/>
            </a:ln>
          </p:spPr>
          <p:txBody>
            <a:bodyPr wrap="none" anchor="ctr"/>
            <a:lstStyle/>
            <a:p>
              <a:r>
                <a:rPr lang="pt-BR">
                  <a:latin typeface="Arial" pitchFamily="34" charset="0"/>
                </a:rPr>
                <a:t>Objetivo</a:t>
              </a:r>
            </a:p>
          </p:txBody>
        </p:sp>
        <p:sp>
          <p:nvSpPr>
            <p:cNvPr id="137234" name="AutoShape 20"/>
            <p:cNvSpPr>
              <a:spLocks noChangeArrowheads="1"/>
            </p:cNvSpPr>
            <p:nvPr/>
          </p:nvSpPr>
          <p:spPr bwMode="auto">
            <a:xfrm rot="-5400000">
              <a:off x="1926" y="1299"/>
              <a:ext cx="1407"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Fase</a:t>
              </a:r>
            </a:p>
          </p:txBody>
        </p:sp>
        <p:sp>
          <p:nvSpPr>
            <p:cNvPr id="137235" name="AutoShape 21"/>
            <p:cNvSpPr>
              <a:spLocks noChangeArrowheads="1"/>
            </p:cNvSpPr>
            <p:nvPr/>
          </p:nvSpPr>
          <p:spPr bwMode="auto">
            <a:xfrm rot="-5400000">
              <a:off x="2244" y="1299"/>
              <a:ext cx="1407"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Função</a:t>
              </a:r>
            </a:p>
          </p:txBody>
        </p:sp>
        <p:sp>
          <p:nvSpPr>
            <p:cNvPr id="137236" name="AutoShape 22"/>
            <p:cNvSpPr>
              <a:spLocks noChangeArrowheads="1"/>
            </p:cNvSpPr>
            <p:nvPr/>
          </p:nvSpPr>
          <p:spPr bwMode="auto">
            <a:xfrm rot="-5400000">
              <a:off x="2561" y="1299"/>
              <a:ext cx="1407"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Data de execução</a:t>
              </a:r>
            </a:p>
          </p:txBody>
        </p:sp>
        <p:sp>
          <p:nvSpPr>
            <p:cNvPr id="137237" name="AutoShape 23"/>
            <p:cNvSpPr>
              <a:spLocks noChangeArrowheads="1"/>
            </p:cNvSpPr>
            <p:nvPr/>
          </p:nvSpPr>
          <p:spPr bwMode="auto">
            <a:xfrm rot="-5400000">
              <a:off x="3287" y="1299"/>
              <a:ext cx="1407"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Descrição</a:t>
              </a:r>
            </a:p>
          </p:txBody>
        </p:sp>
        <p:sp>
          <p:nvSpPr>
            <p:cNvPr id="137238" name="AutoShape 24"/>
            <p:cNvSpPr>
              <a:spLocks noChangeArrowheads="1"/>
            </p:cNvSpPr>
            <p:nvPr/>
          </p:nvSpPr>
          <p:spPr bwMode="auto">
            <a:xfrm rot="-5400000">
              <a:off x="3605" y="1299"/>
              <a:ext cx="1407"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Observação</a:t>
              </a:r>
            </a:p>
          </p:txBody>
        </p:sp>
        <p:sp>
          <p:nvSpPr>
            <p:cNvPr id="137239" name="AutoShape 25"/>
            <p:cNvSpPr>
              <a:spLocks noChangeArrowheads="1"/>
            </p:cNvSpPr>
            <p:nvPr/>
          </p:nvSpPr>
          <p:spPr bwMode="auto">
            <a:xfrm rot="-5400000">
              <a:off x="3922" y="1299"/>
              <a:ext cx="1407"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Pré-requisito</a:t>
              </a:r>
            </a:p>
          </p:txBody>
        </p:sp>
        <p:sp>
          <p:nvSpPr>
            <p:cNvPr id="137240" name="AutoShape 26"/>
            <p:cNvSpPr>
              <a:spLocks noChangeArrowheads="1"/>
            </p:cNvSpPr>
            <p:nvPr/>
          </p:nvSpPr>
          <p:spPr bwMode="auto">
            <a:xfrm rot="-5400000">
              <a:off x="4240" y="1299"/>
              <a:ext cx="1407" cy="318"/>
            </a:xfrm>
            <a:prstGeom prst="roundRect">
              <a:avLst>
                <a:gd name="adj" fmla="val 16667"/>
              </a:avLst>
            </a:prstGeom>
            <a:solidFill>
              <a:srgbClr val="C0C0C0"/>
            </a:solidFill>
            <a:ln w="9525">
              <a:solidFill>
                <a:schemeClr val="tx1"/>
              </a:solidFill>
              <a:round/>
              <a:headEnd/>
              <a:tailEnd/>
            </a:ln>
          </p:spPr>
          <p:txBody>
            <a:bodyPr wrap="none" anchor="ctr"/>
            <a:lstStyle/>
            <a:p>
              <a:r>
                <a:rPr lang="pt-BR">
                  <a:latin typeface="Arial" pitchFamily="34" charset="0"/>
                </a:rPr>
                <a:t>Resultado Esperado</a:t>
              </a:r>
            </a:p>
          </p:txBody>
        </p:sp>
      </p:grpSp>
      <p:sp>
        <p:nvSpPr>
          <p:cNvPr id="137220" name="AutoShape 30"/>
          <p:cNvSpPr>
            <a:spLocks/>
          </p:cNvSpPr>
          <p:nvPr/>
        </p:nvSpPr>
        <p:spPr bwMode="auto">
          <a:xfrm flipH="1">
            <a:off x="1401234" y="5876925"/>
            <a:ext cx="1718733" cy="431800"/>
          </a:xfrm>
          <a:prstGeom prst="borderCallout3">
            <a:avLst>
              <a:gd name="adj1" fmla="val 26468"/>
              <a:gd name="adj2" fmla="val 105907"/>
              <a:gd name="adj3" fmla="val 26468"/>
              <a:gd name="adj4" fmla="val 105907"/>
              <a:gd name="adj5" fmla="val -147060"/>
              <a:gd name="adj6" fmla="val 105907"/>
              <a:gd name="adj7" fmla="val -170593"/>
              <a:gd name="adj8" fmla="val 90023"/>
            </a:avLst>
          </a:prstGeom>
          <a:noFill/>
          <a:ln w="9525" algn="ctr">
            <a:solidFill>
              <a:srgbClr val="4D4D4D"/>
            </a:solidFill>
            <a:miter lim="800000"/>
            <a:headEnd/>
            <a:tailEnd/>
          </a:ln>
        </p:spPr>
        <p:txBody>
          <a:bodyPr/>
          <a:lstStyle/>
          <a:p>
            <a:r>
              <a:rPr lang="pt-BR" sz="1400"/>
              <a:t>Identificador</a:t>
            </a:r>
          </a:p>
        </p:txBody>
      </p:sp>
      <p:sp>
        <p:nvSpPr>
          <p:cNvPr id="137221" name="AutoShape 31"/>
          <p:cNvSpPr>
            <a:spLocks/>
          </p:cNvSpPr>
          <p:nvPr/>
        </p:nvSpPr>
        <p:spPr bwMode="auto">
          <a:xfrm>
            <a:off x="5520268" y="1341438"/>
            <a:ext cx="3839633" cy="431800"/>
          </a:xfrm>
          <a:prstGeom prst="borderCallout3">
            <a:avLst>
              <a:gd name="adj1" fmla="val 26472"/>
              <a:gd name="adj2" fmla="val -2648"/>
              <a:gd name="adj3" fmla="val 26472"/>
              <a:gd name="adj4" fmla="val -3144"/>
              <a:gd name="adj5" fmla="val 120954"/>
              <a:gd name="adj6" fmla="val -3144"/>
              <a:gd name="adj7" fmla="val 176102"/>
              <a:gd name="adj8" fmla="val 3528"/>
            </a:avLst>
          </a:prstGeom>
          <a:noFill/>
          <a:ln w="9525" algn="ctr">
            <a:solidFill>
              <a:srgbClr val="4D4D4D"/>
            </a:solidFill>
            <a:miter lim="800000"/>
            <a:headEnd/>
            <a:tailEnd/>
          </a:ln>
        </p:spPr>
        <p:txBody>
          <a:bodyPr/>
          <a:lstStyle/>
          <a:p>
            <a:r>
              <a:rPr lang="pt-BR" sz="1400"/>
              <a:t>Procedimentos do Caso de teste</a:t>
            </a:r>
          </a:p>
        </p:txBody>
      </p:sp>
      <p:sp>
        <p:nvSpPr>
          <p:cNvPr id="137222" name="Line 32"/>
          <p:cNvSpPr>
            <a:spLocks noChangeShapeType="1"/>
          </p:cNvSpPr>
          <p:nvPr/>
        </p:nvSpPr>
        <p:spPr bwMode="auto">
          <a:xfrm>
            <a:off x="5135034" y="2133600"/>
            <a:ext cx="5568951" cy="0"/>
          </a:xfrm>
          <a:prstGeom prst="line">
            <a:avLst/>
          </a:prstGeom>
          <a:noFill/>
          <a:ln w="9525">
            <a:solidFill>
              <a:srgbClr val="4D4D4D"/>
            </a:solidFill>
            <a:round/>
            <a:headEnd/>
            <a:tailEnd/>
          </a:ln>
        </p:spPr>
        <p:txBody>
          <a:bodyPr/>
          <a:lstStyle/>
          <a:p>
            <a:endParaRPr lang="pt-BR"/>
          </a:p>
        </p:txBody>
      </p:sp>
      <p:sp>
        <p:nvSpPr>
          <p:cNvPr id="137223" name="AutoShape 33"/>
          <p:cNvSpPr>
            <a:spLocks/>
          </p:cNvSpPr>
          <p:nvPr/>
        </p:nvSpPr>
        <p:spPr bwMode="auto">
          <a:xfrm>
            <a:off x="10128251" y="5284789"/>
            <a:ext cx="1219200" cy="358775"/>
          </a:xfrm>
          <a:prstGeom prst="borderCallout3">
            <a:avLst>
              <a:gd name="adj1" fmla="val 31856"/>
              <a:gd name="adj2" fmla="val 108333"/>
              <a:gd name="adj3" fmla="val 31856"/>
              <a:gd name="adj4" fmla="val 122222"/>
              <a:gd name="adj5" fmla="val -251329"/>
              <a:gd name="adj6" fmla="val 122222"/>
              <a:gd name="adj7" fmla="val -297347"/>
              <a:gd name="adj8" fmla="val 57468"/>
            </a:avLst>
          </a:prstGeom>
          <a:noFill/>
          <a:ln w="9525" algn="ctr">
            <a:solidFill>
              <a:srgbClr val="4D4D4D"/>
            </a:solidFill>
            <a:miter lim="800000"/>
            <a:headEnd/>
            <a:tailEnd/>
          </a:ln>
        </p:spPr>
        <p:txBody>
          <a:bodyPr/>
          <a:lstStyle/>
          <a:p>
            <a:r>
              <a:rPr lang="pt-BR" sz="1400"/>
              <a:t>Saídas</a:t>
            </a:r>
          </a:p>
        </p:txBody>
      </p:sp>
      <p:sp>
        <p:nvSpPr>
          <p:cNvPr id="137224" name="AutoShape 34"/>
          <p:cNvSpPr>
            <a:spLocks/>
          </p:cNvSpPr>
          <p:nvPr/>
        </p:nvSpPr>
        <p:spPr bwMode="auto">
          <a:xfrm>
            <a:off x="334434" y="1484313"/>
            <a:ext cx="1871133" cy="576262"/>
          </a:xfrm>
          <a:prstGeom prst="borderCallout3">
            <a:avLst>
              <a:gd name="adj1" fmla="val 19833"/>
              <a:gd name="adj2" fmla="val 105431"/>
              <a:gd name="adj3" fmla="val 19833"/>
              <a:gd name="adj4" fmla="val 135407"/>
              <a:gd name="adj5" fmla="val 176310"/>
              <a:gd name="adj6" fmla="val 135407"/>
              <a:gd name="adj7" fmla="val 261708"/>
              <a:gd name="adj8" fmla="val 126130"/>
            </a:avLst>
          </a:prstGeom>
          <a:noFill/>
          <a:ln w="9525" algn="ctr">
            <a:solidFill>
              <a:srgbClr val="4D4D4D"/>
            </a:solidFill>
            <a:miter lim="800000"/>
            <a:headEnd/>
            <a:tailEnd/>
          </a:ln>
        </p:spPr>
        <p:txBody>
          <a:bodyPr/>
          <a:lstStyle/>
          <a:p>
            <a:r>
              <a:rPr lang="pt-BR" sz="1400"/>
              <a:t>Necessidades de ambiente</a:t>
            </a:r>
          </a:p>
        </p:txBody>
      </p:sp>
      <p:sp>
        <p:nvSpPr>
          <p:cNvPr id="137225" name="AutoShape 35"/>
          <p:cNvSpPr>
            <a:spLocks/>
          </p:cNvSpPr>
          <p:nvPr/>
        </p:nvSpPr>
        <p:spPr bwMode="auto">
          <a:xfrm>
            <a:off x="4078818" y="5351463"/>
            <a:ext cx="3456516" cy="576262"/>
          </a:xfrm>
          <a:prstGeom prst="borderCallout3">
            <a:avLst>
              <a:gd name="adj1" fmla="val 19833"/>
              <a:gd name="adj2" fmla="val -2940"/>
              <a:gd name="adj3" fmla="val 19833"/>
              <a:gd name="adj4" fmla="val -24921"/>
              <a:gd name="adj5" fmla="val -17079"/>
              <a:gd name="adj6" fmla="val -24921"/>
              <a:gd name="adj7" fmla="val -37190"/>
              <a:gd name="adj8" fmla="val -22106"/>
            </a:avLst>
          </a:prstGeom>
          <a:noFill/>
          <a:ln w="9525" algn="ctr">
            <a:solidFill>
              <a:srgbClr val="4D4D4D"/>
            </a:solidFill>
            <a:miter lim="800000"/>
            <a:headEnd/>
            <a:tailEnd/>
          </a:ln>
        </p:spPr>
        <p:txBody>
          <a:bodyPr/>
          <a:lstStyle/>
          <a:p>
            <a:r>
              <a:rPr lang="pt-BR" sz="1400"/>
              <a:t>Procedimentos especiais </a:t>
            </a:r>
            <a:br>
              <a:rPr lang="pt-BR" sz="1400"/>
            </a:br>
            <a:r>
              <a:rPr lang="pt-BR" sz="1400"/>
              <a:t>necessários</a:t>
            </a:r>
          </a:p>
        </p:txBody>
      </p:sp>
      <p:sp>
        <p:nvSpPr>
          <p:cNvPr id="137226" name="Espaço Reservado para Número de Slide 2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098CDA94-0AA2-4724-A992-A9EADCD242A0}" type="slidenum">
              <a:rPr lang="pt-BR" smtClean="0"/>
              <a:pPr/>
              <a:t>94</a:t>
            </a:fld>
            <a:endParaRPr lang="pt-BR" smtClean="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idx="4294967295"/>
          </p:nvPr>
        </p:nvSpPr>
        <p:spPr bwMode="auto">
          <a:xfrm>
            <a:off x="0" y="620714"/>
            <a:ext cx="11523133" cy="777875"/>
          </a:xfrm>
          <a:prstGeom prst="rect">
            <a:avLst/>
          </a:prstGeom>
          <a:noFill/>
          <a:ln>
            <a:miter lim="800000"/>
            <a:headEnd/>
            <a:tailEnd/>
          </a:ln>
        </p:spPr>
        <p:txBody>
          <a:bodyPr/>
          <a:lstStyle/>
          <a:p>
            <a:r>
              <a:rPr lang="pt-BR" sz="3600" smtClean="0">
                <a:ea typeface="MS PGothic" pitchFamily="34" charset="-128"/>
              </a:rPr>
              <a:t>Caso de teste – documento </a:t>
            </a:r>
          </a:p>
        </p:txBody>
      </p:sp>
      <p:sp>
        <p:nvSpPr>
          <p:cNvPr id="138243" name="Content Placeholder 2"/>
          <p:cNvSpPr>
            <a:spLocks noGrp="1"/>
          </p:cNvSpPr>
          <p:nvPr>
            <p:ph idx="4294967295"/>
          </p:nvPr>
        </p:nvSpPr>
        <p:spPr bwMode="auto">
          <a:xfrm>
            <a:off x="527051" y="1628776"/>
            <a:ext cx="11010900" cy="4525963"/>
          </a:xfrm>
          <a:prstGeom prst="rect">
            <a:avLst/>
          </a:prstGeom>
          <a:noFill/>
          <a:ln>
            <a:miter lim="800000"/>
            <a:headEnd/>
            <a:tailEnd/>
          </a:ln>
        </p:spPr>
        <p:txBody>
          <a:bodyPr/>
          <a:lstStyle/>
          <a:p>
            <a:r>
              <a:rPr lang="pt-BR" smtClean="0">
                <a:ea typeface="MS PGothic" pitchFamily="34" charset="-128"/>
              </a:rPr>
              <a:t>Caso de teste</a:t>
            </a:r>
          </a:p>
          <a:p>
            <a:pPr lvl="1"/>
            <a:r>
              <a:rPr lang="pt-BR" smtClean="0">
                <a:ea typeface="MS PGothic" pitchFamily="34" charset="-128"/>
              </a:rPr>
              <a:t>Nome: Esse é o nome do Caso de teste </a:t>
            </a:r>
          </a:p>
          <a:p>
            <a:pPr lvl="1">
              <a:buFontTx/>
              <a:buNone/>
            </a:pPr>
            <a:r>
              <a:rPr lang="pt-BR" smtClean="0">
                <a:ea typeface="MS PGothic" pitchFamily="34" charset="-128"/>
              </a:rPr>
              <a:t>	</a:t>
            </a:r>
            <a:r>
              <a:rPr lang="pt-BR" sz="2000" smtClean="0">
                <a:ea typeface="MS PGothic" pitchFamily="34" charset="-128"/>
              </a:rPr>
              <a:t>Exemplo: Saque parcial de valor disponível dentro do limite diário</a:t>
            </a:r>
          </a:p>
          <a:p>
            <a:pPr lvl="1"/>
            <a:r>
              <a:rPr lang="pt-BR" smtClean="0">
                <a:ea typeface="MS PGothic" pitchFamily="34" charset="-128"/>
              </a:rPr>
              <a:t>Observação: Alguma informação em especial que necessite ser adicionada para o caso de teste</a:t>
            </a:r>
          </a:p>
          <a:p>
            <a:pPr lvl="1">
              <a:buFontTx/>
              <a:buNone/>
            </a:pPr>
            <a:r>
              <a:rPr lang="pt-BR" smtClean="0">
                <a:ea typeface="MS PGothic" pitchFamily="34" charset="-128"/>
              </a:rPr>
              <a:t>	</a:t>
            </a:r>
            <a:r>
              <a:rPr lang="pt-BR" sz="2000" smtClean="0">
                <a:ea typeface="MS PGothic" pitchFamily="34" charset="-128"/>
              </a:rPr>
              <a:t>Exemplo: Regras de execução</a:t>
            </a:r>
          </a:p>
        </p:txBody>
      </p:sp>
      <p:sp>
        <p:nvSpPr>
          <p:cNvPr id="138244"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9174D745-E0DC-4781-B97D-E158D52BF096}" type="slidenum">
              <a:rPr lang="pt-BR" smtClean="0"/>
              <a:pPr/>
              <a:t>95</a:t>
            </a:fld>
            <a:endParaRPr lang="pt-BR"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idx="4294967295"/>
          </p:nvPr>
        </p:nvSpPr>
        <p:spPr bwMode="auto">
          <a:xfrm>
            <a:off x="0" y="620714"/>
            <a:ext cx="11523133" cy="777875"/>
          </a:xfrm>
          <a:prstGeom prst="rect">
            <a:avLst/>
          </a:prstGeom>
          <a:noFill/>
          <a:ln>
            <a:miter lim="800000"/>
            <a:headEnd/>
            <a:tailEnd/>
          </a:ln>
        </p:spPr>
        <p:txBody>
          <a:bodyPr/>
          <a:lstStyle/>
          <a:p>
            <a:r>
              <a:rPr lang="pt-BR" sz="3600" smtClean="0">
                <a:ea typeface="MS PGothic" pitchFamily="34" charset="-128"/>
              </a:rPr>
              <a:t>Caso de teste – documento</a:t>
            </a:r>
          </a:p>
        </p:txBody>
      </p:sp>
      <p:sp>
        <p:nvSpPr>
          <p:cNvPr id="139267" name="Content Placeholder 2"/>
          <p:cNvSpPr>
            <a:spLocks noGrp="1"/>
          </p:cNvSpPr>
          <p:nvPr>
            <p:ph idx="4294967295"/>
          </p:nvPr>
        </p:nvSpPr>
        <p:spPr bwMode="auto">
          <a:xfrm>
            <a:off x="527051" y="1484313"/>
            <a:ext cx="11010900" cy="4525962"/>
          </a:xfrm>
          <a:prstGeom prst="rect">
            <a:avLst/>
          </a:prstGeom>
          <a:noFill/>
          <a:ln>
            <a:miter lim="800000"/>
            <a:headEnd/>
            <a:tailEnd/>
          </a:ln>
        </p:spPr>
        <p:txBody>
          <a:bodyPr/>
          <a:lstStyle/>
          <a:p>
            <a:r>
              <a:rPr lang="pt-BR" sz="2800" smtClean="0">
                <a:ea typeface="MS PGothic" pitchFamily="34" charset="-128"/>
              </a:rPr>
              <a:t>Caso de teste (cont)</a:t>
            </a:r>
          </a:p>
          <a:p>
            <a:pPr lvl="1"/>
            <a:r>
              <a:rPr lang="pt-BR" sz="2400" smtClean="0">
                <a:ea typeface="MS PGothic" pitchFamily="34" charset="-128"/>
              </a:rPr>
              <a:t>Pré-Requisito: Atributos que devem ser previamente atendidos para execução do caso de teste</a:t>
            </a:r>
          </a:p>
          <a:p>
            <a:pPr lvl="1">
              <a:buFontTx/>
              <a:buNone/>
            </a:pPr>
            <a:r>
              <a:rPr lang="pt-BR" smtClean="0">
                <a:ea typeface="MS PGothic" pitchFamily="34" charset="-128"/>
              </a:rPr>
              <a:t>	</a:t>
            </a:r>
            <a:r>
              <a:rPr lang="pt-BR" sz="1600" smtClean="0">
                <a:ea typeface="MS PGothic" pitchFamily="34" charset="-128"/>
              </a:rPr>
              <a:t>Exemplo: Conta corrente existente com aplicação em fundo disponível para resgate e cartão de débito com senha válida</a:t>
            </a:r>
          </a:p>
          <a:p>
            <a:pPr lvl="1"/>
            <a:r>
              <a:rPr lang="pt-BR" sz="2400" smtClean="0">
                <a:ea typeface="MS PGothic" pitchFamily="34" charset="-128"/>
              </a:rPr>
              <a:t>Objetivo: Meta a ser obtida com a execução do caso de teste em questão. Deve ser elaborado em forma de texto explicativo</a:t>
            </a:r>
          </a:p>
          <a:p>
            <a:pPr lvl="1">
              <a:buFontTx/>
              <a:buNone/>
            </a:pPr>
            <a:r>
              <a:rPr lang="pt-BR" smtClean="0">
                <a:ea typeface="MS PGothic" pitchFamily="34" charset="-128"/>
              </a:rPr>
              <a:t>	</a:t>
            </a:r>
            <a:r>
              <a:rPr lang="pt-BR" sz="1600" smtClean="0">
                <a:ea typeface="MS PGothic" pitchFamily="34" charset="-128"/>
              </a:rPr>
              <a:t>Exemplo: Realizar saque parcial em conta corrente através de um terminal ATM utilizando cartão de débito. O valor está dentro do limite da transação e o saque é realizado com sucesso</a:t>
            </a:r>
          </a:p>
        </p:txBody>
      </p:sp>
      <p:sp>
        <p:nvSpPr>
          <p:cNvPr id="139268"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5C1570CA-E3AD-4A98-AC65-543A05AA4FA2}" type="slidenum">
              <a:rPr lang="pt-BR" smtClean="0"/>
              <a:pPr/>
              <a:t>96</a:t>
            </a:fld>
            <a:endParaRPr lang="pt-BR"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idx="4294967295"/>
          </p:nvPr>
        </p:nvSpPr>
        <p:spPr bwMode="auto">
          <a:xfrm>
            <a:off x="668867" y="620714"/>
            <a:ext cx="11523133" cy="777875"/>
          </a:xfrm>
          <a:prstGeom prst="rect">
            <a:avLst/>
          </a:prstGeom>
          <a:noFill/>
          <a:ln>
            <a:miter lim="800000"/>
            <a:headEnd/>
            <a:tailEnd/>
          </a:ln>
        </p:spPr>
        <p:txBody>
          <a:bodyPr/>
          <a:lstStyle/>
          <a:p>
            <a:r>
              <a:rPr lang="pt-BR" sz="3600" smtClean="0">
                <a:ea typeface="MS PGothic" pitchFamily="34" charset="-128"/>
              </a:rPr>
              <a:t>Caso de teste – documento</a:t>
            </a:r>
          </a:p>
        </p:txBody>
      </p:sp>
      <p:sp>
        <p:nvSpPr>
          <p:cNvPr id="140291" name="Content Placeholder 2"/>
          <p:cNvSpPr>
            <a:spLocks noGrp="1"/>
          </p:cNvSpPr>
          <p:nvPr>
            <p:ph idx="4294967295"/>
          </p:nvPr>
        </p:nvSpPr>
        <p:spPr bwMode="auto">
          <a:xfrm>
            <a:off x="431801" y="1773238"/>
            <a:ext cx="11010900" cy="4525962"/>
          </a:xfrm>
          <a:prstGeom prst="rect">
            <a:avLst/>
          </a:prstGeom>
          <a:noFill/>
          <a:ln>
            <a:miter lim="800000"/>
            <a:headEnd/>
            <a:tailEnd/>
          </a:ln>
        </p:spPr>
        <p:txBody>
          <a:bodyPr/>
          <a:lstStyle/>
          <a:p>
            <a:r>
              <a:rPr lang="pt-BR" smtClean="0">
                <a:ea typeface="MS PGothic" pitchFamily="34" charset="-128"/>
              </a:rPr>
              <a:t>Passos</a:t>
            </a:r>
          </a:p>
          <a:p>
            <a:pPr lvl="1"/>
            <a:r>
              <a:rPr lang="pt-BR" smtClean="0">
                <a:ea typeface="MS PGothic" pitchFamily="34" charset="-128"/>
              </a:rPr>
              <a:t>Fase: Declaração das execuções de testes de Setup, Teste, Verificação e Clean-up</a:t>
            </a:r>
          </a:p>
          <a:p>
            <a:pPr lvl="1">
              <a:buFontTx/>
              <a:buNone/>
            </a:pPr>
            <a:r>
              <a:rPr lang="pt-BR" smtClean="0">
                <a:ea typeface="MS PGothic" pitchFamily="34" charset="-128"/>
              </a:rPr>
              <a:t>	</a:t>
            </a:r>
            <a:r>
              <a:rPr lang="pt-BR" sz="2000" smtClean="0">
                <a:ea typeface="MS PGothic" pitchFamily="34" charset="-128"/>
              </a:rPr>
              <a:t>Exemplo: Setup</a:t>
            </a:r>
          </a:p>
          <a:p>
            <a:pPr lvl="2"/>
            <a:r>
              <a:rPr lang="pt-BR" sz="2000" smtClean="0">
                <a:ea typeface="MS PGothic" pitchFamily="34" charset="-128"/>
              </a:rPr>
              <a:t>É importante que o Analista de Teste conheça os meios de executar as fases Setup, Verificação e Clean-Up da forma mais econômica possível</a:t>
            </a:r>
            <a:endParaRPr lang="pt-BR" sz="1400" smtClean="0">
              <a:ea typeface="MS PGothic" pitchFamily="34" charset="-128"/>
            </a:endParaRPr>
          </a:p>
        </p:txBody>
      </p:sp>
      <p:sp>
        <p:nvSpPr>
          <p:cNvPr id="140292"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6B1BB674-5A80-42BF-BFF1-5DB1CE517F7A}" type="slidenum">
              <a:rPr lang="pt-BR" smtClean="0"/>
              <a:pPr/>
              <a:t>97</a:t>
            </a:fld>
            <a:endParaRPr lang="pt-BR"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idx="4294967295"/>
          </p:nvPr>
        </p:nvSpPr>
        <p:spPr bwMode="auto">
          <a:xfrm>
            <a:off x="668867" y="549276"/>
            <a:ext cx="11523133" cy="777875"/>
          </a:xfrm>
          <a:prstGeom prst="rect">
            <a:avLst/>
          </a:prstGeom>
          <a:noFill/>
          <a:ln>
            <a:miter lim="800000"/>
            <a:headEnd/>
            <a:tailEnd/>
          </a:ln>
        </p:spPr>
        <p:txBody>
          <a:bodyPr/>
          <a:lstStyle/>
          <a:p>
            <a:r>
              <a:rPr lang="pt-BR" sz="3800" smtClean="0">
                <a:ea typeface="MS PGothic" pitchFamily="34" charset="-128"/>
              </a:rPr>
              <a:t>Caso de teste – documento</a:t>
            </a:r>
          </a:p>
        </p:txBody>
      </p:sp>
      <p:sp>
        <p:nvSpPr>
          <p:cNvPr id="141315" name="Content Placeholder 2"/>
          <p:cNvSpPr>
            <a:spLocks noGrp="1"/>
          </p:cNvSpPr>
          <p:nvPr>
            <p:ph idx="4294967295"/>
          </p:nvPr>
        </p:nvSpPr>
        <p:spPr bwMode="auto">
          <a:xfrm>
            <a:off x="527051" y="1773238"/>
            <a:ext cx="11010900" cy="4525962"/>
          </a:xfrm>
          <a:prstGeom prst="rect">
            <a:avLst/>
          </a:prstGeom>
          <a:noFill/>
          <a:ln>
            <a:miter lim="800000"/>
            <a:headEnd/>
            <a:tailEnd/>
          </a:ln>
        </p:spPr>
        <p:txBody>
          <a:bodyPr/>
          <a:lstStyle/>
          <a:p>
            <a:r>
              <a:rPr lang="pt-BR" smtClean="0">
                <a:ea typeface="MS PGothic" pitchFamily="34" charset="-128"/>
              </a:rPr>
              <a:t>Entendimento dos Passos</a:t>
            </a:r>
          </a:p>
          <a:p>
            <a:pPr lvl="1"/>
            <a:r>
              <a:rPr lang="pt-BR" smtClean="0">
                <a:ea typeface="MS PGothic" pitchFamily="34" charset="-128"/>
              </a:rPr>
              <a:t>Setup: são funções que devem preparar as condições para executar o teste</a:t>
            </a:r>
          </a:p>
          <a:p>
            <a:pPr lvl="2"/>
            <a:r>
              <a:rPr lang="pt-BR" smtClean="0">
                <a:ea typeface="MS PGothic" pitchFamily="34" charset="-128"/>
              </a:rPr>
              <a:t>Cuidado, pois setup é diferente de pré-requisito!</a:t>
            </a:r>
          </a:p>
          <a:p>
            <a:pPr lvl="1"/>
            <a:r>
              <a:rPr lang="pt-BR" smtClean="0">
                <a:ea typeface="MS PGothic" pitchFamily="34" charset="-128"/>
              </a:rPr>
              <a:t>Teste: são as funções alvo do teste, sendo suas variações inseridas neste contexto</a:t>
            </a:r>
          </a:p>
        </p:txBody>
      </p:sp>
      <p:sp>
        <p:nvSpPr>
          <p:cNvPr id="141316"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E56074D0-467D-4A8B-9452-0C64AD659A40}" type="slidenum">
              <a:rPr lang="pt-BR" smtClean="0"/>
              <a:pPr/>
              <a:t>98</a:t>
            </a:fld>
            <a:endParaRPr lang="pt-BR" smtClean="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idx="4294967295"/>
          </p:nvPr>
        </p:nvSpPr>
        <p:spPr bwMode="auto">
          <a:xfrm>
            <a:off x="1007534" y="476251"/>
            <a:ext cx="11523133" cy="777875"/>
          </a:xfrm>
          <a:prstGeom prst="rect">
            <a:avLst/>
          </a:prstGeom>
          <a:noFill/>
          <a:ln>
            <a:miter lim="800000"/>
            <a:headEnd/>
            <a:tailEnd/>
          </a:ln>
        </p:spPr>
        <p:txBody>
          <a:bodyPr/>
          <a:lstStyle/>
          <a:p>
            <a:r>
              <a:rPr lang="pt-BR" sz="3600" smtClean="0">
                <a:ea typeface="MS PGothic" pitchFamily="34" charset="-128"/>
              </a:rPr>
              <a:t>Caso de teste – documento</a:t>
            </a:r>
          </a:p>
        </p:txBody>
      </p:sp>
      <p:sp>
        <p:nvSpPr>
          <p:cNvPr id="142339" name="Content Placeholder 2"/>
          <p:cNvSpPr>
            <a:spLocks noGrp="1"/>
          </p:cNvSpPr>
          <p:nvPr>
            <p:ph idx="4294967295"/>
          </p:nvPr>
        </p:nvSpPr>
        <p:spPr bwMode="auto">
          <a:xfrm>
            <a:off x="334434" y="1341438"/>
            <a:ext cx="11010900" cy="4525962"/>
          </a:xfrm>
          <a:prstGeom prst="rect">
            <a:avLst/>
          </a:prstGeom>
          <a:noFill/>
          <a:ln>
            <a:miter lim="800000"/>
            <a:headEnd/>
            <a:tailEnd/>
          </a:ln>
        </p:spPr>
        <p:txBody>
          <a:bodyPr/>
          <a:lstStyle/>
          <a:p>
            <a:r>
              <a:rPr lang="pt-BR" smtClean="0">
                <a:ea typeface="MS PGothic" pitchFamily="34" charset="-128"/>
              </a:rPr>
              <a:t>Entendimento dos Passos</a:t>
            </a:r>
          </a:p>
          <a:p>
            <a:pPr lvl="1"/>
            <a:r>
              <a:rPr lang="pt-BR" sz="2400" smtClean="0">
                <a:ea typeface="MS PGothic" pitchFamily="34" charset="-128"/>
              </a:rPr>
              <a:t>Verificação: são ações que validam o resultado do teste. A verificação pode ocorrer em qualquer área do sistema que comprove se a transação efetuada corresponde ao resultado esperado</a:t>
            </a:r>
          </a:p>
          <a:p>
            <a:pPr lvl="2"/>
            <a:r>
              <a:rPr lang="pt-BR" sz="2000" smtClean="0">
                <a:ea typeface="MS PGothic" pitchFamily="34" charset="-128"/>
              </a:rPr>
              <a:t>Exemplo: a verificação se o relatório foi impresso com o layout adequado (procedimento manual)</a:t>
            </a:r>
          </a:p>
          <a:p>
            <a:pPr lvl="2"/>
            <a:r>
              <a:rPr lang="pt-BR" sz="2000" smtClean="0">
                <a:ea typeface="MS PGothic" pitchFamily="34" charset="-128"/>
              </a:rPr>
              <a:t>Exemplo: extrato de uma conta para verificar um saque</a:t>
            </a:r>
          </a:p>
          <a:p>
            <a:pPr lvl="1"/>
            <a:r>
              <a:rPr lang="pt-BR" sz="2400" smtClean="0">
                <a:ea typeface="MS PGothic" pitchFamily="34" charset="-128"/>
              </a:rPr>
              <a:t>Clean-Up: são funções ou ações que permite retornar à posição inicial (anterior ao teste). Esta fase do caso de teste é opcional, porém para torná-lo mais completo poderá ser considerada</a:t>
            </a:r>
          </a:p>
        </p:txBody>
      </p:sp>
      <p:sp>
        <p:nvSpPr>
          <p:cNvPr id="142340" name="Espaço Reservado para Número de Slide 4"/>
          <p:cNvSpPr>
            <a:spLocks noGrp="1"/>
          </p:cNvSpPr>
          <p:nvPr>
            <p:ph type="sldNum" sz="quarter" idx="12"/>
          </p:nvPr>
        </p:nvSpPr>
        <p:spPr bwMode="auto">
          <a:xfrm>
            <a:off x="0" y="6524626"/>
            <a:ext cx="2844800" cy="333375"/>
          </a:xfrm>
          <a:noFill/>
          <a:ln>
            <a:miter lim="800000"/>
            <a:headEnd/>
            <a:tailEnd/>
          </a:ln>
        </p:spPr>
        <p:txBody>
          <a:bodyPr vert="horz" wrap="square" lIns="91440" tIns="45720" rIns="91440" bIns="45720" numCol="1" anchor="t" anchorCtr="0" compatLnSpc="1">
            <a:prstTxWarp prst="textNoShape">
              <a:avLst/>
            </a:prstTxWarp>
          </a:bodyPr>
          <a:lstStyle/>
          <a:p>
            <a:fld id="{B4477A33-526D-4E80-98F6-FA74AC55BD16}" type="slidenum">
              <a:rPr lang="pt-BR" smtClean="0"/>
              <a:pPr/>
              <a:t>99</a:t>
            </a:fld>
            <a:endParaRPr lang="pt-BR"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3188</TotalTime>
  <Words>8441</Words>
  <Application>Microsoft Office PowerPoint</Application>
  <PresentationFormat>Personalizar</PresentationFormat>
  <Paragraphs>1347</Paragraphs>
  <Slides>104</Slides>
  <Notes>98</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104</vt:i4>
      </vt:variant>
    </vt:vector>
  </HeadingPairs>
  <TitlesOfParts>
    <vt:vector size="106" baseType="lpstr">
      <vt:lpstr>1_Tema do Office</vt:lpstr>
      <vt:lpstr>Planilha</vt:lpstr>
      <vt:lpstr>Slide 1</vt:lpstr>
      <vt:lpstr>Sobre o Curso</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Testar usando equipes independentes de teste</vt:lpstr>
      <vt:lpstr>Testar usando a equipe de desenvolvimento</vt:lpstr>
      <vt:lpstr>Testar usando equipes de não-especialistas</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Teste de unidade</vt:lpstr>
      <vt:lpstr>Teste de integração</vt:lpstr>
      <vt:lpstr>Teste de sistema</vt:lpstr>
      <vt:lpstr>Teste de aceite</vt:lpstr>
      <vt:lpstr>Teste de confirmação</vt:lpstr>
      <vt:lpstr>Teste de regressão </vt:lpstr>
      <vt:lpstr>Teste de regressão </vt:lpstr>
      <vt:lpstr>Slide 43</vt:lpstr>
      <vt:lpstr>Slide 44</vt:lpstr>
      <vt:lpstr>Slide 45</vt:lpstr>
      <vt:lpstr>Slide 46</vt:lpstr>
      <vt:lpstr>Slide 47</vt:lpstr>
      <vt:lpstr>Slide 48</vt:lpstr>
      <vt:lpstr>Slide 49</vt:lpstr>
      <vt:lpstr>Slide 50</vt:lpstr>
      <vt:lpstr>Slide 51</vt:lpstr>
      <vt:lpstr>Slide 52</vt:lpstr>
      <vt:lpstr>Slide 53</vt:lpstr>
      <vt:lpstr>Processo de teste do BSTQB/ISTQB</vt:lpstr>
      <vt:lpstr>Processo de teste</vt:lpstr>
      <vt:lpstr>Etapas para implementação dos testes</vt:lpstr>
      <vt:lpstr>Etapas para implementação dos testes</vt:lpstr>
      <vt:lpstr>Entendimento da demanda</vt:lpstr>
      <vt:lpstr>Entendimento da demanda </vt:lpstr>
      <vt:lpstr>Entendimento da demanda (cont)</vt:lpstr>
      <vt:lpstr>Técnicas de entendimento da demanda</vt:lpstr>
      <vt:lpstr>Exemplo de checklist</vt:lpstr>
      <vt:lpstr>Como conduzir o entendimento da demanda?</vt:lpstr>
      <vt:lpstr>Como conduzir o entendimento da demanda?</vt:lpstr>
      <vt:lpstr>Como conduzir o entendimento da demanda?</vt:lpstr>
      <vt:lpstr>Entendimento da demanda – exemplo </vt:lpstr>
      <vt:lpstr>Entendimento da demanda – exemplo </vt:lpstr>
      <vt:lpstr>Etapas para implementação dos testes</vt:lpstr>
      <vt:lpstr>Estratégia dos Testes</vt:lpstr>
      <vt:lpstr>Etapas para implementação dos testes</vt:lpstr>
      <vt:lpstr>Entendimento do sistema</vt:lpstr>
      <vt:lpstr>Entendimento do sistema</vt:lpstr>
      <vt:lpstr>Entendimento do sistema</vt:lpstr>
      <vt:lpstr>Entendimento do sistema</vt:lpstr>
      <vt:lpstr>Entendimento do sistema</vt:lpstr>
      <vt:lpstr>Entendimento do sistema</vt:lpstr>
      <vt:lpstr>Entendimento do sistema</vt:lpstr>
      <vt:lpstr>Etapas para implementação dos Testes</vt:lpstr>
      <vt:lpstr>Análise de cobertura do teste</vt:lpstr>
      <vt:lpstr>Análise de cobertura do teste</vt:lpstr>
      <vt:lpstr>Cenário de teste</vt:lpstr>
      <vt:lpstr>Cenário de teste</vt:lpstr>
      <vt:lpstr>Cenário de teste</vt:lpstr>
      <vt:lpstr>Cenário de teste – exemplo </vt:lpstr>
      <vt:lpstr>Etapas para implementação dos Testes</vt:lpstr>
      <vt:lpstr>Elaboração dos casos de teste</vt:lpstr>
      <vt:lpstr>Definição de caso de teste</vt:lpstr>
      <vt:lpstr>Diretivas do Caso de teste</vt:lpstr>
      <vt:lpstr>Qualidade do Caso de teste</vt:lpstr>
      <vt:lpstr>Boas práticas para escrever casos de teste</vt:lpstr>
      <vt:lpstr>Dicas para a escrita de casos de teste</vt:lpstr>
      <vt:lpstr>Caso de teste – exemplo </vt:lpstr>
      <vt:lpstr>Aderência do modelo à IEEE 829</vt:lpstr>
      <vt:lpstr>Aderência do modelo à IEEE 829</vt:lpstr>
      <vt:lpstr>Caso de teste – documento </vt:lpstr>
      <vt:lpstr>Caso de teste – documento</vt:lpstr>
      <vt:lpstr>Caso de teste – documento</vt:lpstr>
      <vt:lpstr>Caso de teste – documento</vt:lpstr>
      <vt:lpstr>Caso de teste – documento</vt:lpstr>
      <vt:lpstr>Caso de teste – documento</vt:lpstr>
      <vt:lpstr>Caso de teste – documento</vt:lpstr>
      <vt:lpstr>Caso de teste – documento</vt:lpstr>
      <vt:lpstr>Slide 103</vt:lpstr>
      <vt:lpstr>Slide 104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CTS</dc:creator>
  <cp:lastModifiedBy>Ezequiel</cp:lastModifiedBy>
  <cp:revision>37</cp:revision>
  <dcterms:created xsi:type="dcterms:W3CDTF">2018-01-17T11:58:52Z</dcterms:created>
  <dcterms:modified xsi:type="dcterms:W3CDTF">2018-02-03T19:21:07Z</dcterms:modified>
</cp:coreProperties>
</file>