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8288000" cy="10287000"/>
  <p:notesSz cx="6858000" cy="9144000"/>
  <p:embeddedFontLst>
    <p:embeddedFont>
      <p:font typeface="Arimo Bold" panose="020B0604020202020204" charset="0"/>
      <p:regular r:id="rId14"/>
    </p:embeddedFont>
    <p:embeddedFont>
      <p:font typeface="Tomorrow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850237" y="2899768"/>
            <a:ext cx="9445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Predicting Flight Fares: A Data-Driven Approach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50237" y="5058816"/>
            <a:ext cx="9445526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Flight pricing is complex, fluctuating based on factors like timing, destination, and demand. This project aims to predict flight fares using a data-driven approach.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845475" y="6850261"/>
            <a:ext cx="463154" cy="463154"/>
            <a:chOff x="0" y="0"/>
            <a:chExt cx="617538" cy="61753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7601" cy="617601"/>
            </a:xfrm>
            <a:custGeom>
              <a:avLst/>
              <a:gdLst/>
              <a:ahLst/>
              <a:cxnLst/>
              <a:rect l="l" t="t" r="r" b="b"/>
              <a:pathLst>
                <a:path w="617601" h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029427" y="6767215"/>
            <a:ext cx="2777538" cy="48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by Denistan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4C2CBEC-74CE-CE9D-EACA-7261A0C18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2526" y="255618"/>
            <a:ext cx="15268401" cy="1993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mo Bold"/>
              </a:rPr>
              <a:t>App View</a:t>
            </a:r>
          </a:p>
        </p:txBody>
      </p:sp>
      <p:pic>
        <p:nvPicPr>
          <p:cNvPr id="5" name="Picture 4" descr="A screenshot of a flight checkout&#10;&#10;Description automatically generated">
            <a:extLst>
              <a:ext uri="{FF2B5EF4-FFF2-40B4-BE49-F238E27FC236}">
                <a16:creationId xmlns:a16="http://schemas.microsoft.com/office/drawing/2014/main" id="{100721FE-2FEC-9E83-46F2-1A369154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925"/>
          <a:stretch/>
        </p:blipFill>
        <p:spPr>
          <a:xfrm>
            <a:off x="298111" y="3615672"/>
            <a:ext cx="8704985" cy="5835535"/>
          </a:xfrm>
          <a:prstGeom prst="rect">
            <a:avLst/>
          </a:prstGeom>
        </p:spPr>
      </p:pic>
      <p:pic>
        <p:nvPicPr>
          <p:cNvPr id="7" name="Picture 6" descr="A graph of different airlines&#10;&#10;Description automatically generated">
            <a:extLst>
              <a:ext uri="{FF2B5EF4-FFF2-40B4-BE49-F238E27FC236}">
                <a16:creationId xmlns:a16="http://schemas.microsoft.com/office/drawing/2014/main" id="{9E37B980-0FA1-4F59-C84D-F9BCA554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1" b="-2"/>
          <a:stretch/>
        </p:blipFill>
        <p:spPr>
          <a:xfrm>
            <a:off x="9284901" y="3615672"/>
            <a:ext cx="8704984" cy="58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1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1097756"/>
            <a:ext cx="16303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Conclusion: Key Takeaways and Future Directions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3493889"/>
            <a:ext cx="2717155" cy="1633686"/>
            <a:chOff x="0" y="0"/>
            <a:chExt cx="3622873" cy="21782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22802" cy="2178177"/>
            </a:xfrm>
            <a:custGeom>
              <a:avLst/>
              <a:gdLst/>
              <a:ahLst/>
              <a:cxnLst/>
              <a:rect l="l" t="t" r="r" b="b"/>
              <a:pathLst>
                <a:path w="3622802" h="217817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3566160" y="0"/>
                  </a:lnTo>
                  <a:cubicBezTo>
                    <a:pt x="3597529" y="0"/>
                    <a:pt x="3622802" y="25400"/>
                    <a:pt x="3622802" y="56642"/>
                  </a:cubicBezTo>
                  <a:lnTo>
                    <a:pt x="3622802" y="2121535"/>
                  </a:lnTo>
                  <a:cubicBezTo>
                    <a:pt x="3622802" y="2152904"/>
                    <a:pt x="3597402" y="2178177"/>
                    <a:pt x="3566160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75755" y="3893939"/>
            <a:ext cx="161181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92910" y="3739306"/>
            <a:ext cx="3755380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Data-Driven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92910" y="4295180"/>
            <a:ext cx="8187184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Harness the power of data for accurate flight fare predictions.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51076" y="5108525"/>
            <a:ext cx="13303002" cy="19050"/>
            <a:chOff x="0" y="0"/>
            <a:chExt cx="17737337" cy="25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737328" cy="25400"/>
            </a:xfrm>
            <a:custGeom>
              <a:avLst/>
              <a:gdLst/>
              <a:ahLst/>
              <a:cxnLst/>
              <a:rect l="l" t="t" r="r" b="b"/>
              <a:pathLst>
                <a:path w="1773732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5269260"/>
            <a:ext cx="5434459" cy="1633686"/>
            <a:chOff x="0" y="0"/>
            <a:chExt cx="7245945" cy="21782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45858" cy="2178177"/>
            </a:xfrm>
            <a:custGeom>
              <a:avLst/>
              <a:gdLst/>
              <a:ahLst/>
              <a:cxnLst/>
              <a:rect l="l" t="t" r="r" b="b"/>
              <a:pathLst>
                <a:path w="7245858" h="217817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189216" y="0"/>
                  </a:lnTo>
                  <a:cubicBezTo>
                    <a:pt x="7220585" y="0"/>
                    <a:pt x="7245858" y="25400"/>
                    <a:pt x="7245858" y="56642"/>
                  </a:cubicBezTo>
                  <a:lnTo>
                    <a:pt x="7245858" y="2121535"/>
                  </a:lnTo>
                  <a:cubicBezTo>
                    <a:pt x="7245858" y="2152904"/>
                    <a:pt x="7220458" y="2178177"/>
                    <a:pt x="7189216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75755" y="5669310"/>
            <a:ext cx="238125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10214" y="5514677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Optimized Pricing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10214" y="6070550"/>
            <a:ext cx="9548217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Maximize revenue and customer satisfaction through dynamic pricing.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6568380" y="6883896"/>
            <a:ext cx="10585698" cy="19050"/>
            <a:chOff x="0" y="0"/>
            <a:chExt cx="14114263" cy="25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114272" cy="25400"/>
            </a:xfrm>
            <a:custGeom>
              <a:avLst/>
              <a:gdLst/>
              <a:ahLst/>
              <a:cxnLst/>
              <a:rect l="l" t="t" r="r" b="b"/>
              <a:pathLst>
                <a:path w="14114272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92238" y="7044630"/>
            <a:ext cx="8151762" cy="2087315"/>
            <a:chOff x="0" y="0"/>
            <a:chExt cx="10869017" cy="27830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869168" cy="2783078"/>
            </a:xfrm>
            <a:custGeom>
              <a:avLst/>
              <a:gdLst/>
              <a:ahLst/>
              <a:cxnLst/>
              <a:rect l="l" t="t" r="r" b="b"/>
              <a:pathLst>
                <a:path w="10869168" h="2783078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812399" y="0"/>
                  </a:lnTo>
                  <a:cubicBezTo>
                    <a:pt x="10843768" y="0"/>
                    <a:pt x="10869168" y="25400"/>
                    <a:pt x="10869168" y="56769"/>
                  </a:cubicBezTo>
                  <a:lnTo>
                    <a:pt x="10869168" y="2726309"/>
                  </a:lnTo>
                  <a:cubicBezTo>
                    <a:pt x="10869168" y="2757678"/>
                    <a:pt x="10843768" y="2783078"/>
                    <a:pt x="10812399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75755" y="7671495"/>
            <a:ext cx="236636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27518" y="7290047"/>
            <a:ext cx="3983831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Future Enhancements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27518" y="7845921"/>
            <a:ext cx="7584728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Incorporate additional features, improve model accuracy, and explore real-time prediction capabilities.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2674739"/>
            <a:ext cx="16303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Objective: Leveraging Data for Optimized Pricing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5174456"/>
            <a:ext cx="3736330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Accurate Predictions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5843736"/>
            <a:ext cx="4972645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Generate reliable flight fare predictions using historical and real-time data.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6160" y="517445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Dynamic Pricing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66160" y="5843736"/>
            <a:ext cx="4972645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Enable airlines to adjust prices in response to market changes and demand fluctuations.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0084" y="5174456"/>
            <a:ext cx="3548955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Informed Decisions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40084" y="5843736"/>
            <a:ext cx="4972645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Empower travelers to make informed decisions by providing accurate fare forecasts.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94755" y="655439"/>
            <a:ext cx="16498491" cy="164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9"/>
              </a:lnSpc>
            </a:pPr>
            <a:r>
              <a:rPr lang="en-US" sz="4999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Workflow: Data Collection, Preprocessing, and Analysis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29712" y="2812107"/>
            <a:ext cx="28575" cy="6774805"/>
            <a:chOff x="0" y="0"/>
            <a:chExt cx="38100" cy="90330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100" cy="9033129"/>
            </a:xfrm>
            <a:custGeom>
              <a:avLst/>
              <a:gdLst/>
              <a:ahLst/>
              <a:cxnLst/>
              <a:rect l="l" t="t" r="r" b="b"/>
              <a:pathLst>
                <a:path w="38100" h="903312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9014079"/>
                  </a:lnTo>
                  <a:cubicBezTo>
                    <a:pt x="38100" y="9024620"/>
                    <a:pt x="29591" y="9033129"/>
                    <a:pt x="19050" y="9033129"/>
                  </a:cubicBezTo>
                  <a:cubicBezTo>
                    <a:pt x="8509" y="9033129"/>
                    <a:pt x="0" y="9024620"/>
                    <a:pt x="0" y="9014079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990210" y="3372891"/>
            <a:ext cx="894755" cy="28575"/>
            <a:chOff x="0" y="0"/>
            <a:chExt cx="1193007" cy="38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93038" cy="38100"/>
            </a:xfrm>
            <a:custGeom>
              <a:avLst/>
              <a:gdLst/>
              <a:ahLst/>
              <a:cxnLst/>
              <a:rect l="l" t="t" r="r" b="b"/>
              <a:pathLst>
                <a:path w="1193038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73988" y="0"/>
                  </a:lnTo>
                  <a:cubicBezTo>
                    <a:pt x="1184529" y="0"/>
                    <a:pt x="1193038" y="8509"/>
                    <a:pt x="1193038" y="19050"/>
                  </a:cubicBezTo>
                  <a:cubicBezTo>
                    <a:pt x="1193038" y="29591"/>
                    <a:pt x="1184529" y="38100"/>
                    <a:pt x="1173988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856390" y="3099644"/>
            <a:ext cx="575221" cy="575221"/>
            <a:chOff x="0" y="0"/>
            <a:chExt cx="766962" cy="7669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6953" cy="766953"/>
            </a:xfrm>
            <a:custGeom>
              <a:avLst/>
              <a:gdLst/>
              <a:ahLst/>
              <a:cxnLst/>
              <a:rect l="l" t="t" r="r" b="b"/>
              <a:pathLst>
                <a:path w="766953" h="766953">
                  <a:moveTo>
                    <a:pt x="0" y="51181"/>
                  </a:moveTo>
                  <a:cubicBezTo>
                    <a:pt x="0" y="22860"/>
                    <a:pt x="22860" y="0"/>
                    <a:pt x="51181" y="0"/>
                  </a:cubicBezTo>
                  <a:lnTo>
                    <a:pt x="715772" y="0"/>
                  </a:lnTo>
                  <a:cubicBezTo>
                    <a:pt x="743966" y="0"/>
                    <a:pt x="766953" y="22860"/>
                    <a:pt x="766953" y="51181"/>
                  </a:cubicBezTo>
                  <a:lnTo>
                    <a:pt x="766953" y="715772"/>
                  </a:lnTo>
                  <a:cubicBezTo>
                    <a:pt x="766953" y="743966"/>
                    <a:pt x="744093" y="766953"/>
                    <a:pt x="715772" y="766953"/>
                  </a:cubicBezTo>
                  <a:lnTo>
                    <a:pt x="51181" y="766953"/>
                  </a:lnTo>
                  <a:cubicBezTo>
                    <a:pt x="22860" y="766953"/>
                    <a:pt x="0" y="744093"/>
                    <a:pt x="0" y="715772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056712" y="3233589"/>
            <a:ext cx="174575" cy="34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41936" y="3039070"/>
            <a:ext cx="3195935" cy="42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24"/>
              </a:lnSpc>
            </a:pPr>
            <a:r>
              <a:rPr lang="en-US" sz="2499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Data Collection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4755" y="3534519"/>
            <a:ext cx="6843118" cy="90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87"/>
              </a:lnSpc>
            </a:pPr>
            <a:r>
              <a:rPr lang="en-US" sz="2000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Gather flight data from various sources including airlines, travel agencies, and online booking platforms.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403035" y="4651027"/>
            <a:ext cx="894755" cy="28575"/>
            <a:chOff x="0" y="0"/>
            <a:chExt cx="1193007" cy="38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93038" cy="38100"/>
            </a:xfrm>
            <a:custGeom>
              <a:avLst/>
              <a:gdLst/>
              <a:ahLst/>
              <a:cxnLst/>
              <a:rect l="l" t="t" r="r" b="b"/>
              <a:pathLst>
                <a:path w="1193038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73988" y="0"/>
                  </a:lnTo>
                  <a:cubicBezTo>
                    <a:pt x="1184529" y="0"/>
                    <a:pt x="1193038" y="8509"/>
                    <a:pt x="1193038" y="19050"/>
                  </a:cubicBezTo>
                  <a:cubicBezTo>
                    <a:pt x="1193038" y="29591"/>
                    <a:pt x="1184529" y="38100"/>
                    <a:pt x="1173988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856390" y="4377779"/>
            <a:ext cx="575221" cy="575221"/>
            <a:chOff x="0" y="0"/>
            <a:chExt cx="766962" cy="76696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6953" cy="766953"/>
            </a:xfrm>
            <a:custGeom>
              <a:avLst/>
              <a:gdLst/>
              <a:ahLst/>
              <a:cxnLst/>
              <a:rect l="l" t="t" r="r" b="b"/>
              <a:pathLst>
                <a:path w="766953" h="766953">
                  <a:moveTo>
                    <a:pt x="0" y="51181"/>
                  </a:moveTo>
                  <a:cubicBezTo>
                    <a:pt x="0" y="22860"/>
                    <a:pt x="22860" y="0"/>
                    <a:pt x="51181" y="0"/>
                  </a:cubicBezTo>
                  <a:lnTo>
                    <a:pt x="715772" y="0"/>
                  </a:lnTo>
                  <a:cubicBezTo>
                    <a:pt x="743966" y="0"/>
                    <a:pt x="766953" y="22860"/>
                    <a:pt x="766953" y="51181"/>
                  </a:cubicBezTo>
                  <a:lnTo>
                    <a:pt x="766953" y="715772"/>
                  </a:lnTo>
                  <a:cubicBezTo>
                    <a:pt x="766953" y="743966"/>
                    <a:pt x="744093" y="766953"/>
                    <a:pt x="715772" y="766953"/>
                  </a:cubicBezTo>
                  <a:lnTo>
                    <a:pt x="51181" y="766953"/>
                  </a:lnTo>
                  <a:cubicBezTo>
                    <a:pt x="22860" y="766953"/>
                    <a:pt x="0" y="744093"/>
                    <a:pt x="0" y="715772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015040" y="4511725"/>
            <a:ext cx="257770" cy="34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50129" y="4317206"/>
            <a:ext cx="3195935" cy="42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Data Preprocessing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50129" y="4812655"/>
            <a:ext cx="6843117" cy="90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Clean and prepare the data for analysis by handling missing values, outliers, and inconsistencies.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7990210" y="5801469"/>
            <a:ext cx="894755" cy="28575"/>
            <a:chOff x="0" y="0"/>
            <a:chExt cx="1193007" cy="381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93038" cy="38100"/>
            </a:xfrm>
            <a:custGeom>
              <a:avLst/>
              <a:gdLst/>
              <a:ahLst/>
              <a:cxnLst/>
              <a:rect l="l" t="t" r="r" b="b"/>
              <a:pathLst>
                <a:path w="1193038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73988" y="0"/>
                  </a:lnTo>
                  <a:cubicBezTo>
                    <a:pt x="1184529" y="0"/>
                    <a:pt x="1193038" y="8509"/>
                    <a:pt x="1193038" y="19050"/>
                  </a:cubicBezTo>
                  <a:cubicBezTo>
                    <a:pt x="1193038" y="29591"/>
                    <a:pt x="1184529" y="38100"/>
                    <a:pt x="1173988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856390" y="5528221"/>
            <a:ext cx="575221" cy="575221"/>
            <a:chOff x="0" y="0"/>
            <a:chExt cx="766962" cy="76696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66953" cy="766953"/>
            </a:xfrm>
            <a:custGeom>
              <a:avLst/>
              <a:gdLst/>
              <a:ahLst/>
              <a:cxnLst/>
              <a:rect l="l" t="t" r="r" b="b"/>
              <a:pathLst>
                <a:path w="766953" h="766953">
                  <a:moveTo>
                    <a:pt x="0" y="51181"/>
                  </a:moveTo>
                  <a:cubicBezTo>
                    <a:pt x="0" y="22860"/>
                    <a:pt x="22860" y="0"/>
                    <a:pt x="51181" y="0"/>
                  </a:cubicBezTo>
                  <a:lnTo>
                    <a:pt x="715772" y="0"/>
                  </a:lnTo>
                  <a:cubicBezTo>
                    <a:pt x="743966" y="0"/>
                    <a:pt x="766953" y="22860"/>
                    <a:pt x="766953" y="51181"/>
                  </a:cubicBezTo>
                  <a:lnTo>
                    <a:pt x="766953" y="715772"/>
                  </a:lnTo>
                  <a:cubicBezTo>
                    <a:pt x="766953" y="743966"/>
                    <a:pt x="744093" y="766953"/>
                    <a:pt x="715772" y="766953"/>
                  </a:cubicBezTo>
                  <a:lnTo>
                    <a:pt x="51181" y="766953"/>
                  </a:lnTo>
                  <a:cubicBezTo>
                    <a:pt x="22860" y="766953"/>
                    <a:pt x="0" y="744093"/>
                    <a:pt x="0" y="715772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015934" y="5662166"/>
            <a:ext cx="256134" cy="34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374951" y="5467647"/>
            <a:ext cx="3362920" cy="42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24"/>
              </a:lnSpc>
            </a:pPr>
            <a:r>
              <a:rPr lang="en-US" sz="2499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Exploratory Analysis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94755" y="5963096"/>
            <a:ext cx="6843118" cy="90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87"/>
              </a:lnSpc>
            </a:pPr>
            <a:r>
              <a:rPr lang="en-US" sz="2000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Explore the dataset to identify trends, patterns, and potential relationships between variables.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403035" y="6951910"/>
            <a:ext cx="894755" cy="28575"/>
            <a:chOff x="0" y="0"/>
            <a:chExt cx="1193007" cy="381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93038" cy="38100"/>
            </a:xfrm>
            <a:custGeom>
              <a:avLst/>
              <a:gdLst/>
              <a:ahLst/>
              <a:cxnLst/>
              <a:rect l="l" t="t" r="r" b="b"/>
              <a:pathLst>
                <a:path w="1193038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73988" y="0"/>
                  </a:lnTo>
                  <a:cubicBezTo>
                    <a:pt x="1184529" y="0"/>
                    <a:pt x="1193038" y="8509"/>
                    <a:pt x="1193038" y="19050"/>
                  </a:cubicBezTo>
                  <a:cubicBezTo>
                    <a:pt x="1193038" y="29591"/>
                    <a:pt x="1184529" y="38100"/>
                    <a:pt x="1173988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856390" y="6678662"/>
            <a:ext cx="575221" cy="575221"/>
            <a:chOff x="0" y="0"/>
            <a:chExt cx="766962" cy="76696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66953" cy="766953"/>
            </a:xfrm>
            <a:custGeom>
              <a:avLst/>
              <a:gdLst/>
              <a:ahLst/>
              <a:cxnLst/>
              <a:rect l="l" t="t" r="r" b="b"/>
              <a:pathLst>
                <a:path w="766953" h="766953">
                  <a:moveTo>
                    <a:pt x="0" y="51181"/>
                  </a:moveTo>
                  <a:cubicBezTo>
                    <a:pt x="0" y="22860"/>
                    <a:pt x="22860" y="0"/>
                    <a:pt x="51181" y="0"/>
                  </a:cubicBezTo>
                  <a:lnTo>
                    <a:pt x="715772" y="0"/>
                  </a:lnTo>
                  <a:cubicBezTo>
                    <a:pt x="743966" y="0"/>
                    <a:pt x="766953" y="22860"/>
                    <a:pt x="766953" y="51181"/>
                  </a:cubicBezTo>
                  <a:lnTo>
                    <a:pt x="766953" y="715772"/>
                  </a:lnTo>
                  <a:cubicBezTo>
                    <a:pt x="766953" y="743966"/>
                    <a:pt x="744093" y="766953"/>
                    <a:pt x="715772" y="766953"/>
                  </a:cubicBezTo>
                  <a:lnTo>
                    <a:pt x="51181" y="766953"/>
                  </a:lnTo>
                  <a:cubicBezTo>
                    <a:pt x="22860" y="766953"/>
                    <a:pt x="0" y="744093"/>
                    <a:pt x="0" y="715772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9015040" y="6812607"/>
            <a:ext cx="257770" cy="34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550129" y="6618089"/>
            <a:ext cx="3195935" cy="42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Model Building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550129" y="7113537"/>
            <a:ext cx="6843117" cy="90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Develop and train predictive models using machine learning algorithms.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7990210" y="8102352"/>
            <a:ext cx="894755" cy="28575"/>
            <a:chOff x="0" y="0"/>
            <a:chExt cx="1193007" cy="381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93038" cy="38100"/>
            </a:xfrm>
            <a:custGeom>
              <a:avLst/>
              <a:gdLst/>
              <a:ahLst/>
              <a:cxnLst/>
              <a:rect l="l" t="t" r="r" b="b"/>
              <a:pathLst>
                <a:path w="1193038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73988" y="0"/>
                  </a:lnTo>
                  <a:cubicBezTo>
                    <a:pt x="1184529" y="0"/>
                    <a:pt x="1193038" y="8509"/>
                    <a:pt x="1193038" y="19050"/>
                  </a:cubicBezTo>
                  <a:cubicBezTo>
                    <a:pt x="1193038" y="29591"/>
                    <a:pt x="1184529" y="38100"/>
                    <a:pt x="1173988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8856390" y="7829104"/>
            <a:ext cx="575221" cy="575221"/>
            <a:chOff x="0" y="0"/>
            <a:chExt cx="766962" cy="76696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66953" cy="766953"/>
            </a:xfrm>
            <a:custGeom>
              <a:avLst/>
              <a:gdLst/>
              <a:ahLst/>
              <a:cxnLst/>
              <a:rect l="l" t="t" r="r" b="b"/>
              <a:pathLst>
                <a:path w="766953" h="766953">
                  <a:moveTo>
                    <a:pt x="0" y="51181"/>
                  </a:moveTo>
                  <a:cubicBezTo>
                    <a:pt x="0" y="22860"/>
                    <a:pt x="22860" y="0"/>
                    <a:pt x="51181" y="0"/>
                  </a:cubicBezTo>
                  <a:lnTo>
                    <a:pt x="715772" y="0"/>
                  </a:lnTo>
                  <a:cubicBezTo>
                    <a:pt x="743966" y="0"/>
                    <a:pt x="766953" y="22860"/>
                    <a:pt x="766953" y="51181"/>
                  </a:cubicBezTo>
                  <a:lnTo>
                    <a:pt x="766953" y="715772"/>
                  </a:lnTo>
                  <a:cubicBezTo>
                    <a:pt x="766953" y="743966"/>
                    <a:pt x="744093" y="766953"/>
                    <a:pt x="715772" y="766953"/>
                  </a:cubicBezTo>
                  <a:lnTo>
                    <a:pt x="51181" y="766953"/>
                  </a:lnTo>
                  <a:cubicBezTo>
                    <a:pt x="22860" y="766953"/>
                    <a:pt x="0" y="744093"/>
                    <a:pt x="0" y="715772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9016231" y="7963049"/>
            <a:ext cx="255389" cy="34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541936" y="7768530"/>
            <a:ext cx="3195935" cy="42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24"/>
              </a:lnSpc>
            </a:pPr>
            <a:r>
              <a:rPr lang="en-US" sz="2499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Model Evaluation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94755" y="8263979"/>
            <a:ext cx="6843118" cy="90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87"/>
              </a:lnSpc>
            </a:pPr>
            <a:r>
              <a:rPr lang="en-US" sz="2000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Evaluate the performance of the models using various metrics and validation techniques.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986135"/>
            <a:ext cx="15255925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Architecture: Scalable and Modular Design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4059288" y="2496294"/>
            <a:ext cx="2017514" cy="1633686"/>
          </a:xfrm>
          <a:custGeom>
            <a:avLst/>
            <a:gdLst/>
            <a:ahLst/>
            <a:cxnLst/>
            <a:rect l="l" t="t" r="r" b="b"/>
            <a:pathLst>
              <a:path w="2017514" h="1633686">
                <a:moveTo>
                  <a:pt x="0" y="0"/>
                </a:moveTo>
                <a:lnTo>
                  <a:pt x="2017513" y="0"/>
                </a:lnTo>
                <a:lnTo>
                  <a:pt x="2017513" y="1633686"/>
                </a:lnTo>
                <a:lnTo>
                  <a:pt x="0" y="1633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6" b="-9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4987379" y="3098750"/>
            <a:ext cx="161181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60319" y="274171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Data Pipeline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60319" y="3297585"/>
            <a:ext cx="7465219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Data ingestion, preprocessing, and feature engineering.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147644" y="4146351"/>
            <a:ext cx="11077278" cy="19050"/>
            <a:chOff x="0" y="0"/>
            <a:chExt cx="14769703" cy="25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769719" cy="25400"/>
            </a:xfrm>
            <a:custGeom>
              <a:avLst/>
              <a:gdLst/>
              <a:ahLst/>
              <a:cxnLst/>
              <a:rect l="l" t="t" r="r" b="b"/>
              <a:pathLst>
                <a:path w="14769719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757019" y="0"/>
                  </a:lnTo>
                  <a:cubicBezTo>
                    <a:pt x="14764004" y="0"/>
                    <a:pt x="14769719" y="5715"/>
                    <a:pt x="14769719" y="12700"/>
                  </a:cubicBezTo>
                  <a:cubicBezTo>
                    <a:pt x="14769719" y="19685"/>
                    <a:pt x="14764004" y="25400"/>
                    <a:pt x="14757019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Freeform 13" descr="preencoded.png"/>
          <p:cNvSpPr/>
          <p:nvPr/>
        </p:nvSpPr>
        <p:spPr>
          <a:xfrm>
            <a:off x="3050530" y="4200822"/>
            <a:ext cx="4035028" cy="1633686"/>
          </a:xfrm>
          <a:custGeom>
            <a:avLst/>
            <a:gdLst/>
            <a:ahLst/>
            <a:cxnLst/>
            <a:rect l="l" t="t" r="r" b="b"/>
            <a:pathLst>
              <a:path w="4035028" h="1633686">
                <a:moveTo>
                  <a:pt x="0" y="0"/>
                </a:moveTo>
                <a:lnTo>
                  <a:pt x="4035028" y="0"/>
                </a:lnTo>
                <a:lnTo>
                  <a:pt x="4035028" y="1633687"/>
                </a:lnTo>
                <a:lnTo>
                  <a:pt x="0" y="1633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6" b="-9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4948981" y="4600872"/>
            <a:ext cx="238125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69076" y="444624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Model Training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69076" y="5002114"/>
            <a:ext cx="6069062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Train and optimize machine learning models.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156400" y="5850880"/>
            <a:ext cx="10068520" cy="19050"/>
            <a:chOff x="0" y="0"/>
            <a:chExt cx="13424693" cy="25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424663" cy="25400"/>
            </a:xfrm>
            <a:custGeom>
              <a:avLst/>
              <a:gdLst/>
              <a:ahLst/>
              <a:cxnLst/>
              <a:rect l="l" t="t" r="r" b="b"/>
              <a:pathLst>
                <a:path w="13424663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3411963" y="0"/>
                  </a:lnTo>
                  <a:cubicBezTo>
                    <a:pt x="13418948" y="0"/>
                    <a:pt x="13424663" y="5715"/>
                    <a:pt x="13424663" y="12700"/>
                  </a:cubicBezTo>
                  <a:cubicBezTo>
                    <a:pt x="13424663" y="19685"/>
                    <a:pt x="13418948" y="25400"/>
                    <a:pt x="13411963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Freeform 19" descr="preencoded.png"/>
          <p:cNvSpPr/>
          <p:nvPr/>
        </p:nvSpPr>
        <p:spPr>
          <a:xfrm>
            <a:off x="2041772" y="5905351"/>
            <a:ext cx="6052543" cy="1633686"/>
          </a:xfrm>
          <a:custGeom>
            <a:avLst/>
            <a:gdLst/>
            <a:ahLst/>
            <a:cxnLst/>
            <a:rect l="l" t="t" r="r" b="b"/>
            <a:pathLst>
              <a:path w="6052543" h="1633686">
                <a:moveTo>
                  <a:pt x="0" y="0"/>
                </a:moveTo>
                <a:lnTo>
                  <a:pt x="6052543" y="0"/>
                </a:lnTo>
                <a:lnTo>
                  <a:pt x="6052543" y="1633687"/>
                </a:lnTo>
                <a:lnTo>
                  <a:pt x="0" y="1633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5" b="-17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4949726" y="6305401"/>
            <a:ext cx="236636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77832" y="615076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Prediction Engine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77832" y="6706641"/>
            <a:ext cx="7277844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Real-time fare predictions based on input parameters.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165158" y="7555409"/>
            <a:ext cx="9059764" cy="19050"/>
            <a:chOff x="0" y="0"/>
            <a:chExt cx="12079685" cy="25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079732" cy="25400"/>
            </a:xfrm>
            <a:custGeom>
              <a:avLst/>
              <a:gdLst/>
              <a:ahLst/>
              <a:cxnLst/>
              <a:rect l="l" t="t" r="r" b="b"/>
              <a:pathLst>
                <a:path w="12079732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067032" y="0"/>
                  </a:lnTo>
                  <a:cubicBezTo>
                    <a:pt x="12074017" y="0"/>
                    <a:pt x="12079732" y="5715"/>
                    <a:pt x="12079732" y="12700"/>
                  </a:cubicBezTo>
                  <a:cubicBezTo>
                    <a:pt x="12079732" y="19685"/>
                    <a:pt x="12074017" y="25400"/>
                    <a:pt x="1206703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6D0D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Freeform 25" descr="preencoded.png"/>
          <p:cNvSpPr/>
          <p:nvPr/>
        </p:nvSpPr>
        <p:spPr>
          <a:xfrm>
            <a:off x="1032868" y="7609880"/>
            <a:ext cx="8070205" cy="1633686"/>
          </a:xfrm>
          <a:custGeom>
            <a:avLst/>
            <a:gdLst/>
            <a:ahLst/>
            <a:cxnLst/>
            <a:rect l="l" t="t" r="r" b="b"/>
            <a:pathLst>
              <a:path w="8070205" h="1633686">
                <a:moveTo>
                  <a:pt x="0" y="0"/>
                </a:moveTo>
                <a:lnTo>
                  <a:pt x="8070204" y="0"/>
                </a:lnTo>
                <a:lnTo>
                  <a:pt x="8070204" y="1633686"/>
                </a:lnTo>
                <a:lnTo>
                  <a:pt x="0" y="16336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56" b="-15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TextBox 26"/>
          <p:cNvSpPr txBox="1"/>
          <p:nvPr/>
        </p:nvSpPr>
        <p:spPr>
          <a:xfrm>
            <a:off x="4948832" y="8009930"/>
            <a:ext cx="238125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86590" y="7855297"/>
            <a:ext cx="4382095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Visualization Dashboard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386590" y="8411170"/>
            <a:ext cx="7023944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Interactive visualization for insights and monitoring.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850237" y="1088826"/>
            <a:ext cx="9445526" cy="271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dirty="0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Dataset: Sources, Features, and Considerations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850237" y="4229100"/>
            <a:ext cx="4581079" cy="2994571"/>
            <a:chOff x="0" y="0"/>
            <a:chExt cx="6108105" cy="39927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108065" cy="3992753"/>
            </a:xfrm>
            <a:custGeom>
              <a:avLst/>
              <a:gdLst/>
              <a:ahLst/>
              <a:cxnLst/>
              <a:rect l="l" t="t" r="r" b="b"/>
              <a:pathLst>
                <a:path w="6108065" h="3992753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3936111"/>
                  </a:lnTo>
                  <a:cubicBezTo>
                    <a:pt x="6108065" y="3967480"/>
                    <a:pt x="6082665" y="3992753"/>
                    <a:pt x="6051423" y="3992753"/>
                  </a:cubicBezTo>
                  <a:lnTo>
                    <a:pt x="56642" y="3992753"/>
                  </a:lnTo>
                  <a:cubicBezTo>
                    <a:pt x="25273" y="3992753"/>
                    <a:pt x="0" y="3967353"/>
                    <a:pt x="0" y="3936111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133755" y="4474518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Data Sources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33755" y="5030390"/>
            <a:ext cx="4014044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Airlines, travel agencies, and online booking platforms.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714834" y="4229100"/>
            <a:ext cx="4581079" cy="2994571"/>
            <a:chOff x="0" y="0"/>
            <a:chExt cx="6108105" cy="3992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108065" cy="3992753"/>
            </a:xfrm>
            <a:custGeom>
              <a:avLst/>
              <a:gdLst/>
              <a:ahLst/>
              <a:cxnLst/>
              <a:rect l="l" t="t" r="r" b="b"/>
              <a:pathLst>
                <a:path w="6108065" h="3992753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3936111"/>
                  </a:lnTo>
                  <a:cubicBezTo>
                    <a:pt x="6108065" y="3967480"/>
                    <a:pt x="6082665" y="3992753"/>
                    <a:pt x="6051423" y="3992753"/>
                  </a:cubicBezTo>
                  <a:lnTo>
                    <a:pt x="56642" y="3992753"/>
                  </a:lnTo>
                  <a:cubicBezTo>
                    <a:pt x="25273" y="3992753"/>
                    <a:pt x="0" y="3967353"/>
                    <a:pt x="0" y="3936111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998351" y="4474518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Features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98351" y="5030390"/>
            <a:ext cx="4014044" cy="190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Origin and destination airports, flight date, time, duration, airline, class, and previous fare data.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850237" y="7507189"/>
            <a:ext cx="9445526" cy="1633686"/>
            <a:chOff x="0" y="0"/>
            <a:chExt cx="12594035" cy="217824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593955" cy="2178177"/>
            </a:xfrm>
            <a:custGeom>
              <a:avLst/>
              <a:gdLst/>
              <a:ahLst/>
              <a:cxnLst/>
              <a:rect l="l" t="t" r="r" b="b"/>
              <a:pathLst>
                <a:path w="12593955" h="217817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2537313" y="0"/>
                  </a:lnTo>
                  <a:cubicBezTo>
                    <a:pt x="12568682" y="0"/>
                    <a:pt x="12593955" y="25400"/>
                    <a:pt x="12593955" y="56642"/>
                  </a:cubicBezTo>
                  <a:lnTo>
                    <a:pt x="12593955" y="2121535"/>
                  </a:lnTo>
                  <a:cubicBezTo>
                    <a:pt x="12593955" y="2152904"/>
                    <a:pt x="12568555" y="2178177"/>
                    <a:pt x="1253731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133755" y="775260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Preprocessing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33755" y="8308479"/>
            <a:ext cx="8878491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Handling missing values, outlier detection, and feature scaling.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6BF243-5F73-5322-A1E4-FEB75A474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"/>
            <a:ext cx="7566689" cy="10119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2006799"/>
            <a:ext cx="9445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Feature Engineering: Extracting Insights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4580036"/>
            <a:ext cx="637878" cy="637877"/>
            <a:chOff x="0" y="0"/>
            <a:chExt cx="850503" cy="8505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14437" y="4724400"/>
            <a:ext cx="193476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13632" y="454193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Airline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3632" y="5069235"/>
            <a:ext cx="3659684" cy="148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0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The airline operating the flight, as different airlines may have different pricing strategies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856834" y="4580036"/>
            <a:ext cx="637878" cy="637877"/>
            <a:chOff x="0" y="0"/>
            <a:chExt cx="850503" cy="8505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032898" y="4724400"/>
            <a:ext cx="285750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78229" y="454193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Stops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78229" y="5069235"/>
            <a:ext cx="3659684" cy="103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0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Whether the flight is direct or has layovers, with non-stop flights generally being more expensive.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92238" y="7156400"/>
            <a:ext cx="637878" cy="637877"/>
            <a:chOff x="0" y="0"/>
            <a:chExt cx="850503" cy="8505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0EAEA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69045" y="7300764"/>
            <a:ext cx="284113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13632" y="711830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Destination and Origin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13632" y="7645599"/>
            <a:ext cx="8524131" cy="165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0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The departure and arrival airports, as flight fares are affected by the </a:t>
            </a:r>
          </a:p>
          <a:p>
            <a:pPr algn="l">
              <a:lnSpc>
                <a:spcPts val="3562"/>
              </a:lnSpc>
            </a:pPr>
            <a:r>
              <a:rPr lang="en-US" sz="2000">
                <a:solidFill>
                  <a:srgbClr val="000000"/>
                </a:solidFill>
                <a:latin typeface="Tomorrow"/>
                <a:ea typeface="Tomorrow"/>
                <a:cs typeface="Tomorrow"/>
                <a:sym typeface="Tomorrow"/>
              </a:rPr>
              <a:t>distance and demand between locations.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71255E-4C5B-1E9F-CD0C-F3929AE3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190" y="14884"/>
            <a:ext cx="8782050" cy="5008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r="-1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992238" y="4503539"/>
            <a:ext cx="16303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Predictive Modeling: Algorithms and Techniques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992238" y="6757839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992238" y="771197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Linear Regression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8267849"/>
            <a:ext cx="5150941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Predict fare based on a linear relationship with features.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6568380" y="6757839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6568380" y="771197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Random Forest Regression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68380" y="8267849"/>
            <a:ext cx="51510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Create a tree-based model to make decisions based on features.</a:t>
            </a:r>
          </a:p>
        </p:txBody>
      </p:sp>
      <p:sp>
        <p:nvSpPr>
          <p:cNvPr id="14" name="Freeform 14" descr="preencoded.png"/>
          <p:cNvSpPr/>
          <p:nvPr/>
        </p:nvSpPr>
        <p:spPr>
          <a:xfrm>
            <a:off x="12144672" y="6757839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2144672" y="771197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SGD Regression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44672" y="8267849"/>
            <a:ext cx="5150941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Update model parameters iteratively using random data subsets to minimize loss function.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r="-1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992238" y="4726930"/>
            <a:ext cx="14498985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Model Evaluation: Metrics and Validation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6341715"/>
            <a:ext cx="5150941" cy="830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R^2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95611" y="7488585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R-squared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8044457"/>
            <a:ext cx="5150941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Measure of model fit and variance explained.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68380" y="6341715"/>
            <a:ext cx="5151090" cy="830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MSE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71904" y="7488585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MSE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68380" y="8044457"/>
            <a:ext cx="51510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Average prediction error in the original units.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44672" y="6341715"/>
            <a:ext cx="5150941" cy="830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MAE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48048" y="7488585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MAE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44672" y="8044457"/>
            <a:ext cx="5150941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Average absolute error between predictions and actual values.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1161009"/>
            <a:ext cx="16303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D1D1B"/>
                </a:solidFill>
                <a:latin typeface="Arimo Bold"/>
                <a:ea typeface="Arimo Bold"/>
                <a:cs typeface="Arimo Bold"/>
                <a:sym typeface="Arimo Bold"/>
              </a:rPr>
              <a:t>Real-World Applications: Dynamic Pricing and More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992238" y="3557141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1" y="0"/>
                </a:lnTo>
                <a:lnTo>
                  <a:pt x="5150941" y="3183434"/>
                </a:lnTo>
                <a:lnTo>
                  <a:pt x="0" y="3183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" r="-5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992238" y="7056835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Dynamic Pricing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7612708"/>
            <a:ext cx="5150941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Adjust prices based on real-time demand and market conditions.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6568380" y="3557141"/>
            <a:ext cx="5151090" cy="3183582"/>
          </a:xfrm>
          <a:custGeom>
            <a:avLst/>
            <a:gdLst/>
            <a:ahLst/>
            <a:cxnLst/>
            <a:rect l="l" t="t" r="r" b="b"/>
            <a:pathLst>
              <a:path w="5151090" h="3183582">
                <a:moveTo>
                  <a:pt x="0" y="0"/>
                </a:moveTo>
                <a:lnTo>
                  <a:pt x="5151090" y="0"/>
                </a:lnTo>
                <a:lnTo>
                  <a:pt x="5151090" y="3183583"/>
                </a:lnTo>
                <a:lnTo>
                  <a:pt x="0" y="3183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" r="-5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6568380" y="7056984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Route Optimization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68380" y="7612856"/>
            <a:ext cx="51510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Identify profitable routes and adjust flight schedules.</a:t>
            </a:r>
          </a:p>
        </p:txBody>
      </p:sp>
      <p:sp>
        <p:nvSpPr>
          <p:cNvPr id="13" name="Freeform 13" descr="preencoded.png"/>
          <p:cNvSpPr/>
          <p:nvPr/>
        </p:nvSpPr>
        <p:spPr>
          <a:xfrm>
            <a:off x="12144672" y="3557141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2" y="0"/>
                </a:lnTo>
                <a:lnTo>
                  <a:pt x="5150942" y="3183434"/>
                </a:lnTo>
                <a:lnTo>
                  <a:pt x="0" y="31834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" r="-5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12144672" y="7056835"/>
            <a:ext cx="3688407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61615C"/>
                </a:solidFill>
                <a:latin typeface="Arimo Bold"/>
                <a:ea typeface="Arimo Bold"/>
                <a:cs typeface="Arimo Bold"/>
                <a:sym typeface="Arimo Bold"/>
              </a:rPr>
              <a:t>Customer Strategies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44672" y="7612708"/>
            <a:ext cx="5150941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61615C"/>
                </a:solidFill>
                <a:latin typeface="Tomorrow"/>
                <a:ea typeface="Tomorrow"/>
                <a:cs typeface="Tomorrow"/>
                <a:sym typeface="Tomorrow"/>
              </a:rPr>
              <a:t>Provide personalized recommendations and targeted promotions.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556</Words>
  <Application>Microsoft Office PowerPoint</Application>
  <PresentationFormat>Custom</PresentationFormat>
  <Paragraphs>122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Arimo Bold</vt:lpstr>
      <vt:lpstr>Tomorrow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Predicting-Flight-Fares-A-Data-Driven-Approach.pptx</dc:title>
  <cp:lastModifiedBy>Denistan B 23BCS030</cp:lastModifiedBy>
  <cp:revision>2</cp:revision>
  <dcterms:created xsi:type="dcterms:W3CDTF">2006-08-16T00:00:00Z</dcterms:created>
  <dcterms:modified xsi:type="dcterms:W3CDTF">2024-12-15T14:43:35Z</dcterms:modified>
  <dc:identifier>DAGZXilU35s</dc:identifier>
</cp:coreProperties>
</file>