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8288000" cy="10287000"/>
  <p:notesSz cx="6858000" cy="9144000"/>
  <p:embeddedFontLst>
    <p:embeddedFont>
      <p:font typeface="Balsamiq Sans" panose="020B0604020202020204" charset="-52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200" y="335629"/>
            <a:ext cx="16997931" cy="9167728"/>
            <a:chOff x="0" y="0"/>
            <a:chExt cx="4476821" cy="24145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6821" cy="2414546"/>
            </a:xfrm>
            <a:custGeom>
              <a:avLst/>
              <a:gdLst/>
              <a:ahLst/>
              <a:cxnLst/>
              <a:rect l="l" t="t" r="r" b="b"/>
              <a:pathLst>
                <a:path w="4476821" h="2414546">
                  <a:moveTo>
                    <a:pt x="0" y="0"/>
                  </a:moveTo>
                  <a:lnTo>
                    <a:pt x="4476821" y="0"/>
                  </a:lnTo>
                  <a:lnTo>
                    <a:pt x="4476821" y="2414546"/>
                  </a:lnTo>
                  <a:lnTo>
                    <a:pt x="0" y="2414546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76821" cy="2462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35786" y="2029696"/>
            <a:ext cx="12016428" cy="6226694"/>
          </a:xfrm>
          <a:custGeom>
            <a:avLst/>
            <a:gdLst/>
            <a:ahLst/>
            <a:cxnLst/>
            <a:rect l="l" t="t" r="r" b="b"/>
            <a:pathLst>
              <a:path w="12016428" h="6226694">
                <a:moveTo>
                  <a:pt x="0" y="0"/>
                </a:moveTo>
                <a:lnTo>
                  <a:pt x="12016428" y="0"/>
                </a:lnTo>
                <a:lnTo>
                  <a:pt x="12016428" y="6226695"/>
                </a:lnTo>
                <a:lnTo>
                  <a:pt x="0" y="6226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Freeform 6"/>
          <p:cNvSpPr/>
          <p:nvPr/>
        </p:nvSpPr>
        <p:spPr>
          <a:xfrm>
            <a:off x="3378151" y="2155286"/>
            <a:ext cx="11531697" cy="5975516"/>
          </a:xfrm>
          <a:custGeom>
            <a:avLst/>
            <a:gdLst/>
            <a:ahLst/>
            <a:cxnLst/>
            <a:rect l="l" t="t" r="r" b="b"/>
            <a:pathLst>
              <a:path w="11531697" h="5975516">
                <a:moveTo>
                  <a:pt x="0" y="0"/>
                </a:moveTo>
                <a:lnTo>
                  <a:pt x="11531698" y="0"/>
                </a:lnTo>
                <a:lnTo>
                  <a:pt x="11531698" y="5975516"/>
                </a:lnTo>
                <a:lnTo>
                  <a:pt x="0" y="5975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7" name="Freeform 7"/>
          <p:cNvSpPr/>
          <p:nvPr/>
        </p:nvSpPr>
        <p:spPr>
          <a:xfrm rot="-6316925" flipH="1" flipV="1">
            <a:off x="2140658" y="1134211"/>
            <a:ext cx="2349051" cy="2790449"/>
          </a:xfrm>
          <a:custGeom>
            <a:avLst/>
            <a:gdLst/>
            <a:ahLst/>
            <a:cxnLst/>
            <a:rect l="l" t="t" r="r" b="b"/>
            <a:pathLst>
              <a:path w="2349051" h="2790449">
                <a:moveTo>
                  <a:pt x="2349051" y="2790449"/>
                </a:moveTo>
                <a:lnTo>
                  <a:pt x="0" y="2790449"/>
                </a:lnTo>
                <a:lnTo>
                  <a:pt x="0" y="0"/>
                </a:lnTo>
                <a:lnTo>
                  <a:pt x="2349051" y="0"/>
                </a:lnTo>
                <a:lnTo>
                  <a:pt x="2349051" y="279044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8" name="TextBox 8"/>
          <p:cNvSpPr txBox="1"/>
          <p:nvPr/>
        </p:nvSpPr>
        <p:spPr>
          <a:xfrm>
            <a:off x="4210667" y="4461377"/>
            <a:ext cx="9965474" cy="129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2"/>
              </a:lnSpc>
            </a:pPr>
            <a:r>
              <a:rPr lang="en-US" sz="5398">
                <a:solidFill>
                  <a:srgbClr val="495324"/>
                </a:solidFill>
                <a:latin typeface="More Sugar Bold"/>
              </a:rPr>
              <a:t>СИСТЕМА ЗА ПОЛИВАНЕ НА РАСТЕНИЯТА</a:t>
            </a:r>
          </a:p>
        </p:txBody>
      </p:sp>
      <p:sp>
        <p:nvSpPr>
          <p:cNvPr id="9" name="Freeform 9"/>
          <p:cNvSpPr/>
          <p:nvPr/>
        </p:nvSpPr>
        <p:spPr>
          <a:xfrm>
            <a:off x="5272741" y="7532516"/>
            <a:ext cx="7742519" cy="1196571"/>
          </a:xfrm>
          <a:custGeom>
            <a:avLst/>
            <a:gdLst/>
            <a:ahLst/>
            <a:cxnLst/>
            <a:rect l="l" t="t" r="r" b="b"/>
            <a:pathLst>
              <a:path w="7742519" h="1196571">
                <a:moveTo>
                  <a:pt x="0" y="0"/>
                </a:moveTo>
                <a:lnTo>
                  <a:pt x="7742518" y="0"/>
                </a:lnTo>
                <a:lnTo>
                  <a:pt x="7742518" y="1196571"/>
                </a:lnTo>
                <a:lnTo>
                  <a:pt x="0" y="11965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0" name="Freeform 10"/>
          <p:cNvSpPr/>
          <p:nvPr/>
        </p:nvSpPr>
        <p:spPr>
          <a:xfrm>
            <a:off x="15314694" y="1028700"/>
            <a:ext cx="1944606" cy="1966054"/>
          </a:xfrm>
          <a:custGeom>
            <a:avLst/>
            <a:gdLst/>
            <a:ahLst/>
            <a:cxnLst/>
            <a:rect l="l" t="t" r="r" b="b"/>
            <a:pathLst>
              <a:path w="1944606" h="1966054">
                <a:moveTo>
                  <a:pt x="0" y="0"/>
                </a:moveTo>
                <a:lnTo>
                  <a:pt x="1944606" y="0"/>
                </a:lnTo>
                <a:lnTo>
                  <a:pt x="1944606" y="1966054"/>
                </a:lnTo>
                <a:lnTo>
                  <a:pt x="0" y="1966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>
          <a:xfrm>
            <a:off x="2278692" y="5143500"/>
            <a:ext cx="1558039" cy="617550"/>
          </a:xfrm>
          <a:custGeom>
            <a:avLst/>
            <a:gdLst/>
            <a:ahLst/>
            <a:cxnLst/>
            <a:rect l="l" t="t" r="r" b="b"/>
            <a:pathLst>
              <a:path w="1558039" h="617550">
                <a:moveTo>
                  <a:pt x="0" y="0"/>
                </a:moveTo>
                <a:lnTo>
                  <a:pt x="1558039" y="0"/>
                </a:lnTo>
                <a:lnTo>
                  <a:pt x="1558039" y="617550"/>
                </a:lnTo>
                <a:lnTo>
                  <a:pt x="0" y="6175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2" name="Freeform 12"/>
          <p:cNvSpPr/>
          <p:nvPr/>
        </p:nvSpPr>
        <p:spPr>
          <a:xfrm rot="-6316925">
            <a:off x="13735323" y="6001613"/>
            <a:ext cx="2349051" cy="2790449"/>
          </a:xfrm>
          <a:custGeom>
            <a:avLst/>
            <a:gdLst/>
            <a:ahLst/>
            <a:cxnLst/>
            <a:rect l="l" t="t" r="r" b="b"/>
            <a:pathLst>
              <a:path w="2349051" h="2790449">
                <a:moveTo>
                  <a:pt x="0" y="0"/>
                </a:moveTo>
                <a:lnTo>
                  <a:pt x="2349051" y="0"/>
                </a:lnTo>
                <a:lnTo>
                  <a:pt x="2349051" y="2790449"/>
                </a:lnTo>
                <a:lnTo>
                  <a:pt x="0" y="2790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3" name="Freeform 13"/>
          <p:cNvSpPr/>
          <p:nvPr/>
        </p:nvSpPr>
        <p:spPr>
          <a:xfrm>
            <a:off x="12475368" y="1394177"/>
            <a:ext cx="1558039" cy="617550"/>
          </a:xfrm>
          <a:custGeom>
            <a:avLst/>
            <a:gdLst/>
            <a:ahLst/>
            <a:cxnLst/>
            <a:rect l="l" t="t" r="r" b="b"/>
            <a:pathLst>
              <a:path w="1558039" h="617550">
                <a:moveTo>
                  <a:pt x="0" y="0"/>
                </a:moveTo>
                <a:lnTo>
                  <a:pt x="1558039" y="0"/>
                </a:lnTo>
                <a:lnTo>
                  <a:pt x="1558039" y="617550"/>
                </a:lnTo>
                <a:lnTo>
                  <a:pt x="0" y="6175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4" name="Freeform 14"/>
          <p:cNvSpPr/>
          <p:nvPr/>
        </p:nvSpPr>
        <p:spPr>
          <a:xfrm rot="-1333878">
            <a:off x="15822144" y="4386711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5" name="Freeform 15"/>
          <p:cNvSpPr/>
          <p:nvPr/>
        </p:nvSpPr>
        <p:spPr>
          <a:xfrm rot="-1333878">
            <a:off x="1960985" y="7723609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6" name="Freeform 16"/>
          <p:cNvSpPr/>
          <p:nvPr/>
        </p:nvSpPr>
        <p:spPr>
          <a:xfrm rot="-1333878">
            <a:off x="6938485" y="1103185"/>
            <a:ext cx="702822" cy="805526"/>
          </a:xfrm>
          <a:custGeom>
            <a:avLst/>
            <a:gdLst/>
            <a:ahLst/>
            <a:cxnLst/>
            <a:rect l="l" t="t" r="r" b="b"/>
            <a:pathLst>
              <a:path w="702822" h="805526">
                <a:moveTo>
                  <a:pt x="0" y="0"/>
                </a:moveTo>
                <a:lnTo>
                  <a:pt x="702822" y="0"/>
                </a:lnTo>
                <a:lnTo>
                  <a:pt x="702822" y="805527"/>
                </a:lnTo>
                <a:lnTo>
                  <a:pt x="0" y="80552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7" name="TextBox 17"/>
          <p:cNvSpPr txBox="1"/>
          <p:nvPr/>
        </p:nvSpPr>
        <p:spPr>
          <a:xfrm>
            <a:off x="5727978" y="6039315"/>
            <a:ext cx="6930852" cy="113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  <a:spcBef>
                <a:spcPct val="0"/>
              </a:spcBef>
            </a:pPr>
            <a:r>
              <a:rPr lang="en-US" sz="3244">
                <a:solidFill>
                  <a:srgbClr val="495324"/>
                </a:solidFill>
                <a:latin typeface="More Sugar Bold"/>
              </a:rPr>
              <a:t>Проект за 8 модул на НП “Обучение за ИТ кариера”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3635" y="7840298"/>
            <a:ext cx="5720727" cy="51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More Sugar Bold"/>
              </a:rPr>
              <a:t>Изготвено </a:t>
            </a:r>
            <a:r>
              <a:rPr lang="en-US" sz="3000" dirty="0" err="1">
                <a:solidFill>
                  <a:schemeClr val="bg2">
                    <a:lumMod val="25000"/>
                  </a:schemeClr>
                </a:solidFill>
                <a:latin typeface="More Sugar Bold"/>
              </a:rPr>
              <a:t>от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  <a:latin typeface="More Sugar Bold"/>
              </a:rPr>
              <a:t> Деница Радичева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5484" y="574696"/>
            <a:ext cx="17197032" cy="9137608"/>
            <a:chOff x="0" y="0"/>
            <a:chExt cx="4529259" cy="24066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29259" cy="2406613"/>
            </a:xfrm>
            <a:custGeom>
              <a:avLst/>
              <a:gdLst/>
              <a:ahLst/>
              <a:cxnLst/>
              <a:rect l="l" t="t" r="r" b="b"/>
              <a:pathLst>
                <a:path w="4529259" h="2406613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509549" y="2699659"/>
            <a:ext cx="11268903" cy="5839340"/>
          </a:xfrm>
          <a:custGeom>
            <a:avLst/>
            <a:gdLst/>
            <a:ahLst/>
            <a:cxnLst/>
            <a:rect l="l" t="t" r="r" b="b"/>
            <a:pathLst>
              <a:path w="11268903" h="5839340">
                <a:moveTo>
                  <a:pt x="0" y="0"/>
                </a:moveTo>
                <a:lnTo>
                  <a:pt x="11268902" y="0"/>
                </a:lnTo>
                <a:lnTo>
                  <a:pt x="11268902" y="5839341"/>
                </a:lnTo>
                <a:lnTo>
                  <a:pt x="0" y="5839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Freeform 6"/>
          <p:cNvSpPr/>
          <p:nvPr/>
        </p:nvSpPr>
        <p:spPr>
          <a:xfrm>
            <a:off x="3786426" y="2843132"/>
            <a:ext cx="10715148" cy="5552395"/>
          </a:xfrm>
          <a:custGeom>
            <a:avLst/>
            <a:gdLst/>
            <a:ahLst/>
            <a:cxnLst/>
            <a:rect l="l" t="t" r="r" b="b"/>
            <a:pathLst>
              <a:path w="10715148" h="5552395">
                <a:moveTo>
                  <a:pt x="0" y="0"/>
                </a:moveTo>
                <a:lnTo>
                  <a:pt x="10715148" y="0"/>
                </a:lnTo>
                <a:lnTo>
                  <a:pt x="10715148" y="5552395"/>
                </a:lnTo>
                <a:lnTo>
                  <a:pt x="0" y="5552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7" name="TextBox 7"/>
          <p:cNvSpPr txBox="1"/>
          <p:nvPr/>
        </p:nvSpPr>
        <p:spPr>
          <a:xfrm>
            <a:off x="4424126" y="3626382"/>
            <a:ext cx="9439748" cy="27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Проектът представлява система, която би помогнала на хората при отглеждането на различни растения. С помощта на сензори и мотори се изпълняват автоматично функции, нужни за отглеждането на едно растение.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00904" y="1458898"/>
            <a:ext cx="4396740" cy="688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5499">
                <a:solidFill>
                  <a:srgbClr val="FEF3C6"/>
                </a:solidFill>
                <a:latin typeface="More Sugar Bold"/>
              </a:rPr>
              <a:t>ЗА ПРОЕКТА</a:t>
            </a:r>
          </a:p>
        </p:txBody>
      </p:sp>
      <p:sp>
        <p:nvSpPr>
          <p:cNvPr id="9" name="Freeform 9"/>
          <p:cNvSpPr/>
          <p:nvPr/>
        </p:nvSpPr>
        <p:spPr>
          <a:xfrm>
            <a:off x="15388099" y="1225852"/>
            <a:ext cx="1457729" cy="1473807"/>
          </a:xfrm>
          <a:custGeom>
            <a:avLst/>
            <a:gdLst/>
            <a:ahLst/>
            <a:cxnLst/>
            <a:rect l="l" t="t" r="r" b="b"/>
            <a:pathLst>
              <a:path w="1457729" h="1473807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0" name="Freeform 10"/>
          <p:cNvSpPr/>
          <p:nvPr/>
        </p:nvSpPr>
        <p:spPr>
          <a:xfrm rot="-6316925">
            <a:off x="15987375" y="8143939"/>
            <a:ext cx="1622831" cy="1927769"/>
          </a:xfrm>
          <a:custGeom>
            <a:avLst/>
            <a:gdLst/>
            <a:ahLst/>
            <a:cxnLst/>
            <a:rect l="l" t="t" r="r" b="b"/>
            <a:pathLst>
              <a:path w="1622831" h="1927769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>
          <a:xfrm rot="-6316925" flipH="1" flipV="1">
            <a:off x="1231141" y="2457919"/>
            <a:ext cx="1516158" cy="1801052"/>
          </a:xfrm>
          <a:custGeom>
            <a:avLst/>
            <a:gdLst/>
            <a:ahLst/>
            <a:cxnLst/>
            <a:rect l="l" t="t" r="r" b="b"/>
            <a:pathLst>
              <a:path w="1516158" h="1801052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2" name="Freeform 12"/>
          <p:cNvSpPr/>
          <p:nvPr/>
        </p:nvSpPr>
        <p:spPr>
          <a:xfrm rot="-1333878">
            <a:off x="15652112" y="5067984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3" name="Freeform 13"/>
          <p:cNvSpPr/>
          <p:nvPr/>
        </p:nvSpPr>
        <p:spPr>
          <a:xfrm rot="-1333878">
            <a:off x="1524368" y="7538265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4" name="Freeform 14"/>
          <p:cNvSpPr/>
          <p:nvPr/>
        </p:nvSpPr>
        <p:spPr>
          <a:xfrm rot="-1333878">
            <a:off x="4900095" y="1328867"/>
            <a:ext cx="702822" cy="805526"/>
          </a:xfrm>
          <a:custGeom>
            <a:avLst/>
            <a:gdLst/>
            <a:ahLst/>
            <a:cxnLst/>
            <a:rect l="l" t="t" r="r" b="b"/>
            <a:pathLst>
              <a:path w="702822" h="805526">
                <a:moveTo>
                  <a:pt x="0" y="0"/>
                </a:moveTo>
                <a:lnTo>
                  <a:pt x="702822" y="0"/>
                </a:lnTo>
                <a:lnTo>
                  <a:pt x="702822" y="805527"/>
                </a:lnTo>
                <a:lnTo>
                  <a:pt x="0" y="805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5484" y="574696"/>
            <a:ext cx="17197032" cy="9137608"/>
            <a:chOff x="0" y="0"/>
            <a:chExt cx="4529259" cy="24066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29259" cy="2406613"/>
            </a:xfrm>
            <a:custGeom>
              <a:avLst/>
              <a:gdLst/>
              <a:ahLst/>
              <a:cxnLst/>
              <a:rect l="l" t="t" r="r" b="b"/>
              <a:pathLst>
                <a:path w="4529259" h="2406613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50143" y="1233695"/>
            <a:ext cx="15195686" cy="7874128"/>
          </a:xfrm>
          <a:custGeom>
            <a:avLst/>
            <a:gdLst/>
            <a:ahLst/>
            <a:cxnLst/>
            <a:rect l="l" t="t" r="r" b="b"/>
            <a:pathLst>
              <a:path w="15195686" h="7874128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Freeform 6"/>
          <p:cNvSpPr/>
          <p:nvPr/>
        </p:nvSpPr>
        <p:spPr>
          <a:xfrm>
            <a:off x="1919515" y="1399876"/>
            <a:ext cx="14448969" cy="7487193"/>
          </a:xfrm>
          <a:custGeom>
            <a:avLst/>
            <a:gdLst/>
            <a:ahLst/>
            <a:cxnLst/>
            <a:rect l="l" t="t" r="r" b="b"/>
            <a:pathLst>
              <a:path w="14448969" h="7487193">
                <a:moveTo>
                  <a:pt x="0" y="0"/>
                </a:moveTo>
                <a:lnTo>
                  <a:pt x="14448970" y="0"/>
                </a:lnTo>
                <a:lnTo>
                  <a:pt x="14448970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7" name="TextBox 7"/>
          <p:cNvSpPr txBox="1"/>
          <p:nvPr/>
        </p:nvSpPr>
        <p:spPr>
          <a:xfrm>
            <a:off x="5515855" y="1561801"/>
            <a:ext cx="7217919" cy="82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6500">
                <a:solidFill>
                  <a:srgbClr val="495324"/>
                </a:solidFill>
                <a:latin typeface="More Sugar Bold"/>
              </a:rPr>
              <a:t>БЛОК СХЕМА</a:t>
            </a:r>
          </a:p>
        </p:txBody>
      </p:sp>
      <p:sp>
        <p:nvSpPr>
          <p:cNvPr id="8" name="Freeform 8"/>
          <p:cNvSpPr/>
          <p:nvPr/>
        </p:nvSpPr>
        <p:spPr>
          <a:xfrm>
            <a:off x="16069926" y="762407"/>
            <a:ext cx="1457729" cy="1473807"/>
          </a:xfrm>
          <a:custGeom>
            <a:avLst/>
            <a:gdLst/>
            <a:ahLst/>
            <a:cxnLst/>
            <a:rect l="l" t="t" r="r" b="b"/>
            <a:pathLst>
              <a:path w="1457729" h="1473807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9" name="Freeform 9"/>
          <p:cNvSpPr/>
          <p:nvPr/>
        </p:nvSpPr>
        <p:spPr>
          <a:xfrm rot="-6316925">
            <a:off x="14981371" y="6924917"/>
            <a:ext cx="2177109" cy="2586199"/>
          </a:xfrm>
          <a:custGeom>
            <a:avLst/>
            <a:gdLst/>
            <a:ahLst/>
            <a:cxnLst/>
            <a:rect l="l" t="t" r="r" b="b"/>
            <a:pathLst>
              <a:path w="2177109" h="2586199">
                <a:moveTo>
                  <a:pt x="0" y="0"/>
                </a:moveTo>
                <a:lnTo>
                  <a:pt x="2177109" y="0"/>
                </a:lnTo>
                <a:lnTo>
                  <a:pt x="2177109" y="2586198"/>
                </a:lnTo>
                <a:lnTo>
                  <a:pt x="0" y="25861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0" name="Freeform 10"/>
          <p:cNvSpPr/>
          <p:nvPr/>
        </p:nvSpPr>
        <p:spPr>
          <a:xfrm rot="-6316925" flipH="1" flipV="1">
            <a:off x="1150825" y="972536"/>
            <a:ext cx="2127575" cy="2527357"/>
          </a:xfrm>
          <a:custGeom>
            <a:avLst/>
            <a:gdLst/>
            <a:ahLst/>
            <a:cxnLst/>
            <a:rect l="l" t="t" r="r" b="b"/>
            <a:pathLst>
              <a:path w="2127575" h="2527357">
                <a:moveTo>
                  <a:pt x="2127575" y="2527357"/>
                </a:moveTo>
                <a:lnTo>
                  <a:pt x="0" y="2527357"/>
                </a:lnTo>
                <a:lnTo>
                  <a:pt x="0" y="0"/>
                </a:lnTo>
                <a:lnTo>
                  <a:pt x="2127575" y="0"/>
                </a:lnTo>
                <a:lnTo>
                  <a:pt x="2127575" y="2527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>
          <a:xfrm rot="-1333878">
            <a:off x="9998476" y="7685234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2" name="Freeform 12"/>
          <p:cNvSpPr/>
          <p:nvPr/>
        </p:nvSpPr>
        <p:spPr>
          <a:xfrm rot="-1333878">
            <a:off x="882255" y="8354287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3" name="Freeform 13"/>
          <p:cNvSpPr/>
          <p:nvPr/>
        </p:nvSpPr>
        <p:spPr>
          <a:xfrm rot="-1333878">
            <a:off x="5458658" y="1459734"/>
            <a:ext cx="752644" cy="862629"/>
          </a:xfrm>
          <a:custGeom>
            <a:avLst/>
            <a:gdLst/>
            <a:ahLst/>
            <a:cxnLst/>
            <a:rect l="l" t="t" r="r" b="b"/>
            <a:pathLst>
              <a:path w="752644" h="862629">
                <a:moveTo>
                  <a:pt x="0" y="0"/>
                </a:moveTo>
                <a:lnTo>
                  <a:pt x="752644" y="0"/>
                </a:lnTo>
                <a:lnTo>
                  <a:pt x="752644" y="862629"/>
                </a:lnTo>
                <a:lnTo>
                  <a:pt x="0" y="8626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4" name="Freeform 14"/>
          <p:cNvSpPr/>
          <p:nvPr/>
        </p:nvSpPr>
        <p:spPr>
          <a:xfrm>
            <a:off x="4331855" y="2468534"/>
            <a:ext cx="9743374" cy="5858679"/>
          </a:xfrm>
          <a:custGeom>
            <a:avLst/>
            <a:gdLst/>
            <a:ahLst/>
            <a:cxnLst/>
            <a:rect l="l" t="t" r="r" b="b"/>
            <a:pathLst>
              <a:path w="9743374" h="5858679">
                <a:moveTo>
                  <a:pt x="0" y="0"/>
                </a:moveTo>
                <a:lnTo>
                  <a:pt x="9743374" y="0"/>
                </a:lnTo>
                <a:lnTo>
                  <a:pt x="9743374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616" t="-3655" b="-3655"/>
            </a:stretch>
          </a:blipFill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5484" y="574696"/>
            <a:ext cx="17197032" cy="9137608"/>
            <a:chOff x="0" y="0"/>
            <a:chExt cx="4529259" cy="24066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29259" cy="2406613"/>
            </a:xfrm>
            <a:custGeom>
              <a:avLst/>
              <a:gdLst/>
              <a:ahLst/>
              <a:cxnLst/>
              <a:rect l="l" t="t" r="r" b="b"/>
              <a:pathLst>
                <a:path w="4529259" h="2406613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509549" y="2900759"/>
            <a:ext cx="11268903" cy="5839340"/>
          </a:xfrm>
          <a:custGeom>
            <a:avLst/>
            <a:gdLst/>
            <a:ahLst/>
            <a:cxnLst/>
            <a:rect l="l" t="t" r="r" b="b"/>
            <a:pathLst>
              <a:path w="11268903" h="5839340">
                <a:moveTo>
                  <a:pt x="0" y="0"/>
                </a:moveTo>
                <a:lnTo>
                  <a:pt x="11268902" y="0"/>
                </a:lnTo>
                <a:lnTo>
                  <a:pt x="11268902" y="5839341"/>
                </a:lnTo>
                <a:lnTo>
                  <a:pt x="0" y="5839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Freeform 6"/>
          <p:cNvSpPr/>
          <p:nvPr/>
        </p:nvSpPr>
        <p:spPr>
          <a:xfrm>
            <a:off x="3786426" y="3044232"/>
            <a:ext cx="10715148" cy="5552395"/>
          </a:xfrm>
          <a:custGeom>
            <a:avLst/>
            <a:gdLst/>
            <a:ahLst/>
            <a:cxnLst/>
            <a:rect l="l" t="t" r="r" b="b"/>
            <a:pathLst>
              <a:path w="10715148" h="5552395">
                <a:moveTo>
                  <a:pt x="0" y="0"/>
                </a:moveTo>
                <a:lnTo>
                  <a:pt x="10715148" y="0"/>
                </a:lnTo>
                <a:lnTo>
                  <a:pt x="10715148" y="5552395"/>
                </a:lnTo>
                <a:lnTo>
                  <a:pt x="0" y="5552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7" name="TextBox 7"/>
          <p:cNvSpPr txBox="1"/>
          <p:nvPr/>
        </p:nvSpPr>
        <p:spPr>
          <a:xfrm>
            <a:off x="5150016" y="1583769"/>
            <a:ext cx="7225050" cy="131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5499">
                <a:solidFill>
                  <a:srgbClr val="FEF3C6"/>
                </a:solidFill>
                <a:latin typeface="More Sugar Bold"/>
              </a:rPr>
              <a:t>СПИСЪК С КОМПОНЕНТИ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24126" y="3712771"/>
            <a:ext cx="9439748" cy="504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-Arduino UNO R3-контролерна платка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-MCP23008-based, 32(0x20) LCD 16x2(I2C)-дисплей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-H-bridge motor driver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-DC motor-мотор задвижващ помпата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-Soil moistur snsor-сензор за влажността на почвата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495324"/>
                </a:solidFill>
                <a:latin typeface="Balsamiq Sans"/>
              </a:rPr>
              <a:t>-Piezo-зумер(аларма)</a:t>
            </a:r>
          </a:p>
          <a:p>
            <a:pPr algn="ctr">
              <a:lnSpc>
                <a:spcPts val="4480"/>
              </a:lnSpc>
            </a:pPr>
            <a:endParaRPr lang="en-US" sz="3200">
              <a:solidFill>
                <a:srgbClr val="495324"/>
              </a:solidFill>
              <a:latin typeface="Balsamiq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5388099" y="1225852"/>
            <a:ext cx="1457729" cy="1473807"/>
          </a:xfrm>
          <a:custGeom>
            <a:avLst/>
            <a:gdLst/>
            <a:ahLst/>
            <a:cxnLst/>
            <a:rect l="l" t="t" r="r" b="b"/>
            <a:pathLst>
              <a:path w="1457729" h="1473807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0" name="Freeform 10"/>
          <p:cNvSpPr/>
          <p:nvPr/>
        </p:nvSpPr>
        <p:spPr>
          <a:xfrm rot="-6316925">
            <a:off x="15987375" y="8143939"/>
            <a:ext cx="1622831" cy="1927769"/>
          </a:xfrm>
          <a:custGeom>
            <a:avLst/>
            <a:gdLst/>
            <a:ahLst/>
            <a:cxnLst/>
            <a:rect l="l" t="t" r="r" b="b"/>
            <a:pathLst>
              <a:path w="1622831" h="1927769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>
          <a:xfrm rot="-6316925" flipH="1" flipV="1">
            <a:off x="310412" y="1799134"/>
            <a:ext cx="1516158" cy="1801052"/>
          </a:xfrm>
          <a:custGeom>
            <a:avLst/>
            <a:gdLst/>
            <a:ahLst/>
            <a:cxnLst/>
            <a:rect l="l" t="t" r="r" b="b"/>
            <a:pathLst>
              <a:path w="1516158" h="1801052">
                <a:moveTo>
                  <a:pt x="1516158" y="1801051"/>
                </a:moveTo>
                <a:lnTo>
                  <a:pt x="0" y="1801051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2" name="Freeform 12"/>
          <p:cNvSpPr/>
          <p:nvPr/>
        </p:nvSpPr>
        <p:spPr>
          <a:xfrm rot="-1333878">
            <a:off x="15652112" y="5067984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3" name="Freeform 13"/>
          <p:cNvSpPr/>
          <p:nvPr/>
        </p:nvSpPr>
        <p:spPr>
          <a:xfrm rot="-1333878">
            <a:off x="1524368" y="7538265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4" name="Freeform 14"/>
          <p:cNvSpPr/>
          <p:nvPr/>
        </p:nvSpPr>
        <p:spPr>
          <a:xfrm rot="-1333878">
            <a:off x="3635810" y="1791118"/>
            <a:ext cx="702822" cy="805526"/>
          </a:xfrm>
          <a:custGeom>
            <a:avLst/>
            <a:gdLst/>
            <a:ahLst/>
            <a:cxnLst/>
            <a:rect l="l" t="t" r="r" b="b"/>
            <a:pathLst>
              <a:path w="702822" h="805526">
                <a:moveTo>
                  <a:pt x="0" y="0"/>
                </a:moveTo>
                <a:lnTo>
                  <a:pt x="702822" y="0"/>
                </a:lnTo>
                <a:lnTo>
                  <a:pt x="702822" y="805526"/>
                </a:lnTo>
                <a:lnTo>
                  <a:pt x="0" y="805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5484" y="574696"/>
            <a:ext cx="17197032" cy="9137608"/>
            <a:chOff x="0" y="0"/>
            <a:chExt cx="4529259" cy="24066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29259" cy="2406613"/>
            </a:xfrm>
            <a:custGeom>
              <a:avLst/>
              <a:gdLst/>
              <a:ahLst/>
              <a:cxnLst/>
              <a:rect l="l" t="t" r="r" b="b"/>
              <a:pathLst>
                <a:path w="4529259" h="2406613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415029" y="660172"/>
            <a:ext cx="7758512" cy="1699445"/>
            <a:chOff x="0" y="0"/>
            <a:chExt cx="2043394" cy="4475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43394" cy="447590"/>
            </a:xfrm>
            <a:custGeom>
              <a:avLst/>
              <a:gdLst/>
              <a:ahLst/>
              <a:cxnLst/>
              <a:rect l="l" t="t" r="r" b="b"/>
              <a:pathLst>
                <a:path w="2043394" h="447590">
                  <a:moveTo>
                    <a:pt x="50891" y="0"/>
                  </a:moveTo>
                  <a:lnTo>
                    <a:pt x="1992503" y="0"/>
                  </a:lnTo>
                  <a:cubicBezTo>
                    <a:pt x="2006000" y="0"/>
                    <a:pt x="2018945" y="5362"/>
                    <a:pt x="2028489" y="14906"/>
                  </a:cubicBezTo>
                  <a:cubicBezTo>
                    <a:pt x="2038033" y="24450"/>
                    <a:pt x="2043394" y="37394"/>
                    <a:pt x="2043394" y="50891"/>
                  </a:cubicBezTo>
                  <a:lnTo>
                    <a:pt x="2043394" y="396699"/>
                  </a:lnTo>
                  <a:cubicBezTo>
                    <a:pt x="2043394" y="410197"/>
                    <a:pt x="2038033" y="423141"/>
                    <a:pt x="2028489" y="432685"/>
                  </a:cubicBezTo>
                  <a:cubicBezTo>
                    <a:pt x="2018945" y="442229"/>
                    <a:pt x="2006000" y="447590"/>
                    <a:pt x="1992503" y="447590"/>
                  </a:cubicBezTo>
                  <a:lnTo>
                    <a:pt x="50891" y="447590"/>
                  </a:lnTo>
                  <a:cubicBezTo>
                    <a:pt x="37394" y="447590"/>
                    <a:pt x="24450" y="442229"/>
                    <a:pt x="14906" y="432685"/>
                  </a:cubicBezTo>
                  <a:cubicBezTo>
                    <a:pt x="5362" y="423141"/>
                    <a:pt x="0" y="410197"/>
                    <a:pt x="0" y="396699"/>
                  </a:cubicBezTo>
                  <a:lnTo>
                    <a:pt x="0" y="50891"/>
                  </a:lnTo>
                  <a:cubicBezTo>
                    <a:pt x="0" y="37394"/>
                    <a:pt x="5362" y="24450"/>
                    <a:pt x="14906" y="14906"/>
                  </a:cubicBezTo>
                  <a:cubicBezTo>
                    <a:pt x="24450" y="5362"/>
                    <a:pt x="37394" y="0"/>
                    <a:pt x="50891" y="0"/>
                  </a:cubicBezTo>
                  <a:close/>
                </a:path>
              </a:pathLst>
            </a:custGeom>
            <a:solidFill>
              <a:srgbClr val="FEF3C6"/>
            </a:solidFill>
            <a:ln w="38100" cap="rnd">
              <a:solidFill>
                <a:srgbClr val="495324"/>
              </a:solidFill>
              <a:prstDash val="solid"/>
              <a:rou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43394" cy="495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388099" y="1225852"/>
            <a:ext cx="1457729" cy="1473807"/>
          </a:xfrm>
          <a:custGeom>
            <a:avLst/>
            <a:gdLst/>
            <a:ahLst/>
            <a:cxnLst/>
            <a:rect l="l" t="t" r="r" b="b"/>
            <a:pathLst>
              <a:path w="1457729" h="1473807">
                <a:moveTo>
                  <a:pt x="0" y="0"/>
                </a:moveTo>
                <a:lnTo>
                  <a:pt x="1457730" y="0"/>
                </a:lnTo>
                <a:lnTo>
                  <a:pt x="1457730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9" name="Freeform 9"/>
          <p:cNvSpPr/>
          <p:nvPr/>
        </p:nvSpPr>
        <p:spPr>
          <a:xfrm rot="-6316925">
            <a:off x="15987375" y="8143939"/>
            <a:ext cx="1622831" cy="1927769"/>
          </a:xfrm>
          <a:custGeom>
            <a:avLst/>
            <a:gdLst/>
            <a:ahLst/>
            <a:cxnLst/>
            <a:rect l="l" t="t" r="r" b="b"/>
            <a:pathLst>
              <a:path w="1622831" h="1927769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0" name="Freeform 10"/>
          <p:cNvSpPr/>
          <p:nvPr/>
        </p:nvSpPr>
        <p:spPr>
          <a:xfrm rot="-6316925" flipH="1" flipV="1">
            <a:off x="152410" y="830507"/>
            <a:ext cx="1516158" cy="1801052"/>
          </a:xfrm>
          <a:custGeom>
            <a:avLst/>
            <a:gdLst/>
            <a:ahLst/>
            <a:cxnLst/>
            <a:rect l="l" t="t" r="r" b="b"/>
            <a:pathLst>
              <a:path w="1516158" h="1801052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>
          <a:xfrm rot="-1333878">
            <a:off x="15652112" y="5067984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5" y="0"/>
                </a:lnTo>
                <a:lnTo>
                  <a:pt x="929705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2" name="Freeform 12"/>
          <p:cNvSpPr/>
          <p:nvPr/>
        </p:nvSpPr>
        <p:spPr>
          <a:xfrm rot="-1333878">
            <a:off x="882255" y="8354287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3" name="Freeform 13"/>
          <p:cNvSpPr/>
          <p:nvPr/>
        </p:nvSpPr>
        <p:spPr>
          <a:xfrm rot="-1333878">
            <a:off x="4342933" y="1131715"/>
            <a:ext cx="702822" cy="805526"/>
          </a:xfrm>
          <a:custGeom>
            <a:avLst/>
            <a:gdLst/>
            <a:ahLst/>
            <a:cxnLst/>
            <a:rect l="l" t="t" r="r" b="b"/>
            <a:pathLst>
              <a:path w="702822" h="805526">
                <a:moveTo>
                  <a:pt x="0" y="0"/>
                </a:moveTo>
                <a:lnTo>
                  <a:pt x="702822" y="0"/>
                </a:lnTo>
                <a:lnTo>
                  <a:pt x="702822" y="805527"/>
                </a:lnTo>
                <a:lnTo>
                  <a:pt x="0" y="8055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4" name="Freeform 14"/>
          <p:cNvSpPr/>
          <p:nvPr/>
        </p:nvSpPr>
        <p:spPr>
          <a:xfrm>
            <a:off x="3875520" y="2467759"/>
            <a:ext cx="10837529" cy="6790541"/>
          </a:xfrm>
          <a:custGeom>
            <a:avLst/>
            <a:gdLst/>
            <a:ahLst/>
            <a:cxnLst/>
            <a:rect l="l" t="t" r="r" b="b"/>
            <a:pathLst>
              <a:path w="10837529" h="6790541">
                <a:moveTo>
                  <a:pt x="0" y="0"/>
                </a:moveTo>
                <a:lnTo>
                  <a:pt x="10837529" y="0"/>
                </a:lnTo>
                <a:lnTo>
                  <a:pt x="10837529" y="6790541"/>
                </a:lnTo>
                <a:lnTo>
                  <a:pt x="0" y="67905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1727" b="-11727"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5" name="TextBox 15"/>
          <p:cNvSpPr txBox="1"/>
          <p:nvPr/>
        </p:nvSpPr>
        <p:spPr>
          <a:xfrm>
            <a:off x="5565313" y="1318261"/>
            <a:ext cx="7457943" cy="556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4500">
                <a:solidFill>
                  <a:srgbClr val="495324"/>
                </a:solidFill>
                <a:latin typeface="More Sugar Bold"/>
              </a:rPr>
              <a:t>ЕЛЕКТРИЧЕСКА СХЕМА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3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5484" y="574696"/>
            <a:ext cx="17197032" cy="9137608"/>
            <a:chOff x="0" y="0"/>
            <a:chExt cx="4529259" cy="24066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29259" cy="2406613"/>
            </a:xfrm>
            <a:custGeom>
              <a:avLst/>
              <a:gdLst/>
              <a:ahLst/>
              <a:cxnLst/>
              <a:rect l="l" t="t" r="r" b="b"/>
              <a:pathLst>
                <a:path w="4529259" h="2406613">
                  <a:moveTo>
                    <a:pt x="0" y="0"/>
                  </a:moveTo>
                  <a:lnTo>
                    <a:pt x="4529259" y="0"/>
                  </a:lnTo>
                  <a:lnTo>
                    <a:pt x="4529259" y="2406613"/>
                  </a:lnTo>
                  <a:lnTo>
                    <a:pt x="0" y="2406613"/>
                  </a:lnTo>
                  <a:close/>
                </a:path>
              </a:pathLst>
            </a:custGeom>
            <a:solidFill>
              <a:srgbClr val="768732"/>
            </a:solidFill>
            <a:ln w="123825" cap="sq">
              <a:solidFill>
                <a:srgbClr val="495324"/>
              </a:solidFill>
              <a:prstDash val="solid"/>
              <a:miter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29259" cy="24542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50143" y="1233695"/>
            <a:ext cx="15195686" cy="7874128"/>
          </a:xfrm>
          <a:custGeom>
            <a:avLst/>
            <a:gdLst/>
            <a:ahLst/>
            <a:cxnLst/>
            <a:rect l="l" t="t" r="r" b="b"/>
            <a:pathLst>
              <a:path w="15195686" h="7874128">
                <a:moveTo>
                  <a:pt x="0" y="0"/>
                </a:moveTo>
                <a:lnTo>
                  <a:pt x="15195686" y="0"/>
                </a:lnTo>
                <a:lnTo>
                  <a:pt x="15195686" y="7874128"/>
                </a:lnTo>
                <a:lnTo>
                  <a:pt x="0" y="787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Freeform 6"/>
          <p:cNvSpPr/>
          <p:nvPr/>
        </p:nvSpPr>
        <p:spPr>
          <a:xfrm>
            <a:off x="2023501" y="1427162"/>
            <a:ext cx="14448969" cy="7487193"/>
          </a:xfrm>
          <a:custGeom>
            <a:avLst/>
            <a:gdLst/>
            <a:ahLst/>
            <a:cxnLst/>
            <a:rect l="l" t="t" r="r" b="b"/>
            <a:pathLst>
              <a:path w="14448969" h="7487193">
                <a:moveTo>
                  <a:pt x="0" y="0"/>
                </a:moveTo>
                <a:lnTo>
                  <a:pt x="14448969" y="0"/>
                </a:lnTo>
                <a:lnTo>
                  <a:pt x="14448969" y="7487193"/>
                </a:lnTo>
                <a:lnTo>
                  <a:pt x="0" y="7487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7" name="Group 7"/>
          <p:cNvGrpSpPr/>
          <p:nvPr/>
        </p:nvGrpSpPr>
        <p:grpSpPr>
          <a:xfrm>
            <a:off x="2642218" y="2254562"/>
            <a:ext cx="6989437" cy="6038244"/>
            <a:chOff x="0" y="0"/>
            <a:chExt cx="1840839" cy="15903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40839" cy="1590319"/>
            </a:xfrm>
            <a:custGeom>
              <a:avLst/>
              <a:gdLst/>
              <a:ahLst/>
              <a:cxnLst/>
              <a:rect l="l" t="t" r="r" b="b"/>
              <a:pathLst>
                <a:path w="1840839" h="1590319">
                  <a:moveTo>
                    <a:pt x="56491" y="0"/>
                  </a:moveTo>
                  <a:lnTo>
                    <a:pt x="1784348" y="0"/>
                  </a:lnTo>
                  <a:cubicBezTo>
                    <a:pt x="1815548" y="0"/>
                    <a:pt x="1840839" y="25292"/>
                    <a:pt x="1840839" y="56491"/>
                  </a:cubicBezTo>
                  <a:lnTo>
                    <a:pt x="1840839" y="1533829"/>
                  </a:lnTo>
                  <a:cubicBezTo>
                    <a:pt x="1840839" y="1565028"/>
                    <a:pt x="1815548" y="1590319"/>
                    <a:pt x="1784348" y="1590319"/>
                  </a:cubicBezTo>
                  <a:lnTo>
                    <a:pt x="56491" y="1590319"/>
                  </a:lnTo>
                  <a:cubicBezTo>
                    <a:pt x="41508" y="1590319"/>
                    <a:pt x="27140" y="1584368"/>
                    <a:pt x="16546" y="1573774"/>
                  </a:cubicBezTo>
                  <a:cubicBezTo>
                    <a:pt x="5952" y="1563180"/>
                    <a:pt x="0" y="1548811"/>
                    <a:pt x="0" y="1533829"/>
                  </a:cubicBezTo>
                  <a:lnTo>
                    <a:pt x="0" y="56491"/>
                  </a:lnTo>
                  <a:cubicBezTo>
                    <a:pt x="0" y="25292"/>
                    <a:pt x="25292" y="0"/>
                    <a:pt x="56491" y="0"/>
                  </a:cubicBezTo>
                  <a:close/>
                </a:path>
              </a:pathLst>
            </a:custGeom>
            <a:solidFill>
              <a:srgbClr val="495324"/>
            </a:solidFill>
            <a:ln w="38100" cap="rnd">
              <a:solidFill>
                <a:srgbClr val="495324"/>
              </a:solidFill>
              <a:prstDash val="solid"/>
              <a:rou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840839" cy="16379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979482" y="924512"/>
            <a:ext cx="6537007" cy="1305877"/>
            <a:chOff x="0" y="0"/>
            <a:chExt cx="1721681" cy="3439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21681" cy="343935"/>
            </a:xfrm>
            <a:custGeom>
              <a:avLst/>
              <a:gdLst/>
              <a:ahLst/>
              <a:cxnLst/>
              <a:rect l="l" t="t" r="r" b="b"/>
              <a:pathLst>
                <a:path w="1721681" h="343935">
                  <a:moveTo>
                    <a:pt x="60400" y="0"/>
                  </a:moveTo>
                  <a:lnTo>
                    <a:pt x="1661281" y="0"/>
                  </a:lnTo>
                  <a:cubicBezTo>
                    <a:pt x="1694639" y="0"/>
                    <a:pt x="1721681" y="27042"/>
                    <a:pt x="1721681" y="60400"/>
                  </a:cubicBezTo>
                  <a:lnTo>
                    <a:pt x="1721681" y="283534"/>
                  </a:lnTo>
                  <a:cubicBezTo>
                    <a:pt x="1721681" y="316893"/>
                    <a:pt x="1694639" y="343935"/>
                    <a:pt x="1661281" y="343935"/>
                  </a:cubicBezTo>
                  <a:lnTo>
                    <a:pt x="60400" y="343935"/>
                  </a:lnTo>
                  <a:cubicBezTo>
                    <a:pt x="27042" y="343935"/>
                    <a:pt x="0" y="316893"/>
                    <a:pt x="0" y="283534"/>
                  </a:cubicBezTo>
                  <a:lnTo>
                    <a:pt x="0" y="60400"/>
                  </a:lnTo>
                  <a:cubicBezTo>
                    <a:pt x="0" y="27042"/>
                    <a:pt x="27042" y="0"/>
                    <a:pt x="60400" y="0"/>
                  </a:cubicBezTo>
                  <a:close/>
                </a:path>
              </a:pathLst>
            </a:custGeom>
            <a:solidFill>
              <a:srgbClr val="495324"/>
            </a:solidFill>
            <a:ln w="38100" cap="rnd">
              <a:solidFill>
                <a:srgbClr val="495324"/>
              </a:solidFill>
              <a:prstDash val="solid"/>
              <a:rou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721681" cy="39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875362" y="2254562"/>
            <a:ext cx="6172936" cy="6038244"/>
            <a:chOff x="0" y="0"/>
            <a:chExt cx="1625794" cy="159031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25794" cy="1590319"/>
            </a:xfrm>
            <a:custGeom>
              <a:avLst/>
              <a:gdLst/>
              <a:ahLst/>
              <a:cxnLst/>
              <a:rect l="l" t="t" r="r" b="b"/>
              <a:pathLst>
                <a:path w="1625794" h="1590319">
                  <a:moveTo>
                    <a:pt x="63963" y="0"/>
                  </a:moveTo>
                  <a:lnTo>
                    <a:pt x="1561831" y="0"/>
                  </a:lnTo>
                  <a:cubicBezTo>
                    <a:pt x="1578795" y="0"/>
                    <a:pt x="1595064" y="6739"/>
                    <a:pt x="1607060" y="18734"/>
                  </a:cubicBezTo>
                  <a:cubicBezTo>
                    <a:pt x="1619055" y="30730"/>
                    <a:pt x="1625794" y="46999"/>
                    <a:pt x="1625794" y="63963"/>
                  </a:cubicBezTo>
                  <a:lnTo>
                    <a:pt x="1625794" y="1526357"/>
                  </a:lnTo>
                  <a:cubicBezTo>
                    <a:pt x="1625794" y="1543321"/>
                    <a:pt x="1619055" y="1559590"/>
                    <a:pt x="1607060" y="1571585"/>
                  </a:cubicBezTo>
                  <a:cubicBezTo>
                    <a:pt x="1595064" y="1583580"/>
                    <a:pt x="1578795" y="1590319"/>
                    <a:pt x="1561831" y="1590319"/>
                  </a:cubicBezTo>
                  <a:lnTo>
                    <a:pt x="63963" y="1590319"/>
                  </a:lnTo>
                  <a:cubicBezTo>
                    <a:pt x="46999" y="1590319"/>
                    <a:pt x="30730" y="1583580"/>
                    <a:pt x="18734" y="1571585"/>
                  </a:cubicBezTo>
                  <a:cubicBezTo>
                    <a:pt x="6739" y="1559590"/>
                    <a:pt x="0" y="1543321"/>
                    <a:pt x="0" y="1526357"/>
                  </a:cubicBezTo>
                  <a:lnTo>
                    <a:pt x="0" y="63963"/>
                  </a:lnTo>
                  <a:cubicBezTo>
                    <a:pt x="0" y="46999"/>
                    <a:pt x="6739" y="30730"/>
                    <a:pt x="18734" y="18734"/>
                  </a:cubicBezTo>
                  <a:cubicBezTo>
                    <a:pt x="30730" y="6739"/>
                    <a:pt x="46999" y="0"/>
                    <a:pt x="63963" y="0"/>
                  </a:cubicBezTo>
                  <a:close/>
                </a:path>
              </a:pathLst>
            </a:custGeom>
            <a:solidFill>
              <a:srgbClr val="495324"/>
            </a:solidFill>
            <a:ln w="38100" cap="rnd">
              <a:solidFill>
                <a:srgbClr val="495324"/>
              </a:solidFill>
              <a:prstDash val="solid"/>
              <a:rou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625794" cy="16379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5801571" y="762407"/>
            <a:ext cx="1457729" cy="1473807"/>
          </a:xfrm>
          <a:custGeom>
            <a:avLst/>
            <a:gdLst/>
            <a:ahLst/>
            <a:cxnLst/>
            <a:rect l="l" t="t" r="r" b="b"/>
            <a:pathLst>
              <a:path w="1457729" h="1473807">
                <a:moveTo>
                  <a:pt x="0" y="0"/>
                </a:moveTo>
                <a:lnTo>
                  <a:pt x="1457729" y="0"/>
                </a:lnTo>
                <a:lnTo>
                  <a:pt x="1457729" y="1473807"/>
                </a:lnTo>
                <a:lnTo>
                  <a:pt x="0" y="147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7" name="Freeform 17"/>
          <p:cNvSpPr/>
          <p:nvPr/>
        </p:nvSpPr>
        <p:spPr>
          <a:xfrm rot="-6316925">
            <a:off x="15987375" y="8143939"/>
            <a:ext cx="1622831" cy="1927769"/>
          </a:xfrm>
          <a:custGeom>
            <a:avLst/>
            <a:gdLst/>
            <a:ahLst/>
            <a:cxnLst/>
            <a:rect l="l" t="t" r="r" b="b"/>
            <a:pathLst>
              <a:path w="1622831" h="1927769">
                <a:moveTo>
                  <a:pt x="0" y="0"/>
                </a:moveTo>
                <a:lnTo>
                  <a:pt x="1622831" y="0"/>
                </a:lnTo>
                <a:lnTo>
                  <a:pt x="1622831" y="1927768"/>
                </a:lnTo>
                <a:lnTo>
                  <a:pt x="0" y="192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8" name="Freeform 18"/>
          <p:cNvSpPr/>
          <p:nvPr/>
        </p:nvSpPr>
        <p:spPr>
          <a:xfrm rot="-6316925" flipH="1" flipV="1">
            <a:off x="152410" y="830507"/>
            <a:ext cx="1516158" cy="1801052"/>
          </a:xfrm>
          <a:custGeom>
            <a:avLst/>
            <a:gdLst/>
            <a:ahLst/>
            <a:cxnLst/>
            <a:rect l="l" t="t" r="r" b="b"/>
            <a:pathLst>
              <a:path w="1516158" h="1801052">
                <a:moveTo>
                  <a:pt x="1516158" y="1801052"/>
                </a:moveTo>
                <a:lnTo>
                  <a:pt x="0" y="1801052"/>
                </a:lnTo>
                <a:lnTo>
                  <a:pt x="0" y="0"/>
                </a:lnTo>
                <a:lnTo>
                  <a:pt x="1516158" y="0"/>
                </a:lnTo>
                <a:lnTo>
                  <a:pt x="1516158" y="180105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9" name="Freeform 19"/>
          <p:cNvSpPr/>
          <p:nvPr/>
        </p:nvSpPr>
        <p:spPr>
          <a:xfrm rot="-1333878">
            <a:off x="882255" y="8354287"/>
            <a:ext cx="929705" cy="1065564"/>
          </a:xfrm>
          <a:custGeom>
            <a:avLst/>
            <a:gdLst/>
            <a:ahLst/>
            <a:cxnLst/>
            <a:rect l="l" t="t" r="r" b="b"/>
            <a:pathLst>
              <a:path w="929705" h="1065564">
                <a:moveTo>
                  <a:pt x="0" y="0"/>
                </a:moveTo>
                <a:lnTo>
                  <a:pt x="929704" y="0"/>
                </a:lnTo>
                <a:lnTo>
                  <a:pt x="929704" y="1065564"/>
                </a:lnTo>
                <a:lnTo>
                  <a:pt x="0" y="10655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20" name="Freeform 20"/>
          <p:cNvSpPr/>
          <p:nvPr/>
        </p:nvSpPr>
        <p:spPr>
          <a:xfrm rot="-1333878">
            <a:off x="1194418" y="4262217"/>
            <a:ext cx="702822" cy="805526"/>
          </a:xfrm>
          <a:custGeom>
            <a:avLst/>
            <a:gdLst/>
            <a:ahLst/>
            <a:cxnLst/>
            <a:rect l="l" t="t" r="r" b="b"/>
            <a:pathLst>
              <a:path w="702822" h="805526">
                <a:moveTo>
                  <a:pt x="0" y="0"/>
                </a:moveTo>
                <a:lnTo>
                  <a:pt x="702821" y="0"/>
                </a:lnTo>
                <a:lnTo>
                  <a:pt x="702821" y="805527"/>
                </a:lnTo>
                <a:lnTo>
                  <a:pt x="0" y="805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21" name="Freeform 21"/>
          <p:cNvSpPr/>
          <p:nvPr/>
        </p:nvSpPr>
        <p:spPr>
          <a:xfrm>
            <a:off x="10719403" y="2393570"/>
            <a:ext cx="4484854" cy="5760229"/>
          </a:xfrm>
          <a:custGeom>
            <a:avLst/>
            <a:gdLst/>
            <a:ahLst/>
            <a:cxnLst/>
            <a:rect l="l" t="t" r="r" b="b"/>
            <a:pathLst>
              <a:path w="4484854" h="5760229">
                <a:moveTo>
                  <a:pt x="0" y="0"/>
                </a:moveTo>
                <a:lnTo>
                  <a:pt x="4484854" y="0"/>
                </a:lnTo>
                <a:lnTo>
                  <a:pt x="4484854" y="5760229"/>
                </a:lnTo>
                <a:lnTo>
                  <a:pt x="0" y="576022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r="-1679"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22" name="TextBox 22"/>
          <p:cNvSpPr txBox="1"/>
          <p:nvPr/>
        </p:nvSpPr>
        <p:spPr>
          <a:xfrm>
            <a:off x="6706064" y="1226578"/>
            <a:ext cx="5083844" cy="688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5499">
                <a:solidFill>
                  <a:srgbClr val="FEF3C6"/>
                </a:solidFill>
                <a:latin typeface="More Sugar Bold"/>
              </a:rPr>
              <a:t>КАК РАБОТИ?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844160" y="2465902"/>
            <a:ext cx="6585552" cy="560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EF3C6"/>
                </a:solidFill>
                <a:latin typeface="Balsamiq Sans"/>
              </a:rPr>
              <a:t>Сензорът отчита стойности за влажността на почвата, след което те се превръщат в проценти и се изписват на екрана. При падане на стойностите под 40% от максимума се задейства зумера, който има за цел да уведоми за понижаването на стойностите и моторът, който задвижва помпата.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</Words>
  <Application>Microsoft Office PowerPoint</Application>
  <PresentationFormat>По избор</PresentationFormat>
  <Paragraphs>16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Calibri</vt:lpstr>
      <vt:lpstr>Balsamiq Sans</vt:lpstr>
      <vt:lpstr>More Sugar Bold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измерване на ВЛажността на почвата</dc:title>
  <cp:lastModifiedBy>Деница Радичева 06</cp:lastModifiedBy>
  <cp:revision>2</cp:revision>
  <dcterms:created xsi:type="dcterms:W3CDTF">2006-08-16T00:00:00Z</dcterms:created>
  <dcterms:modified xsi:type="dcterms:W3CDTF">2024-04-20T16:20:52Z</dcterms:modified>
  <dc:identifier>DAGC9_kRM-M</dc:identifier>
</cp:coreProperties>
</file>