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38" name="Google Shape;1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96943b911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896943b911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1397c45a9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71397c45a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71397c45a9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g71397c45a9_0_9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6fc67e940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6fc67e940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86fc67e940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96943b911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896943b911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96943b911_1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896943b911_1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96943b911_1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896943b911_1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96943b911_1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896943b911_1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96943b911_1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896943b911_1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6fc67e94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86fc67e94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86fc67e940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g86fc67e940_0_12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88" name="Google Shape;28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48" name="Google Shape;14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bb4c4467f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bb4c4467f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6bb4c4467f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300" name="Google Shape;300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6fc67e940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86fc67e940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96943b91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896943b91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6943b911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896943b911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96943b911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896943b911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96943b911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896943b911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896943b911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g896943b911_1_2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96943b911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896943b911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9" Type="http://schemas.openxmlformats.org/officeDocument/2006/relationships/image" Target="../media/image21.gif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1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facebook.com/SoftwareUniversity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://forum.softuni.bg/" TargetMode="External"/><Relationship Id="rId6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13359" y="4598867"/>
            <a:ext cx="109653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3598"/>
              <a:buFont typeface="Roboto"/>
              <a:buNone/>
              <a:defRPr b="1" sz="3598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1217450" y="319750"/>
            <a:ext cx="97539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Calibri"/>
              <a:buNone/>
              <a:defRPr sz="11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1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1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1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1"/>
          <p:cNvPicPr preferRelativeResize="0"/>
          <p:nvPr/>
        </p:nvPicPr>
        <p:blipFill rotWithShape="1">
          <a:blip r:embed="rId3">
            <a:alphaModFix/>
          </a:blip>
          <a:srcRect b="7054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4bg-logo" id="120" name="Google Shape;12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525" y="1526700"/>
            <a:ext cx="16668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mianata-logo" id="121" name="Google Shape;121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5125" y="3562275"/>
            <a:ext cx="39433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ratsa-municipality-logo" id="122" name="Google Shape;122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6100" y="1726725"/>
            <a:ext cx="12763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erik_Academy_Logo" id="123" name="Google Shape;123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1325" y="1890875"/>
            <a:ext cx="4440299" cy="1173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dhub-logo" id="124" name="Google Shape;124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42250" y="3793900"/>
            <a:ext cx="3314650" cy="66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D-Logo" id="125" name="Google Shape;125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1725" y="3744050"/>
            <a:ext cx="20574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/>
        </p:nvSpPr>
        <p:spPr>
          <a:xfrm>
            <a:off x="188825" y="55525"/>
            <a:ext cx="87360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Partners</a:t>
            </a:r>
            <a:endParaRPr b="1"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">
  <p:cSld name="Las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2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2"/>
          <p:cNvSpPr txBox="1"/>
          <p:nvPr>
            <p:ph idx="1" type="body"/>
          </p:nvPr>
        </p:nvSpPr>
        <p:spPr>
          <a:xfrm>
            <a:off x="152410" y="1186307"/>
            <a:ext cx="9504009" cy="5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06273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Roboto"/>
              <a:buChar char="▪"/>
              <a:defRPr sz="2798">
                <a:latin typeface="Roboto"/>
                <a:ea typeface="Roboto"/>
                <a:cs typeface="Roboto"/>
                <a:sym typeface="Roboto"/>
              </a:defRPr>
            </a:lvl1pPr>
            <a:lvl2pPr indent="-431672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0" name="Google Shape;130;p1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1449" y="3608627"/>
            <a:ext cx="1119031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2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37977" y="5017462"/>
            <a:ext cx="1042504" cy="104223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2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2"/>
          <p:cNvSpPr txBox="1"/>
          <p:nvPr>
            <p:ph type="title"/>
          </p:nvPr>
        </p:nvSpPr>
        <p:spPr>
          <a:xfrm>
            <a:off x="172286" y="108873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">
  <p:cSld name="Table of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Roboto"/>
              <a:buAutoNum type="arabicPeriod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7054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" name="Google Shape;38;p4"/>
          <p:cNvPicPr preferRelativeResize="0"/>
          <p:nvPr/>
        </p:nvPicPr>
        <p:blipFill rotWithShape="1">
          <a:blip r:embed="rId3">
            <a:alphaModFix/>
          </a:blip>
          <a:srcRect b="7054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i="0" sz="2398" u="none" cap="none" strike="noStrike">
              <a:solidFill>
                <a:srgbClr val="F7C8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urce Code Example">
  <p:cSld name="Source Code Examp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6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15283" y="1830475"/>
            <a:ext cx="10961400" cy="1633500"/>
          </a:xfrm>
          <a:prstGeom prst="rect">
            <a:avLst/>
          </a:prstGeom>
          <a:solidFill>
            <a:srgbClr val="ACB4C3">
              <a:alpha val="14900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74E13"/>
              </a:buClr>
              <a:buSzPts val="2398"/>
              <a:buNone/>
              <a:defRPr b="1" sz="2398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-3176" y="0"/>
            <a:ext cx="12195300" cy="109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b="7054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ortant Concept">
  <p:cSld name="Important Concep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7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002-KIMS BUSINESS\007-02-Fullslidesppt-Contents\20161228\02-edu\bulb-item2.png" id="54" name="Google Shape;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05" y="1792355"/>
            <a:ext cx="1830305" cy="40622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>
            <p:ph idx="1" type="body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4">
            <a:alphaModFix/>
          </a:blip>
          <a:srcRect b="7054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6158"/>
              <a:buFont typeface="Noto Sans Symbols"/>
              <a:buNone/>
            </a:pPr>
            <a:r>
              <a:rPr b="1" i="0" lang="en-US" sz="8797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b="1" i="0" sz="8797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96452" y="314259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8"/>
          <p:cNvPicPr preferRelativeResize="0"/>
          <p:nvPr/>
        </p:nvPicPr>
        <p:blipFill rotWithShape="1">
          <a:blip r:embed="rId3">
            <a:alphaModFix amt="8000"/>
          </a:blip>
          <a:srcRect b="0" l="0" r="0" t="24442"/>
          <a:stretch/>
        </p:blipFill>
        <p:spPr>
          <a:xfrm>
            <a:off x="-1612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8"/>
          <p:cNvCxnSpPr/>
          <p:nvPr/>
        </p:nvCxnSpPr>
        <p:spPr>
          <a:xfrm flipH="1" rot="10800000">
            <a:off x="1753064" y="3832365"/>
            <a:ext cx="8549700" cy="6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8"/>
          <p:cNvCxnSpPr/>
          <p:nvPr/>
        </p:nvCxnSpPr>
        <p:spPr>
          <a:xfrm>
            <a:off x="1753064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8"/>
          <p:cNvCxnSpPr/>
          <p:nvPr/>
        </p:nvCxnSpPr>
        <p:spPr>
          <a:xfrm>
            <a:off x="31476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8"/>
          <p:cNvCxnSpPr/>
          <p:nvPr/>
        </p:nvCxnSpPr>
        <p:spPr>
          <a:xfrm>
            <a:off x="459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8"/>
          <p:cNvCxnSpPr/>
          <p:nvPr/>
        </p:nvCxnSpPr>
        <p:spPr>
          <a:xfrm>
            <a:off x="603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8"/>
          <p:cNvCxnSpPr/>
          <p:nvPr/>
        </p:nvCxnSpPr>
        <p:spPr>
          <a:xfrm>
            <a:off x="747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8"/>
          <p:cNvCxnSpPr/>
          <p:nvPr/>
        </p:nvCxnSpPr>
        <p:spPr>
          <a:xfrm>
            <a:off x="89148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8"/>
          <p:cNvCxnSpPr/>
          <p:nvPr/>
        </p:nvCxnSpPr>
        <p:spPr>
          <a:xfrm>
            <a:off x="6172157" y="359639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" name="Google Shape;7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348" y="2194674"/>
            <a:ext cx="2401363" cy="13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8552" y="4273150"/>
            <a:ext cx="921451" cy="9182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 txBox="1"/>
          <p:nvPr/>
        </p:nvSpPr>
        <p:spPr>
          <a:xfrm>
            <a:off x="1268325" y="5176150"/>
            <a:ext cx="11082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Гнездото</a:t>
            </a:r>
            <a:endParaRPr b="1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Coworking</a:t>
            </a:r>
            <a:endParaRPr b="1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2648988" y="4273150"/>
            <a:ext cx="1166400" cy="1109400"/>
          </a:xfrm>
          <a:prstGeom prst="decagon">
            <a:avLst>
              <a:gd fmla="val 105146" name="vf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</a:rPr>
              <a:t>Цялостен</a:t>
            </a:r>
            <a:r>
              <a:rPr b="1" lang="en-US" sz="1200">
                <a:solidFill>
                  <a:srgbClr val="FFFFFF"/>
                </a:solidFill>
              </a:rPr>
              <a:t> курс по програмиране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4210975" y="4442500"/>
            <a:ext cx="921300" cy="770700"/>
          </a:xfrm>
          <a:prstGeom prst="snip1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Дизайн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курс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5409713" y="4279700"/>
            <a:ext cx="1280700" cy="1109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</a:rPr>
              <a:t>Курс по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</a:rPr>
              <a:t>дигит.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</a:rPr>
              <a:t>маркетинг</a:t>
            </a:r>
            <a:endParaRPr b="1" sz="1200">
              <a:solidFill>
                <a:srgbClr val="FFFFFF"/>
              </a:solidFill>
            </a:endParaRPr>
          </a:p>
        </p:txBody>
      </p:sp>
      <p:pic>
        <p:nvPicPr>
          <p:cNvPr descr="Резултат с изображение за mindhub" id="83" name="Google Shape;83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5937" y="4611161"/>
            <a:ext cx="1166399" cy="242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 rotWithShape="1">
          <a:blip r:embed="rId7">
            <a:alphaModFix/>
          </a:blip>
          <a:srcRect b="0" l="9595" r="12078" t="0"/>
          <a:stretch/>
        </p:blipFill>
        <p:spPr>
          <a:xfrm>
            <a:off x="8284746" y="4385651"/>
            <a:ext cx="1108200" cy="884400"/>
          </a:xfrm>
          <a:prstGeom prst="teardrop">
            <a:avLst>
              <a:gd fmla="val 87076" name="adj"/>
            </a:avLst>
          </a:prstGeom>
          <a:noFill/>
          <a:ln>
            <a:noFill/>
          </a:ln>
        </p:spPr>
      </p:pic>
      <p:pic>
        <p:nvPicPr>
          <p:cNvPr descr="HackVratsa Logo" id="85" name="Google Shape;85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22750" y="4490025"/>
            <a:ext cx="1501875" cy="688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8"/>
          <p:cNvCxnSpPr/>
          <p:nvPr/>
        </p:nvCxnSpPr>
        <p:spPr>
          <a:xfrm>
            <a:off x="102864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 Slide Dark">
  <p:cSld name="Comparison Slide Dar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9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9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0925" lIns="121850" spcFirstLastPara="1" rIns="12185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1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9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190402" y="1195931"/>
            <a:ext cx="5426148" cy="48241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idx="2" type="body"/>
          </p:nvPr>
        </p:nvSpPr>
        <p:spPr>
          <a:xfrm>
            <a:off x="6575450" y="1195931"/>
            <a:ext cx="5426147" cy="48241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9"/>
          <p:cNvSpPr txBox="1"/>
          <p:nvPr>
            <p:ph idx="10" type="dt"/>
          </p:nvPr>
        </p:nvSpPr>
        <p:spPr>
          <a:xfrm>
            <a:off x="188816" y="6390560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9"/>
          <p:cNvPicPr preferRelativeResize="0"/>
          <p:nvPr/>
        </p:nvPicPr>
        <p:blipFill rotWithShape="1">
          <a:blip r:embed="rId3">
            <a:alphaModFix/>
          </a:blip>
          <a:srcRect b="7054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 rotWithShape="1">
          <a:blip r:embed="rId3">
            <a:alphaModFix/>
          </a:blip>
          <a:srcRect b="7054" l="0" r="0" t="0"/>
          <a:stretch/>
        </p:blipFill>
        <p:spPr>
          <a:xfrm>
            <a:off x="5395975" y="5393862"/>
            <a:ext cx="1396877" cy="73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nd Content">
  <p:cSld name="Image and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0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0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0"/>
          <p:cNvSpPr/>
          <p:nvPr>
            <p:ph idx="2" type="pic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  <a:defRPr i="0" sz="213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b="0" i="0" sz="37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0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4795936" y="1353867"/>
            <a:ext cx="7199299" cy="502788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0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998"/>
              <a:buFont typeface="Roboto"/>
              <a:buNone/>
              <a:defRPr b="1" i="0" sz="3998" u="none" cap="none" strike="noStrike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3398"/>
              <a:buFont typeface="Noto Sans Symbols"/>
              <a:buChar char="▪"/>
              <a:defRPr b="0" i="0" sz="33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672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8972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272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27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27" lvl="6" marL="3200400" marR="0" rtl="0" algn="l"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27" lvl="7" marL="3657600" marR="0" rtl="0" algn="l"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27" lvl="8" marL="4114800" marR="0" rtl="0" algn="l"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ratsasoftware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n-US/docs/Glossary/IIFE" TargetMode="External"/><Relationship Id="rId4" Type="http://schemas.openxmlformats.org/officeDocument/2006/relationships/hyperlink" Target="https://developer.mozilla.org/en-US/docs/Glossary/IIFE" TargetMode="External"/><Relationship Id="rId5" Type="http://schemas.openxmlformats.org/officeDocument/2006/relationships/hyperlink" Target="https://developer.mozilla.org/en-US/docs/Web/JavaScript/Reference/Functions" TargetMode="External"/><Relationship Id="rId6" Type="http://schemas.openxmlformats.org/officeDocument/2006/relationships/hyperlink" Target="https://developer.mozilla.org/en-US/docs/Web/JavaScript/Reference/Function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mozilla.org/en-US/docs/Web/JavaScript/Reference/Operators/Grouping" TargetMode="External"/><Relationship Id="rId4" Type="http://schemas.openxmlformats.org/officeDocument/2006/relationships/hyperlink" Target="https://developer.mozilla.org/en-US/docs/Web/JavaScript/Reference/Operators/Group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hyperlink" Target="http://www.facebook.com/SoftwareUniversity" TargetMode="External"/><Relationship Id="rId10" Type="http://schemas.openxmlformats.org/officeDocument/2006/relationships/image" Target="../media/image10.png"/><Relationship Id="rId13" Type="http://schemas.openxmlformats.org/officeDocument/2006/relationships/hyperlink" Target="http://forum.softuni.bg/" TargetMode="External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vratsasoftware.com" TargetMode="External"/><Relationship Id="rId4" Type="http://schemas.openxmlformats.org/officeDocument/2006/relationships/hyperlink" Target="http://www.nest.bg" TargetMode="External"/><Relationship Id="rId9" Type="http://schemas.openxmlformats.org/officeDocument/2006/relationships/hyperlink" Target="http://softuni.foundation/" TargetMode="External"/><Relationship Id="rId14" Type="http://schemas.openxmlformats.org/officeDocument/2006/relationships/image" Target="../media/image11.png"/><Relationship Id="rId5" Type="http://schemas.openxmlformats.org/officeDocument/2006/relationships/hyperlink" Target="http://www.fb.com/VratsaSoftware" TargetMode="External"/><Relationship Id="rId6" Type="http://schemas.openxmlformats.org/officeDocument/2006/relationships/hyperlink" Target="http://www.fb.com/VratsaSoftware" TargetMode="External"/><Relationship Id="rId7" Type="http://schemas.openxmlformats.org/officeDocument/2006/relationships/hyperlink" Target="http://www.fb.com/VratsaSoftware" TargetMode="External"/><Relationship Id="rId8" Type="http://schemas.openxmlformats.org/officeDocument/2006/relationships/hyperlink" Target="http://www.vso.slack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idx="1" type="subTitle"/>
          </p:nvPr>
        </p:nvSpPr>
        <p:spPr>
          <a:xfrm>
            <a:off x="613350" y="4598873"/>
            <a:ext cx="109653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</a:pPr>
            <a:r>
              <a:rPr lang="en-US"/>
              <a:t>PHP web development 2019/2020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 txBox="1"/>
          <p:nvPr>
            <p:ph type="title"/>
          </p:nvPr>
        </p:nvSpPr>
        <p:spPr>
          <a:xfrm>
            <a:off x="998700" y="333125"/>
            <a:ext cx="101946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functions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 txBox="1"/>
          <p:nvPr>
            <p:ph idx="4294967295" type="body"/>
          </p:nvPr>
        </p:nvSpPr>
        <p:spPr>
          <a:xfrm>
            <a:off x="6096000" y="5591375"/>
            <a:ext cx="60126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https://vratsasoftware.com/</a:t>
            </a:r>
            <a:r>
              <a:rPr lang="en-US"/>
              <a:t> </a:t>
            </a:r>
            <a:endParaRPr/>
          </a:p>
        </p:txBody>
      </p:sp>
      <p:sp>
        <p:nvSpPr>
          <p:cNvPr id="143" name="Google Shape;143;p13"/>
          <p:cNvSpPr txBox="1"/>
          <p:nvPr>
            <p:ph idx="4294967295" type="body"/>
          </p:nvPr>
        </p:nvSpPr>
        <p:spPr>
          <a:xfrm>
            <a:off x="113425" y="5369325"/>
            <a:ext cx="60126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Milena Tomova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Vratsa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chemeClr val="dk1"/>
                </a:solidFill>
              </a:rPr>
              <a:t>A function expression can be used as an</a:t>
            </a:r>
            <a:r>
              <a:rPr lang="en-US" sz="240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-US" sz="2400" u="sng">
                <a:solidFill>
                  <a:schemeClr val="dk1"/>
                </a:solidFill>
                <a:hlinkClick r:id="rId4"/>
              </a:rPr>
              <a:t>IIFE (Immediately Invoked Function Expression)</a:t>
            </a:r>
            <a:r>
              <a:rPr lang="en-US" sz="2400">
                <a:solidFill>
                  <a:schemeClr val="dk1"/>
                </a:solidFill>
              </a:rPr>
              <a:t> which runs as soon as it is defined. See also the chapter about</a:t>
            </a:r>
            <a:r>
              <a:rPr lang="en-US" sz="2400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-US" sz="2400" u="sng">
                <a:solidFill>
                  <a:schemeClr val="dk1"/>
                </a:solidFill>
                <a:hlinkClick r:id="rId6"/>
              </a:rPr>
              <a:t>functions</a:t>
            </a:r>
            <a:r>
              <a:rPr lang="en-US" sz="2400">
                <a:solidFill>
                  <a:schemeClr val="dk1"/>
                </a:solidFill>
              </a:rPr>
              <a:t> for more information.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</a:endParaRPr>
          </a:p>
          <a:p>
            <a:pPr indent="0" lvl="0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function declaration</a:t>
            </a:r>
            <a:endParaRPr/>
          </a:p>
        </p:txBody>
      </p:sp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/>
        </p:nvSpPr>
        <p:spPr>
          <a:xfrm>
            <a:off x="4529550" y="2221075"/>
            <a:ext cx="31329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IIFE</a:t>
            </a:r>
            <a:endParaRPr b="1" sz="4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2065510" y="1121144"/>
            <a:ext cx="9929700" cy="5276100"/>
          </a:xfrm>
          <a:prstGeom prst="rect">
            <a:avLst/>
          </a:prstGeom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Immediately Invoked Function Exppressions </a:t>
            </a:r>
            <a:endParaRPr b="1" i="1"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 a shielded scope in the global scope</a:t>
            </a:r>
            <a:endParaRPr i="1"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b="1"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function that dies immediately after it came to life - after it is invoked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b="1"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executes immediately the script is loaded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b="1"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scope is not poluted with variables and functions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-"/>
            </a:pPr>
            <a:r>
              <a:rPr b="1"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variables and functions declared inside of the IIFE are shielded - cannot be reached from the outside of the IIFE scope accidentally or intentionally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0" name="Google Shape;230;p24"/>
          <p:cNvSpPr txBox="1"/>
          <p:nvPr>
            <p:ph type="title"/>
          </p:nvPr>
        </p:nvSpPr>
        <p:spPr>
          <a:xfrm>
            <a:off x="1296957" y="100750"/>
            <a:ext cx="83994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IIFE</a:t>
            </a:r>
            <a:endParaRPr/>
          </a:p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37" name="Google Shape;237;p25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IIFE</a:t>
            </a:r>
            <a:endParaRPr/>
          </a:p>
        </p:txBody>
      </p:sp>
      <p:sp>
        <p:nvSpPr>
          <p:cNvPr id="238" name="Google Shape;238;p25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914400" y="1878675"/>
            <a:ext cx="10363200" cy="3409800"/>
          </a:xfrm>
          <a:prstGeom prst="rect">
            <a:avLst/>
          </a:prstGeom>
          <a:solidFill>
            <a:srgbClr val="ACB4C3">
              <a:alpha val="1490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() {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40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//statements - variables, functions declared and invoked inside the IIFE</a:t>
            </a:r>
            <a:endParaRPr b="1" sz="2400">
              <a:solidFill>
                <a:srgbClr val="B4A7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)()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A818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45" name="Google Shape;245;p26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IIFE</a:t>
            </a:r>
            <a:endParaRPr/>
          </a:p>
        </p:txBody>
      </p:sp>
      <p:sp>
        <p:nvSpPr>
          <p:cNvPr id="246" name="Google Shape;246;p26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6"/>
          <p:cNvSpPr txBox="1"/>
          <p:nvPr/>
        </p:nvSpPr>
        <p:spPr>
          <a:xfrm>
            <a:off x="914400" y="1758975"/>
            <a:ext cx="10363200" cy="3457800"/>
          </a:xfrm>
          <a:prstGeom prst="rect">
            <a:avLst/>
          </a:prstGeom>
          <a:solidFill>
            <a:srgbClr val="ACB4C3">
              <a:alpha val="1490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() {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40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//statements - variables, functions declared and invoked inside the IIFE</a:t>
            </a:r>
            <a:endParaRPr b="1" sz="2400">
              <a:solidFill>
                <a:srgbClr val="B4A7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)()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2A818"/>
                </a:solidFill>
                <a:latin typeface="Roboto"/>
                <a:ea typeface="Roboto"/>
                <a:cs typeface="Roboto"/>
                <a:sym typeface="Roboto"/>
              </a:rPr>
              <a:t>anonymous function with lexical scope enclosed within the</a:t>
            </a:r>
            <a:r>
              <a:rPr lang="en-US" sz="1800">
                <a:solidFill>
                  <a:srgbClr val="F2A818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 </a:t>
            </a:r>
            <a:r>
              <a:rPr lang="en-US" sz="1800" u="sng">
                <a:solidFill>
                  <a:srgbClr val="F2A818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Grouping Operator</a:t>
            </a:r>
            <a:r>
              <a:rPr lang="en-US" sz="1800">
                <a:solidFill>
                  <a:srgbClr val="F2A818"/>
                </a:solidFill>
                <a:latin typeface="Roboto"/>
                <a:ea typeface="Roboto"/>
                <a:cs typeface="Roboto"/>
                <a:sym typeface="Roboto"/>
              </a:rPr>
              <a:t> ()</a:t>
            </a:r>
            <a:endParaRPr b="1" sz="1800">
              <a:solidFill>
                <a:srgbClr val="F2A8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A818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584463" y="1639146"/>
            <a:ext cx="2930900" cy="3233175"/>
          </a:xfrm>
          <a:custGeom>
            <a:rect b="b" l="l" r="r" t="t"/>
            <a:pathLst>
              <a:path extrusionOk="0" h="129327" w="117236">
                <a:moveTo>
                  <a:pt x="32977" y="110389"/>
                </a:moveTo>
                <a:cubicBezTo>
                  <a:pt x="32977" y="106395"/>
                  <a:pt x="33225" y="101308"/>
                  <a:pt x="36420" y="98911"/>
                </a:cubicBezTo>
                <a:cubicBezTo>
                  <a:pt x="43991" y="93230"/>
                  <a:pt x="55268" y="95754"/>
                  <a:pt x="63967" y="92025"/>
                </a:cubicBezTo>
                <a:cubicBezTo>
                  <a:pt x="73895" y="87769"/>
                  <a:pt x="84368" y="84645"/>
                  <a:pt x="93810" y="79399"/>
                </a:cubicBezTo>
                <a:cubicBezTo>
                  <a:pt x="101504" y="75124"/>
                  <a:pt x="108040" y="68649"/>
                  <a:pt x="113322" y="61608"/>
                </a:cubicBezTo>
                <a:cubicBezTo>
                  <a:pt x="118647" y="54509"/>
                  <a:pt x="116765" y="44083"/>
                  <a:pt x="116765" y="35209"/>
                </a:cubicBezTo>
                <a:cubicBezTo>
                  <a:pt x="116765" y="25602"/>
                  <a:pt x="117245" y="13882"/>
                  <a:pt x="110452" y="7089"/>
                </a:cubicBezTo>
                <a:cubicBezTo>
                  <a:pt x="105803" y="2440"/>
                  <a:pt x="97514" y="4219"/>
                  <a:pt x="90940" y="4219"/>
                </a:cubicBezTo>
                <a:cubicBezTo>
                  <a:pt x="83202" y="4219"/>
                  <a:pt x="75256" y="-1868"/>
                  <a:pt x="67984" y="776"/>
                </a:cubicBezTo>
                <a:cubicBezTo>
                  <a:pt x="58796" y="4116"/>
                  <a:pt x="51667" y="11726"/>
                  <a:pt x="42733" y="15697"/>
                </a:cubicBezTo>
                <a:cubicBezTo>
                  <a:pt x="36870" y="18303"/>
                  <a:pt x="29882" y="17111"/>
                  <a:pt x="23795" y="19140"/>
                </a:cubicBezTo>
                <a:cubicBezTo>
                  <a:pt x="19680" y="20512"/>
                  <a:pt x="17918" y="25809"/>
                  <a:pt x="14039" y="27749"/>
                </a:cubicBezTo>
                <a:cubicBezTo>
                  <a:pt x="9435" y="30051"/>
                  <a:pt x="5338" y="34344"/>
                  <a:pt x="3709" y="39227"/>
                </a:cubicBezTo>
                <a:cubicBezTo>
                  <a:pt x="-347" y="51387"/>
                  <a:pt x="-1627" y="65776"/>
                  <a:pt x="3135" y="77677"/>
                </a:cubicBezTo>
                <a:cubicBezTo>
                  <a:pt x="5110" y="82612"/>
                  <a:pt x="10417" y="86189"/>
                  <a:pt x="11169" y="91451"/>
                </a:cubicBezTo>
                <a:cubicBezTo>
                  <a:pt x="12965" y="104019"/>
                  <a:pt x="2490" y="129327"/>
                  <a:pt x="15186" y="129327"/>
                </a:cubicBezTo>
                <a:cubicBezTo>
                  <a:pt x="19515" y="129327"/>
                  <a:pt x="22761" y="124164"/>
                  <a:pt x="24369" y="120145"/>
                </a:cubicBezTo>
                <a:cubicBezTo>
                  <a:pt x="25425" y="117505"/>
                  <a:pt x="29782" y="117104"/>
                  <a:pt x="30682" y="114406"/>
                </a:cubicBezTo>
                <a:cubicBezTo>
                  <a:pt x="31223" y="112783"/>
                  <a:pt x="31447" y="110580"/>
                  <a:pt x="32977" y="1098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49" name="Google Shape;249;p26"/>
          <p:cNvCxnSpPr/>
          <p:nvPr/>
        </p:nvCxnSpPr>
        <p:spPr>
          <a:xfrm>
            <a:off x="2341475" y="3896725"/>
            <a:ext cx="243900" cy="8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5" name="Google Shape;255;p27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IIFE</a:t>
            </a:r>
            <a:endParaRPr/>
          </a:p>
        </p:txBody>
      </p:sp>
      <p:sp>
        <p:nvSpPr>
          <p:cNvPr id="256" name="Google Shape;256;p27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27"/>
          <p:cNvSpPr txBox="1"/>
          <p:nvPr/>
        </p:nvSpPr>
        <p:spPr>
          <a:xfrm>
            <a:off x="914400" y="1758975"/>
            <a:ext cx="10363200" cy="3873900"/>
          </a:xfrm>
          <a:prstGeom prst="rect">
            <a:avLst/>
          </a:prstGeom>
          <a:solidFill>
            <a:srgbClr val="ACB4C3">
              <a:alpha val="1490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() {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40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//statements - variables, functions declared and invoked inside the IIFE</a:t>
            </a:r>
            <a:endParaRPr b="1" sz="2400">
              <a:solidFill>
                <a:srgbClr val="B4A7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)()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2A818"/>
                </a:solidFill>
                <a:latin typeface="Roboto"/>
                <a:ea typeface="Roboto"/>
                <a:cs typeface="Roboto"/>
                <a:sym typeface="Roboto"/>
              </a:rPr>
              <a:t>creates the immediately invoked function expression () through which the JavaScript engine will directly interpret the function.</a:t>
            </a:r>
            <a:endParaRPr b="1" sz="1800">
              <a:solidFill>
                <a:srgbClr val="F2A8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A818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1391548" y="3911075"/>
            <a:ext cx="623600" cy="636175"/>
          </a:xfrm>
          <a:custGeom>
            <a:rect b="b" l="l" r="r" t="t"/>
            <a:pathLst>
              <a:path extrusionOk="0" h="25447" w="24944">
                <a:moveTo>
                  <a:pt x="694" y="574"/>
                </a:moveTo>
                <a:cubicBezTo>
                  <a:pt x="694" y="7866"/>
                  <a:pt x="-1630" y="16316"/>
                  <a:pt x="2416" y="22382"/>
                </a:cubicBezTo>
                <a:cubicBezTo>
                  <a:pt x="3729" y="24350"/>
                  <a:pt x="6982" y="23639"/>
                  <a:pt x="9302" y="24103"/>
                </a:cubicBezTo>
                <a:cubicBezTo>
                  <a:pt x="13808" y="25005"/>
                  <a:pt x="19826" y="26778"/>
                  <a:pt x="23076" y="23529"/>
                </a:cubicBezTo>
                <a:cubicBezTo>
                  <a:pt x="30197" y="16411"/>
                  <a:pt x="14205" y="0"/>
                  <a:pt x="4137" y="0"/>
                </a:cubicBezTo>
                <a:cubicBezTo>
                  <a:pt x="3022" y="0"/>
                  <a:pt x="1268" y="606"/>
                  <a:pt x="1268" y="172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59" name="Google Shape;259;p27"/>
          <p:cNvCxnSpPr/>
          <p:nvPr/>
        </p:nvCxnSpPr>
        <p:spPr>
          <a:xfrm flipH="1">
            <a:off x="1236650" y="4542350"/>
            <a:ext cx="5166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5" name="Google Shape;265;p28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IIFE - examples</a:t>
            </a:r>
            <a:endParaRPr/>
          </a:p>
        </p:txBody>
      </p:sp>
      <p:sp>
        <p:nvSpPr>
          <p:cNvPr id="266" name="Google Shape;266;p28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28"/>
          <p:cNvSpPr txBox="1"/>
          <p:nvPr/>
        </p:nvSpPr>
        <p:spPr>
          <a:xfrm>
            <a:off x="914400" y="1758975"/>
            <a:ext cx="10363200" cy="3873900"/>
          </a:xfrm>
          <a:prstGeom prst="rect">
            <a:avLst/>
          </a:prstGeom>
          <a:solidFill>
            <a:srgbClr val="ACB4C3">
              <a:alpha val="1490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var aName = "Barry";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})();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console.log( aName );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// Variable aName is not accessible from the outside scope</a:t>
            </a:r>
            <a:endParaRPr b="1" sz="2400">
              <a:solidFill>
                <a:srgbClr val="F2A81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aName // throws "Uncaught ReferenceError: aName is not defined"</a:t>
            </a:r>
            <a:endParaRPr b="1" sz="2400">
              <a:solidFill>
                <a:srgbClr val="F2A81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A818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3" name="Google Shape;273;p29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IIFE - examples</a:t>
            </a:r>
            <a:endParaRPr/>
          </a:p>
        </p:txBody>
      </p:sp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29"/>
          <p:cNvSpPr txBox="1"/>
          <p:nvPr/>
        </p:nvSpPr>
        <p:spPr>
          <a:xfrm>
            <a:off x="914400" y="1758975"/>
            <a:ext cx="10363200" cy="3873900"/>
          </a:xfrm>
          <a:prstGeom prst="rect">
            <a:avLst/>
          </a:prstGeom>
          <a:solidFill>
            <a:srgbClr val="ACB4C3">
              <a:alpha val="1490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result = (function () {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var name = "Barry"; 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return name; 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})(); 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Immediately creates the output: 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result;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// "Barry"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A818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/>
        </p:nvSpPr>
        <p:spPr>
          <a:xfrm>
            <a:off x="4529550" y="2221075"/>
            <a:ext cx="31329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b="1" sz="4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javascript.png" id="283" name="Google Shape;2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425" y="832475"/>
            <a:ext cx="11427150" cy="43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42900" lvl="0" marL="457200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function declaration/definition/satement</a:t>
            </a:r>
            <a:endParaRPr sz="1800"/>
          </a:p>
          <a:p>
            <a:pPr indent="-342900" lvl="0" marL="457200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function expression</a:t>
            </a:r>
            <a:endParaRPr sz="1800"/>
          </a:p>
          <a:p>
            <a:pPr indent="-342900" lvl="0" marL="457200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IIFE</a:t>
            </a:r>
            <a:endParaRPr sz="1800"/>
          </a:p>
        </p:txBody>
      </p:sp>
      <p:sp>
        <p:nvSpPr>
          <p:cNvPr id="152" name="Google Shape;152;p14"/>
          <p:cNvSpPr txBox="1"/>
          <p:nvPr>
            <p:ph idx="12" type="sldNum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idx="1" type="body"/>
          </p:nvPr>
        </p:nvSpPr>
        <p:spPr>
          <a:xfrm>
            <a:off x="80375" y="1196125"/>
            <a:ext cx="12055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56915" lvl="0" marL="456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Vratsa Software</a:t>
            </a:r>
            <a:r>
              <a:rPr lang="en-US" sz="3200"/>
              <a:t> – High-Quality Education, Profession and Jobs</a:t>
            </a:r>
            <a:endParaRPr/>
          </a:p>
          <a:p>
            <a:pPr indent="-3807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sz="2900" u="sng">
                <a:solidFill>
                  <a:schemeClr val="hlink"/>
                </a:solidFill>
                <a:hlinkClick r:id="rId3"/>
              </a:rPr>
              <a:t>www.vratsasoftware.com</a:t>
            </a:r>
            <a:r>
              <a:rPr lang="en-US" sz="2900"/>
              <a:t>  </a:t>
            </a:r>
            <a:endParaRPr/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The Nest Coworking</a:t>
            </a:r>
            <a:endParaRPr sz="3200"/>
          </a:p>
          <a:p>
            <a:pPr indent="-3807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www.nest.bg</a:t>
            </a:r>
            <a:r>
              <a:rPr lang="en-US" sz="3000"/>
              <a:t> </a:t>
            </a:r>
            <a:endParaRPr sz="3000"/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Vratsa Software</a:t>
            </a:r>
            <a:r>
              <a:rPr lang="en-US" sz="3200"/>
              <a:t> @ Facebook</a:t>
            </a:r>
            <a:endParaRPr/>
          </a:p>
          <a:p>
            <a:pPr indent="-380990" lvl="1" marL="990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34465"/>
              </a:buClr>
              <a:buSzPts val="2900"/>
              <a:buChar char="▪"/>
            </a:pPr>
            <a:r>
              <a:rPr lang="en-US" sz="2900" u="sng">
                <a:solidFill>
                  <a:schemeClr val="hlink"/>
                </a:solidFill>
                <a:hlinkClick r:id="rId5"/>
              </a:rPr>
              <a:t>www.</a:t>
            </a:r>
            <a:r>
              <a:rPr lang="en-US" sz="2900" u="sng">
                <a:solidFill>
                  <a:schemeClr val="hlink"/>
                </a:solidFill>
                <a:hlinkClick r:id="rId6"/>
              </a:rPr>
              <a:t>fb.com/</a:t>
            </a:r>
            <a:r>
              <a:rPr lang="en-US" sz="2900" u="sng">
                <a:solidFill>
                  <a:schemeClr val="hlink"/>
                </a:solidFill>
                <a:hlinkClick r:id="rId7"/>
              </a:rPr>
              <a:t>VratsaSoftware</a:t>
            </a:r>
            <a:r>
              <a:rPr lang="en-US" sz="2900">
                <a:solidFill>
                  <a:srgbClr val="234465"/>
                </a:solidFill>
              </a:rPr>
              <a:t>  </a:t>
            </a:r>
            <a:endParaRPr sz="2900">
              <a:solidFill>
                <a:srgbClr val="234465"/>
              </a:solidFill>
            </a:endParaRPr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Slack Channel</a:t>
            </a:r>
            <a:endParaRPr sz="3200"/>
          </a:p>
          <a:p>
            <a:pPr indent="-4696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</a:pPr>
            <a:r>
              <a:rPr lang="en-US" sz="3200" u="sng">
                <a:solidFill>
                  <a:schemeClr val="hlink"/>
                </a:solidFill>
                <a:hlinkClick r:id="rId8"/>
              </a:rPr>
              <a:t>www.vso.slack.com</a:t>
            </a:r>
            <a:r>
              <a:rPr lang="en-US" sz="3200"/>
              <a:t> </a:t>
            </a:r>
            <a:endParaRPr sz="3200"/>
          </a:p>
          <a:p>
            <a:pPr indent="-241141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Vratsa Software</a:t>
            </a:r>
            <a:endParaRPr/>
          </a:p>
        </p:txBody>
      </p:sp>
      <p:pic>
        <p:nvPicPr>
          <p:cNvPr id="304" name="Google Shape;304;p33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860073" y="3265920"/>
            <a:ext cx="1467096" cy="365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3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258777" y="3608627"/>
            <a:ext cx="1118740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3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335284" y="5017461"/>
            <a:ext cx="1042233" cy="1042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/>
        </p:nvSpPr>
        <p:spPr>
          <a:xfrm>
            <a:off x="4400225" y="2200100"/>
            <a:ext cx="34092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function declaration</a:t>
            </a:r>
            <a:endParaRPr b="1" sz="33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</a:rPr>
              <a:t>*also function definition, function statement</a:t>
            </a:r>
            <a:endParaRPr i="1" sz="2400">
              <a:solidFill>
                <a:schemeClr val="dk1"/>
              </a:solidFill>
            </a:endParaRPr>
          </a:p>
          <a:p>
            <a:pPr indent="0" lvl="0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function declaration</a:t>
            </a:r>
            <a:endParaRPr/>
          </a:p>
        </p:txBody>
      </p:sp>
      <p:sp>
        <p:nvSpPr>
          <p:cNvPr id="166" name="Google Shape;166;p16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914400" y="1950400"/>
            <a:ext cx="10363200" cy="1359600"/>
          </a:xfrm>
          <a:prstGeom prst="rect">
            <a:avLst/>
          </a:prstGeom>
          <a:solidFill>
            <a:srgbClr val="ACB4C3">
              <a:alpha val="1490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i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parameter1, parameter2, parameter3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</a:t>
            </a:r>
            <a:r>
              <a:rPr i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 to be executed</a:t>
            </a:r>
            <a:endParaRPr i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A818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 </a:t>
            </a: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listed inside the parentheses () in the function definition.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 </a:t>
            </a: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arguments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the </a:t>
            </a: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received by the function when it is invoked</a:t>
            </a: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The code inside the function will execute when "something" </a:t>
            </a:r>
            <a:r>
              <a:rPr b="1" lang="en-US" sz="2400">
                <a:solidFill>
                  <a:schemeClr val="dk1"/>
                </a:solidFill>
              </a:rPr>
              <a:t>invokes</a:t>
            </a:r>
            <a:r>
              <a:rPr lang="en-US" sz="2400">
                <a:solidFill>
                  <a:schemeClr val="dk1"/>
                </a:solidFill>
              </a:rPr>
              <a:t> (calls) the function: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chemeClr val="dk1"/>
                </a:solidFill>
              </a:rPr>
              <a:t>When an event occurs (when a user clicks a button)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A818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F2A818"/>
                </a:solidFill>
              </a:rPr>
              <a:t>When it is invoked (called) from JavaScript code</a:t>
            </a:r>
            <a:endParaRPr sz="2400">
              <a:solidFill>
                <a:srgbClr val="F2A818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chemeClr val="dk1"/>
                </a:solidFill>
              </a:rPr>
              <a:t>Automatically (self invoked)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</a:endParaRPr>
          </a:p>
          <a:p>
            <a:pPr indent="0" lvl="0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function declaration</a:t>
            </a:r>
            <a:endParaRPr/>
          </a:p>
        </p:txBody>
      </p:sp>
      <p:sp>
        <p:nvSpPr>
          <p:cNvPr id="174" name="Google Shape;174;p17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invoking a function - example 1</a:t>
            </a:r>
            <a:endParaRPr i="1" sz="2400">
              <a:solidFill>
                <a:schemeClr val="dk1"/>
              </a:solidFill>
            </a:endParaRPr>
          </a:p>
          <a:p>
            <a:pPr indent="0" lvl="0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function declaration</a:t>
            </a:r>
            <a:endParaRPr/>
          </a:p>
        </p:txBody>
      </p:sp>
      <p:sp>
        <p:nvSpPr>
          <p:cNvPr id="181" name="Google Shape;181;p18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18"/>
          <p:cNvSpPr txBox="1"/>
          <p:nvPr/>
        </p:nvSpPr>
        <p:spPr>
          <a:xfrm>
            <a:off x="799625" y="2007800"/>
            <a:ext cx="10363200" cy="1359600"/>
          </a:xfrm>
          <a:prstGeom prst="rect">
            <a:avLst/>
          </a:prstGeom>
          <a:solidFill>
            <a:srgbClr val="ACB4C3">
              <a:alpha val="1490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t/>
            </a:r>
            <a:endParaRPr sz="2400">
              <a:solidFill>
                <a:srgbClr val="F2A81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en-US" sz="2400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name(arg1, arg2, arg3);</a:t>
            </a:r>
            <a:endParaRPr b="1" sz="2400">
              <a:solidFill>
                <a:srgbClr val="F2A81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A818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rgbClr val="F2A81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2A8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F2A81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example 2.a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8" name="Google Shape;188;p19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function declaration</a:t>
            </a:r>
            <a:endParaRPr/>
          </a:p>
        </p:txBody>
      </p: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799625" y="2007800"/>
            <a:ext cx="10363200" cy="1359600"/>
          </a:xfrm>
          <a:prstGeom prst="rect">
            <a:avLst/>
          </a:prstGeom>
          <a:solidFill>
            <a:srgbClr val="ACB4C3">
              <a:alpha val="1490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 toCelsius(fahrenheit) {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return (5/9) * (fahrenheit-32);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1712450" y="3867525"/>
            <a:ext cx="10363200" cy="961800"/>
          </a:xfrm>
          <a:prstGeom prst="rect">
            <a:avLst/>
          </a:prstGeom>
          <a:solidFill>
            <a:srgbClr val="ACB4C3">
              <a:alpha val="1490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x = toCelsius(77),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text = "The temperature is " + x + " Celsius";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A818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1712450" y="5514625"/>
            <a:ext cx="10363200" cy="882600"/>
          </a:xfrm>
          <a:prstGeom prst="rect">
            <a:avLst/>
          </a:prstGeom>
          <a:solidFill>
            <a:srgbClr val="ACB4C3">
              <a:alpha val="1490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text = "The temperature is " +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toCelsius(77)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" Celsius";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A818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476325" y="5514625"/>
            <a:ext cx="1236000" cy="882600"/>
          </a:xfrm>
          <a:prstGeom prst="rect">
            <a:avLst/>
          </a:prstGeom>
          <a:solidFill>
            <a:srgbClr val="ACB4C3">
              <a:alpha val="1490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476325" y="3867525"/>
            <a:ext cx="1236000" cy="961800"/>
          </a:xfrm>
          <a:prstGeom prst="rect">
            <a:avLst/>
          </a:prstGeom>
          <a:solidFill>
            <a:srgbClr val="ACB4C3">
              <a:alpha val="1490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/>
        </p:nvSpPr>
        <p:spPr>
          <a:xfrm>
            <a:off x="4400225" y="2200100"/>
            <a:ext cx="34092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function expression</a:t>
            </a:r>
            <a:endParaRPr b="1" sz="33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The main difference between a function expression and a function declaration is the </a:t>
            </a:r>
            <a:r>
              <a:rPr i="1" lang="en-US" sz="2400">
                <a:solidFill>
                  <a:schemeClr val="lt1"/>
                </a:solidFill>
              </a:rPr>
              <a:t>function name</a:t>
            </a:r>
            <a:r>
              <a:rPr lang="en-US" sz="2400">
                <a:solidFill>
                  <a:schemeClr val="dk1"/>
                </a:solidFill>
              </a:rPr>
              <a:t>, which can be omitted in function expressions to create </a:t>
            </a:r>
            <a:r>
              <a:rPr i="1" lang="en-US" sz="2400">
                <a:solidFill>
                  <a:schemeClr val="dk1"/>
                </a:solidFill>
              </a:rPr>
              <a:t>anonymous</a:t>
            </a:r>
            <a:r>
              <a:rPr lang="en-US" sz="2400">
                <a:solidFill>
                  <a:schemeClr val="dk1"/>
                </a:solidFill>
              </a:rPr>
              <a:t> functions. </a:t>
            </a:r>
            <a:endParaRPr sz="2400">
              <a:solidFill>
                <a:schemeClr val="dk1"/>
              </a:solidFill>
            </a:endParaRPr>
          </a:p>
          <a:p>
            <a:pPr indent="0" lvl="0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07" name="Google Shape;207;p21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function expression</a:t>
            </a:r>
            <a:endParaRPr/>
          </a:p>
        </p:txBody>
      </p: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914400" y="3270375"/>
            <a:ext cx="10363200" cy="2534700"/>
          </a:xfrm>
          <a:prstGeom prst="rect">
            <a:avLst/>
          </a:prstGeom>
          <a:solidFill>
            <a:srgbClr val="ACB4C3">
              <a:alpha val="1490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getRectArea = 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function(width, height)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width * height;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console.log(getRectArea(3, 4));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expected output: 12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A818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oftUni3_1">
  <a:themeElements>
    <a:clrScheme name="Custom 2">
      <a:dk1>
        <a:srgbClr val="474A8A"/>
      </a:dk1>
      <a:lt1>
        <a:srgbClr val="C2C906"/>
      </a:lt1>
      <a:dk2>
        <a:srgbClr val="474A8A"/>
      </a:dk2>
      <a:lt2>
        <a:srgbClr val="FFFFFF"/>
      </a:lt2>
      <a:accent1>
        <a:srgbClr val="72F76D"/>
      </a:accent1>
      <a:accent2>
        <a:srgbClr val="00B050"/>
      </a:accent2>
      <a:accent3>
        <a:srgbClr val="44A9F8"/>
      </a:accent3>
      <a:accent4>
        <a:srgbClr val="308FA0"/>
      </a:accent4>
      <a:accent5>
        <a:srgbClr val="67748E"/>
      </a:accent5>
      <a:accent6>
        <a:srgbClr val="F4F5F7"/>
      </a:accent6>
      <a:hlink>
        <a:srgbClr val="5AF2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