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85b08c5a4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985b08c5a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97b5cfa2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997b5cfa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7b5cfa2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997b5cfa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85b08c5a4_0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985b08c5a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97b5cfa2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997b5cfa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97b5cfa20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997b5cfa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97b5cfa20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997b5cfa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7b5cfa2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997b5cfa2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997b5cfa20_0_3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62" name="Google Shape;262;g997b5cfa20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76" name="Google Shape;27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b4c4467f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bb4c4467f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6bb4c4467f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7b4301ef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7b4301e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88" name="Google Shape;28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5b08c5a4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85b08c5a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5b08c5a4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985b08c5a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85b08c5a4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985b08c5a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85b08c5a4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985b08c5a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5b08c5a4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985b08c5a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5b08c5a4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985b08c5a4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985b08c5a4_0_33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95" name="Google Shape;195;g985b08c5a4_0_3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85b08c5a4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985b08c5a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2.gif"/><Relationship Id="rId5" Type="http://schemas.openxmlformats.org/officeDocument/2006/relationships/image" Target="../media/image7.png"/><Relationship Id="rId6" Type="http://schemas.openxmlformats.org/officeDocument/2006/relationships/image" Target="../media/image9.jp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13359" y="4598867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598"/>
              <a:buFont typeface="Roboto"/>
              <a:buNone/>
              <a:defRPr b="1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217450" y="319750"/>
            <a:ext cx="9753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sz="1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1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4bg-logo" id="120" name="Google Shape;12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525" y="1526700"/>
            <a:ext cx="1666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ianata-logo" id="121" name="Google Shape;12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125" y="3562275"/>
            <a:ext cx="3943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atsa-municipality-logo" id="122" name="Google Shape;12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6100" y="1726725"/>
            <a:ext cx="1276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rik_Academy_Logo" id="123" name="Google Shape;123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1325" y="1890875"/>
            <a:ext cx="4440299" cy="117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hub-logo" id="124" name="Google Shape;124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2250" y="3793900"/>
            <a:ext cx="3314650" cy="6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D-Logo" id="125" name="Google Shape;125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725" y="3744050"/>
            <a:ext cx="2057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188825" y="55525"/>
            <a:ext cx="8736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Partners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>
  <p:cSld name="Las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2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 sz="2798"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2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6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6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6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6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6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6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6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6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AutoNum type="arabicPeriod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i="0" sz="2398" u="none" cap="none" strike="noStrike">
              <a:solidFill>
                <a:srgbClr val="F7C8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15283" y="1830475"/>
            <a:ext cx="10961400" cy="16335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2398"/>
              <a:buNone/>
              <a:defRPr b="1" sz="2398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-3176" y="0"/>
            <a:ext cx="12195300" cy="10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i="0" sz="879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 amt="8000"/>
          </a:blip>
          <a:srcRect b="0" l="0" r="0" t="24442"/>
          <a:stretch/>
        </p:blipFill>
        <p:spPr>
          <a:xfrm>
            <a:off x="-1612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8"/>
          <p:cNvCxnSpPr/>
          <p:nvPr/>
        </p:nvCxnSpPr>
        <p:spPr>
          <a:xfrm flipH="1" rot="10800000">
            <a:off x="1753064" y="3832365"/>
            <a:ext cx="8549700" cy="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8"/>
          <p:cNvCxnSpPr/>
          <p:nvPr/>
        </p:nvCxnSpPr>
        <p:spPr>
          <a:xfrm>
            <a:off x="1753064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8"/>
          <p:cNvCxnSpPr/>
          <p:nvPr/>
        </p:nvCxnSpPr>
        <p:spPr>
          <a:xfrm>
            <a:off x="31476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8"/>
          <p:cNvCxnSpPr/>
          <p:nvPr/>
        </p:nvCxnSpPr>
        <p:spPr>
          <a:xfrm>
            <a:off x="459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8"/>
          <p:cNvCxnSpPr/>
          <p:nvPr/>
        </p:nvCxnSpPr>
        <p:spPr>
          <a:xfrm>
            <a:off x="603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8"/>
          <p:cNvCxnSpPr/>
          <p:nvPr/>
        </p:nvCxnSpPr>
        <p:spPr>
          <a:xfrm>
            <a:off x="747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8"/>
          <p:cNvCxnSpPr/>
          <p:nvPr/>
        </p:nvCxnSpPr>
        <p:spPr>
          <a:xfrm>
            <a:off x="89148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8"/>
          <p:cNvCxnSpPr/>
          <p:nvPr/>
        </p:nvCxnSpPr>
        <p:spPr>
          <a:xfrm>
            <a:off x="6172157" y="359639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348" y="2194674"/>
            <a:ext cx="2401363" cy="1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552" y="4273150"/>
            <a:ext cx="921451" cy="9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1268325" y="5176150"/>
            <a:ext cx="1108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Гнездото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Coworking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2648988" y="4273150"/>
            <a:ext cx="1166400" cy="1109400"/>
          </a:xfrm>
          <a:prstGeom prst="decagon">
            <a:avLst>
              <a:gd fmla="val 105146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Цялостен</a:t>
            </a:r>
            <a:r>
              <a:rPr b="1" lang="en-US" sz="1200">
                <a:solidFill>
                  <a:srgbClr val="FFFFFF"/>
                </a:solidFill>
              </a:rPr>
              <a:t> курс по програмиране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4210975" y="4442500"/>
            <a:ext cx="921300" cy="7707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Дизайн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курс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5409713" y="4279700"/>
            <a:ext cx="1280700" cy="1109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Курс по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дигит.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маркетинг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descr="Резултат с изображение за mindhub" id="83" name="Google Shape;8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5937" y="4611161"/>
            <a:ext cx="1166399" cy="24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7">
            <a:alphaModFix/>
          </a:blip>
          <a:srcRect b="0" l="9595" r="12078" t="0"/>
          <a:stretch/>
        </p:blipFill>
        <p:spPr>
          <a:xfrm>
            <a:off x="8284746" y="4385651"/>
            <a:ext cx="1108200" cy="884400"/>
          </a:xfrm>
          <a:prstGeom prst="teardrop">
            <a:avLst>
              <a:gd fmla="val 87076" name="adj"/>
            </a:avLst>
          </a:prstGeom>
          <a:noFill/>
          <a:ln>
            <a:noFill/>
          </a:ln>
        </p:spPr>
      </p:pic>
      <p:pic>
        <p:nvPicPr>
          <p:cNvPr descr="HackVratsa Logo" id="85" name="Google Shape;85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22750" y="4490025"/>
            <a:ext cx="1501875" cy="6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8"/>
          <p:cNvCxnSpPr/>
          <p:nvPr/>
        </p:nvCxnSpPr>
        <p:spPr>
          <a:xfrm>
            <a:off x="102864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 Dark">
  <p:cSld name="Comparison Slide Dar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5395975" y="5393862"/>
            <a:ext cx="1396877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  <a:defRPr i="0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0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998"/>
              <a:buFont typeface="Roboto"/>
              <a:buNone/>
              <a:defRPr b="1" i="0" sz="3998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ratsasoft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hp.net/manual/en/language.oop5.decon.php#language.oop5.decon.constructor" TargetMode="External"/><Relationship Id="rId4" Type="http://schemas.openxmlformats.org/officeDocument/2006/relationships/hyperlink" Target="https://www.php.net/manual/en/language.oop5.decon.php#language.oop5.decon.constructo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image" Target="../media/image16.png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vratsasoftware.com" TargetMode="External"/><Relationship Id="rId4" Type="http://schemas.openxmlformats.org/officeDocument/2006/relationships/hyperlink" Target="http://www.nest.bg" TargetMode="External"/><Relationship Id="rId9" Type="http://schemas.openxmlformats.org/officeDocument/2006/relationships/hyperlink" Target="http://softuni.foundation/" TargetMode="External"/><Relationship Id="rId14" Type="http://schemas.openxmlformats.org/officeDocument/2006/relationships/image" Target="../media/image18.png"/><Relationship Id="rId5" Type="http://schemas.openxmlformats.org/officeDocument/2006/relationships/hyperlink" Target="http://www.fb.com/VratsaSoftware" TargetMode="External"/><Relationship Id="rId6" Type="http://schemas.openxmlformats.org/officeDocument/2006/relationships/hyperlink" Target="http://www.fb.com/VratsaSoftware" TargetMode="External"/><Relationship Id="rId7" Type="http://schemas.openxmlformats.org/officeDocument/2006/relationships/hyperlink" Target="http://www.fb.com/VratsaSoftware" TargetMode="External"/><Relationship Id="rId8" Type="http://schemas.openxmlformats.org/officeDocument/2006/relationships/hyperlink" Target="http://www.vso.slack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613350" y="4598873"/>
            <a:ext cx="10965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 WebDevelopment 2019</a:t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998700" y="333125"/>
            <a:ext cx="10194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OOP 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abstract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methods and classes</a:t>
            </a:r>
            <a:endParaRPr/>
          </a:p>
        </p:txBody>
      </p:sp>
      <p:sp>
        <p:nvSpPr>
          <p:cNvPr id="150" name="Google Shape;150;p15"/>
          <p:cNvSpPr txBox="1"/>
          <p:nvPr>
            <p:ph idx="4294967295" type="body"/>
          </p:nvPr>
        </p:nvSpPr>
        <p:spPr>
          <a:xfrm>
            <a:off x="6096000" y="5591375"/>
            <a:ext cx="6012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https://vratsasoftware.com/</a:t>
            </a:r>
            <a:r>
              <a:rPr lang="en-US"/>
              <a:t> </a:t>
            </a:r>
            <a:endParaRPr/>
          </a:p>
        </p:txBody>
      </p:sp>
      <p:sp>
        <p:nvSpPr>
          <p:cNvPr id="151" name="Google Shape;151;p15"/>
          <p:cNvSpPr txBox="1"/>
          <p:nvPr>
            <p:ph idx="4294967295" type="body"/>
          </p:nvPr>
        </p:nvSpPr>
        <p:spPr>
          <a:xfrm>
            <a:off x="113425" y="5369325"/>
            <a:ext cx="6012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>
                <a:solidFill>
                  <a:srgbClr val="787CB5"/>
                </a:solidFill>
              </a:rPr>
              <a:t>Милена Томова</a:t>
            </a:r>
            <a:endParaRPr>
              <a:solidFill>
                <a:srgbClr val="787CB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>
                <a:solidFill>
                  <a:srgbClr val="787CB5"/>
                </a:solidFill>
              </a:rPr>
              <a:t>Vratsa Software</a:t>
            </a:r>
            <a:endParaRPr>
              <a:solidFill>
                <a:srgbClr val="787CB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 is like an abstract class having only abstract methods.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All classes that </a:t>
            </a:r>
            <a:r>
              <a:rPr lang="en-US">
                <a:solidFill>
                  <a:schemeClr val="lt1"/>
                </a:solidFill>
              </a:rPr>
              <a:t>implement </a:t>
            </a:r>
            <a:r>
              <a:rPr lang="en-US">
                <a:solidFill>
                  <a:schemeClr val="dk1"/>
                </a:solidFill>
              </a:rPr>
              <a:t>an interface must implement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methods declared in the interface.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172286" y="108873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allow you to create code which specifies which methods a class must implement, without having to define how these methods are implemented.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this method implementation is different in different classes.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to declare a</a:t>
            </a:r>
            <a:r>
              <a:rPr lang="en-U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constructor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an interface, which can be useful in some contexts.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172286" y="108873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class can implement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than one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can implemented by different,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isA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connected classes.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interfaces be implemented by isA connected classes?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172286" y="108873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615300" y="1659250"/>
            <a:ext cx="10961400" cy="22386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interface</a:t>
            </a:r>
            <a:r>
              <a:rPr lang="en-US"/>
              <a:t> iInfo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public function get_data( </a:t>
            </a:r>
            <a:r>
              <a:rPr lang="en-US">
                <a:solidFill>
                  <a:schemeClr val="lt1"/>
                </a:solidFill>
              </a:rPr>
              <a:t>$param</a:t>
            </a:r>
            <a:r>
              <a:rPr lang="en-US"/>
              <a:t> 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public function display_data();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} </a:t>
            </a:r>
            <a:endParaRPr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615300" y="1659250"/>
            <a:ext cx="10961400" cy="44508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98">
                <a:solidFill>
                  <a:srgbClr val="274E13"/>
                </a:solidFill>
              </a:rPr>
              <a:t>class User</a:t>
            </a:r>
            <a:r>
              <a:rPr lang="en-US" sz="1998">
                <a:solidFill>
                  <a:schemeClr val="dk1"/>
                </a:solidFill>
              </a:rPr>
              <a:t> </a:t>
            </a:r>
            <a:r>
              <a:rPr lang="en-US" sz="1998">
                <a:solidFill>
                  <a:schemeClr val="lt1"/>
                </a:solidFill>
              </a:rPr>
              <a:t>implements</a:t>
            </a:r>
            <a:r>
              <a:rPr lang="en-US" sz="1998"/>
              <a:t> iInfo {</a:t>
            </a:r>
            <a:endParaRPr sz="19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98"/>
              <a:t>	public function get_data( </a:t>
            </a:r>
            <a:r>
              <a:rPr lang="en-US" sz="1998">
                <a:solidFill>
                  <a:schemeClr val="lt1"/>
                </a:solidFill>
              </a:rPr>
              <a:t>$param</a:t>
            </a:r>
            <a:r>
              <a:rPr lang="en-US" sz="1998"/>
              <a:t> ){</a:t>
            </a:r>
            <a:endParaRPr sz="19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98"/>
              <a:t>		//gets user from db</a:t>
            </a:r>
            <a:endParaRPr sz="19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98"/>
              <a:t>		//returns user data from db</a:t>
            </a:r>
            <a:endParaRPr sz="19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98"/>
              <a:t>}</a:t>
            </a:r>
            <a:endParaRPr sz="19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98"/>
              <a:t>	public function display_data(){</a:t>
            </a:r>
            <a:endParaRPr sz="19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98"/>
              <a:t>	$data = $this-&gt;get_data( </a:t>
            </a:r>
            <a:r>
              <a:rPr lang="en-US" sz="1998">
                <a:solidFill>
                  <a:schemeClr val="lt1"/>
                </a:solidFill>
              </a:rPr>
              <a:t>$this-&gt;username</a:t>
            </a:r>
            <a:r>
              <a:rPr lang="en-US" sz="1998"/>
              <a:t> );</a:t>
            </a:r>
            <a:endParaRPr sz="19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98"/>
              <a:t>	//display retrieved data from the db</a:t>
            </a:r>
            <a:endParaRPr sz="19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98"/>
              <a:t>}</a:t>
            </a:r>
            <a:endParaRPr sz="1998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98"/>
              <a:t>} </a:t>
            </a:r>
            <a:endParaRPr sz="1998"/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615300" y="1659250"/>
            <a:ext cx="10961400" cy="48195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>
                <a:solidFill>
                  <a:srgbClr val="274E13"/>
                </a:solidFill>
              </a:rPr>
              <a:t>class Page</a:t>
            </a:r>
            <a:r>
              <a:rPr lang="en-US" sz="1398">
                <a:solidFill>
                  <a:schemeClr val="dk1"/>
                </a:solidFill>
              </a:rPr>
              <a:t> </a:t>
            </a:r>
            <a:r>
              <a:rPr lang="en-US" sz="1398">
                <a:solidFill>
                  <a:schemeClr val="lt1"/>
                </a:solidFill>
              </a:rPr>
              <a:t>implements</a:t>
            </a:r>
            <a:r>
              <a:rPr lang="en-US" sz="1398"/>
              <a:t> iInfo {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public $content;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...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public function __construct( $page_id ){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	$this-&gt;content = $this-&gt;get_data( $page_id );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	…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}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public function get_data( </a:t>
            </a:r>
            <a:r>
              <a:rPr lang="en-US" sz="1398">
                <a:solidFill>
                  <a:schemeClr val="lt1"/>
                </a:solidFill>
              </a:rPr>
              <a:t>$param</a:t>
            </a:r>
            <a:r>
              <a:rPr lang="en-US" sz="1398"/>
              <a:t> ){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	//gets page data from db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	//returns data	</a:t>
            </a:r>
            <a:endParaRPr sz="13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}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	public function display_data(){</a:t>
            </a:r>
            <a:endParaRPr sz="1398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//display $this-&gt;content</a:t>
            </a:r>
            <a:endParaRPr sz="1398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//display </a:t>
            </a:r>
            <a:r>
              <a:rPr lang="en-US" sz="1398"/>
              <a:t>...</a:t>
            </a:r>
            <a:r>
              <a:rPr lang="en-US" sz="1398"/>
              <a:t>.</a:t>
            </a:r>
            <a:endParaRPr sz="13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98"/>
              <a:t>}</a:t>
            </a:r>
            <a:endParaRPr sz="1398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98"/>
              <a:t>} </a:t>
            </a:r>
            <a:endParaRPr sz="1398"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615300" y="2159575"/>
            <a:ext cx="10961400" cy="41610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>
                <a:solidFill>
                  <a:srgbClr val="274E13"/>
                </a:solidFill>
              </a:rPr>
              <a:t>class User</a:t>
            </a:r>
            <a:r>
              <a:rPr lang="en-US" sz="1798">
                <a:solidFill>
                  <a:schemeClr val="dk1"/>
                </a:solidFill>
              </a:rPr>
              <a:t> </a:t>
            </a:r>
            <a:r>
              <a:rPr lang="en-US" sz="1798">
                <a:solidFill>
                  <a:schemeClr val="lt1"/>
                </a:solidFill>
              </a:rPr>
              <a:t>implements</a:t>
            </a:r>
            <a:r>
              <a:rPr lang="en-US" sz="1798"/>
              <a:t> iInfo, iAnotherInterface {</a:t>
            </a:r>
            <a:endParaRPr sz="17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/>
              <a:t>	public function get_data( </a:t>
            </a:r>
            <a:r>
              <a:rPr lang="en-US" sz="1798">
                <a:solidFill>
                  <a:schemeClr val="lt1"/>
                </a:solidFill>
              </a:rPr>
              <a:t>$param</a:t>
            </a:r>
            <a:r>
              <a:rPr lang="en-US" sz="1798"/>
              <a:t> ){</a:t>
            </a:r>
            <a:endParaRPr sz="17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/>
              <a:t>		//gets user from db</a:t>
            </a:r>
            <a:endParaRPr sz="17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/>
              <a:t>		//returns user data from db</a:t>
            </a:r>
            <a:endParaRPr sz="17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/>
              <a:t>}</a:t>
            </a:r>
            <a:endParaRPr sz="17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/>
              <a:t>	public function display_data(){</a:t>
            </a:r>
            <a:endParaRPr sz="17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/>
              <a:t>	$data = $this-&gt;get_data( </a:t>
            </a:r>
            <a:r>
              <a:rPr lang="en-US" sz="1798">
                <a:solidFill>
                  <a:schemeClr val="lt1"/>
                </a:solidFill>
              </a:rPr>
              <a:t>$this-&gt;username</a:t>
            </a:r>
            <a:r>
              <a:rPr lang="en-US" sz="1798"/>
              <a:t> );</a:t>
            </a:r>
            <a:endParaRPr sz="17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/>
              <a:t>	//display retrieved data from the db</a:t>
            </a:r>
            <a:endParaRPr sz="17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/>
              <a:t>}</a:t>
            </a:r>
            <a:endParaRPr sz="17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/>
              <a:t>...</a:t>
            </a:r>
            <a:endParaRPr sz="1798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798"/>
              <a:t>}</a:t>
            </a:r>
            <a:r>
              <a:rPr lang="en-US" sz="1998"/>
              <a:t> </a:t>
            </a:r>
            <a:endParaRPr sz="1998"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interfaces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547800" y="1632850"/>
            <a:ext cx="5372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 txBox="1"/>
          <p:nvPr>
            <p:ph idx="4294967295" type="body"/>
          </p:nvPr>
        </p:nvSpPr>
        <p:spPr>
          <a:xfrm>
            <a:off x="152400" y="1186306"/>
            <a:ext cx="95040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class can implement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than one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2304400" y="1495576"/>
            <a:ext cx="75831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514350" lvl="0" marL="5143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577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r>
              <a:t/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7" name="Google Shape;267;p31"/>
          <p:cNvGrpSpPr/>
          <p:nvPr/>
        </p:nvGrpSpPr>
        <p:grpSpPr>
          <a:xfrm>
            <a:off x="1778297" y="1231637"/>
            <a:ext cx="8635425" cy="5301667"/>
            <a:chOff x="472011" y="1508786"/>
            <a:chExt cx="3799800" cy="4865700"/>
          </a:xfrm>
        </p:grpSpPr>
        <p:sp>
          <p:nvSpPr>
            <p:cNvPr id="268" name="Google Shape;268;p31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40767" y="1781251"/>
              <a:ext cx="85800" cy="43206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 rot="5400000">
              <a:off x="376250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31"/>
          <p:cNvSpPr txBox="1"/>
          <p:nvPr/>
        </p:nvSpPr>
        <p:spPr>
          <a:xfrm>
            <a:off x="2469675" y="1574300"/>
            <a:ext cx="70842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-US" sz="2100">
                <a:solidFill>
                  <a:srgbClr val="FFFFFF"/>
                </a:solidFill>
              </a:rPr>
              <a:t>The class that implements an interface must implement all the methods from the interface definition.</a:t>
            </a:r>
            <a:endParaRPr sz="21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-US" sz="2100">
                <a:solidFill>
                  <a:srgbClr val="FFFFFF"/>
                </a:solidFill>
              </a:rPr>
              <a:t>If the method is declared in the interface that it will use param(s), the methods implemented in the class must be implemented with the same number of parameters.</a:t>
            </a:r>
            <a:endParaRPr sz="21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-US" sz="2100">
                <a:solidFill>
                  <a:srgbClr val="FFFFFF"/>
                </a:solidFill>
              </a:rPr>
              <a:t>In an interface method access specifiers are only public.</a:t>
            </a:r>
            <a:endParaRPr sz="21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-US" sz="2100">
                <a:solidFill>
                  <a:srgbClr val="FFFFFF"/>
                </a:solidFill>
              </a:rPr>
              <a:t>An interface can be extended by another interface using the </a:t>
            </a:r>
            <a:r>
              <a:rPr b="1" lang="en-US" sz="2100">
                <a:solidFill>
                  <a:srgbClr val="FFFFFF"/>
                </a:solidFill>
              </a:rPr>
              <a:t>extends keyword</a:t>
            </a:r>
            <a:r>
              <a:rPr lang="en-US" sz="2100">
                <a:solidFill>
                  <a:srgbClr val="FFFFFF"/>
                </a:solidFill>
              </a:rPr>
              <a:t>.</a:t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isA/hasA relations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Abstract classes and methods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Interfaces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230055" y="908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80375" y="1196125"/>
            <a:ext cx="12055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</a:t>
            </a:r>
            <a:r>
              <a:rPr lang="en-US" sz="3200"/>
              <a:t> – High-Quality Education, Profession and Jobs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www.vratsasoftware.com</a:t>
            </a:r>
            <a:r>
              <a:rPr lang="en-US" sz="2900"/>
              <a:t> 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The Nest Coworking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www.nest.bg</a:t>
            </a:r>
            <a:r>
              <a:rPr lang="en-US" sz="3000"/>
              <a:t> 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</a:t>
            </a:r>
            <a:r>
              <a:rPr lang="en-US" sz="3200"/>
              <a:t>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www.</a:t>
            </a:r>
            <a:r>
              <a:rPr lang="en-US" sz="2900" u="sng">
                <a:solidFill>
                  <a:schemeClr val="hlink"/>
                </a:solidFill>
                <a:hlinkClick r:id="rId6"/>
              </a:rPr>
              <a:t>fb.com/</a:t>
            </a:r>
            <a:r>
              <a:rPr lang="en-US" sz="2900" u="sng">
                <a:solidFill>
                  <a:schemeClr val="hlink"/>
                </a:solidFill>
                <a:hlinkClick r:id="rId7"/>
              </a:rPr>
              <a:t>VratsaSoftware</a:t>
            </a:r>
            <a:r>
              <a:rPr lang="en-US" sz="2900">
                <a:solidFill>
                  <a:srgbClr val="234465"/>
                </a:solidFill>
              </a:rPr>
              <a:t>  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Slack Channel</a:t>
            </a:r>
            <a:endParaRPr sz="3200"/>
          </a:p>
          <a:p>
            <a:pPr indent="-4696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 u="sng">
                <a:solidFill>
                  <a:schemeClr val="hlink"/>
                </a:solidFill>
                <a:hlinkClick r:id="rId8"/>
              </a:rPr>
              <a:t>www.vso.slack.com</a:t>
            </a:r>
            <a:r>
              <a:rPr lang="en-US" sz="3200"/>
              <a:t> </a:t>
            </a:r>
            <a:endParaRPr sz="32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Vratsa Software</a:t>
            </a:r>
            <a:endParaRPr/>
          </a:p>
        </p:txBody>
      </p:sp>
      <p:pic>
        <p:nvPicPr>
          <p:cNvPr id="292" name="Google Shape;292;p3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4294967295" type="title"/>
          </p:nvPr>
        </p:nvSpPr>
        <p:spPr>
          <a:xfrm>
            <a:off x="4371850" y="1927825"/>
            <a:ext cx="34974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 classes and methods</a:t>
            </a:r>
            <a:endParaRPr b="1" i="0" sz="3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We can separate the common logic - for a class and its ancestors - 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in a class that</a:t>
            </a:r>
            <a:r>
              <a:rPr b="1" lang="en-US" sz="1900" u="sng">
                <a:solidFill>
                  <a:schemeClr val="dk1"/>
                </a:solidFill>
              </a:rPr>
              <a:t> will not have instances.</a:t>
            </a:r>
            <a:endParaRPr b="1" sz="19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Such a class begins with </a:t>
            </a:r>
            <a:r>
              <a:rPr b="1" lang="en-US" sz="1900" u="sng">
                <a:solidFill>
                  <a:schemeClr val="dk1"/>
                </a:solidFill>
              </a:rPr>
              <a:t>abstract</a:t>
            </a:r>
            <a:r>
              <a:rPr lang="en-US" sz="1900">
                <a:solidFill>
                  <a:schemeClr val="dk1"/>
                </a:solidFill>
              </a:rPr>
              <a:t> keyword.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				</a:t>
            </a:r>
            <a:r>
              <a:rPr lang="en-US" sz="1900">
                <a:solidFill>
                  <a:schemeClr val="lt1"/>
                </a:solidFill>
              </a:rPr>
              <a:t>abstract class ClassName …..</a:t>
            </a:r>
            <a:endParaRPr sz="1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The abstract class can be merely descriptive - can declare the properties and methods /only method names/.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The classes that extend the abstract class </a:t>
            </a:r>
            <a:r>
              <a:rPr b="1" lang="en-US" sz="1900">
                <a:solidFill>
                  <a:schemeClr val="dk1"/>
                </a:solidFill>
              </a:rPr>
              <a:t>will implement or extend</a:t>
            </a:r>
            <a:r>
              <a:rPr lang="en-US" sz="1900">
                <a:solidFill>
                  <a:schemeClr val="dk1"/>
                </a:solidFill>
              </a:rPr>
              <a:t> the abstract class methods.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i="1" sz="1900">
              <a:solidFill>
                <a:srgbClr val="FF5722"/>
              </a:solidFill>
            </a:endParaRPr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172286" y="108873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Abstract classes and methods</a:t>
            </a:r>
            <a:endParaRPr sz="4498"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615300" y="1567100"/>
            <a:ext cx="10961400" cy="49116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abstract class AUser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public function get_user(){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//method logic here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public function edit_user_data(){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//method logic here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public function redirect_user();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sz="1998">
                <a:solidFill>
                  <a:schemeClr val="lt1"/>
                </a:solidFill>
              </a:rPr>
              <a:t>//the method depends on user type so every class that will extend AUser has implementation for this method.</a:t>
            </a:r>
            <a:endParaRPr sz="1998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Abstract classes and methods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615300" y="1567100"/>
            <a:ext cx="10961400" cy="49116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98"/>
              <a:t>abstract class AUser {</a:t>
            </a:r>
            <a:endParaRPr sz="21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98"/>
              <a:t>	protected function get_user(){</a:t>
            </a:r>
            <a:endParaRPr sz="21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98"/>
              <a:t>//method logic here</a:t>
            </a:r>
            <a:endParaRPr sz="21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98"/>
              <a:t>} </a:t>
            </a:r>
            <a:endParaRPr sz="21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98"/>
              <a:t>public function edit_user_data(){</a:t>
            </a:r>
            <a:endParaRPr sz="21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98"/>
              <a:t>	//method logic here</a:t>
            </a:r>
            <a:endParaRPr sz="2198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98"/>
              <a:t>}</a:t>
            </a:r>
            <a:endParaRPr sz="21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98"/>
              <a:t>	</a:t>
            </a:r>
            <a:r>
              <a:rPr lang="en-US" sz="2198">
                <a:solidFill>
                  <a:srgbClr val="F1C232"/>
                </a:solidFill>
              </a:rPr>
              <a:t>abstract</a:t>
            </a:r>
            <a:r>
              <a:rPr lang="en-US" sz="2198"/>
              <a:t> function redirect_user();</a:t>
            </a:r>
            <a:endParaRPr sz="219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98"/>
              <a:t>	</a:t>
            </a:r>
            <a:r>
              <a:rPr lang="en-US" sz="1798">
                <a:solidFill>
                  <a:schemeClr val="lt1"/>
                </a:solidFill>
              </a:rPr>
              <a:t>//the method depends on user type so every class </a:t>
            </a:r>
            <a:endParaRPr sz="1798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98">
                <a:solidFill>
                  <a:schemeClr val="lt1"/>
                </a:solidFill>
              </a:rPr>
              <a:t>that extends AUser </a:t>
            </a:r>
            <a:r>
              <a:rPr lang="en-US" sz="1798">
                <a:solidFill>
                  <a:schemeClr val="dk2"/>
                </a:solidFill>
              </a:rPr>
              <a:t>must have</a:t>
            </a:r>
            <a:r>
              <a:rPr lang="en-US" sz="1798">
                <a:solidFill>
                  <a:schemeClr val="lt1"/>
                </a:solidFill>
              </a:rPr>
              <a:t> implementation for this method.</a:t>
            </a:r>
            <a:endParaRPr sz="1798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198"/>
              <a:t>}</a:t>
            </a:r>
            <a:endParaRPr sz="2198"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Abstract classes and methods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615275" y="1830475"/>
            <a:ext cx="10961400" cy="45666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class SuperAdmin extends AUser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protected</a:t>
            </a:r>
            <a:r>
              <a:rPr lang="en-US"/>
              <a:t> function redirect_user(){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sz="1798">
                <a:solidFill>
                  <a:schemeClr val="lt1"/>
                </a:solidFill>
              </a:rPr>
              <a:t>//logic for the SuperAdmin user to be redirected to the super-admin dashboard</a:t>
            </a:r>
            <a:endParaRPr sz="1798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public function edit_user_data(){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sz="1798">
                <a:solidFill>
                  <a:schemeClr val="lt1"/>
                </a:solidFill>
              </a:rPr>
              <a:t>//logic for the SuperAdmin user to edit user`s data is different - can be redefined or extended here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Abstract classes and methods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304400" y="1495576"/>
            <a:ext cx="75831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514350" lvl="0" marL="5143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577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r>
              <a:t/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0" name="Google Shape;200;p22"/>
          <p:cNvGrpSpPr/>
          <p:nvPr/>
        </p:nvGrpSpPr>
        <p:grpSpPr>
          <a:xfrm>
            <a:off x="1778297" y="1231637"/>
            <a:ext cx="8635425" cy="5301667"/>
            <a:chOff x="472011" y="1508786"/>
            <a:chExt cx="3799800" cy="4865700"/>
          </a:xfrm>
        </p:grpSpPr>
        <p:sp>
          <p:nvSpPr>
            <p:cNvPr id="201" name="Google Shape;201;p22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540767" y="1781251"/>
              <a:ext cx="85800" cy="43206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 rot="5400000">
              <a:off x="376250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2"/>
          <p:cNvSpPr txBox="1"/>
          <p:nvPr/>
        </p:nvSpPr>
        <p:spPr>
          <a:xfrm>
            <a:off x="2469675" y="1574300"/>
            <a:ext cx="70842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Char char="➔"/>
            </a:pPr>
            <a:r>
              <a:rPr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 a class </a:t>
            </a:r>
            <a:r>
              <a:rPr b="1"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has an abstract method </a:t>
            </a:r>
            <a:r>
              <a:rPr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is an abstract class and its definition begins with </a:t>
            </a:r>
            <a:r>
              <a:rPr b="1"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abstract.</a:t>
            </a:r>
            <a:endParaRPr b="1"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Char char="➔"/>
            </a:pPr>
            <a:r>
              <a:rPr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class can be an </a:t>
            </a:r>
            <a:r>
              <a:rPr b="1"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abstract class</a:t>
            </a:r>
            <a:r>
              <a:rPr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without having abstract methods.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Char char="➔"/>
            </a:pPr>
            <a:r>
              <a:rPr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 abstract class is a class that by design will not have instances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4294967295" type="title"/>
          </p:nvPr>
        </p:nvSpPr>
        <p:spPr>
          <a:xfrm>
            <a:off x="4326150" y="2278925"/>
            <a:ext cx="3539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474A8A"/>
      </a:dk1>
      <a:lt1>
        <a:srgbClr val="C2C906"/>
      </a:lt1>
      <a:dk2>
        <a:srgbClr val="474A8A"/>
      </a:dk2>
      <a:lt2>
        <a:srgbClr val="FFFFFF"/>
      </a:lt2>
      <a:accent1>
        <a:srgbClr val="72F76D"/>
      </a:accent1>
      <a:accent2>
        <a:srgbClr val="00B050"/>
      </a:accent2>
      <a:accent3>
        <a:srgbClr val="44A9F8"/>
      </a:accent3>
      <a:accent4>
        <a:srgbClr val="308FA0"/>
      </a:accent4>
      <a:accent5>
        <a:srgbClr val="67748E"/>
      </a:accent5>
      <a:accent6>
        <a:srgbClr val="F4F5F7"/>
      </a:accent6>
      <a:hlink>
        <a:srgbClr val="5AF2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