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402" r:id="rId2"/>
    <p:sldId id="548" r:id="rId3"/>
    <p:sldId id="508" r:id="rId4"/>
    <p:sldId id="467" r:id="rId5"/>
    <p:sldId id="549" r:id="rId6"/>
    <p:sldId id="550" r:id="rId7"/>
    <p:sldId id="551" r:id="rId8"/>
    <p:sldId id="552" r:id="rId9"/>
    <p:sldId id="553" r:id="rId10"/>
    <p:sldId id="554" r:id="rId11"/>
    <p:sldId id="473" r:id="rId12"/>
    <p:sldId id="557" r:id="rId13"/>
    <p:sldId id="558" r:id="rId14"/>
    <p:sldId id="559" r:id="rId15"/>
    <p:sldId id="560" r:id="rId16"/>
    <p:sldId id="561" r:id="rId17"/>
    <p:sldId id="562" r:id="rId18"/>
    <p:sldId id="563" r:id="rId19"/>
    <p:sldId id="570" r:id="rId20"/>
    <p:sldId id="571" r:id="rId21"/>
    <p:sldId id="572" r:id="rId22"/>
    <p:sldId id="588" r:id="rId23"/>
    <p:sldId id="589" r:id="rId24"/>
    <p:sldId id="590" r:id="rId25"/>
    <p:sldId id="591" r:id="rId26"/>
    <p:sldId id="592" r:id="rId27"/>
    <p:sldId id="573" r:id="rId28"/>
    <p:sldId id="574" r:id="rId29"/>
    <p:sldId id="575" r:id="rId30"/>
    <p:sldId id="576" r:id="rId31"/>
    <p:sldId id="577" r:id="rId32"/>
    <p:sldId id="578" r:id="rId33"/>
    <p:sldId id="580" r:id="rId34"/>
    <p:sldId id="581" r:id="rId35"/>
    <p:sldId id="582" r:id="rId36"/>
    <p:sldId id="583" r:id="rId37"/>
    <p:sldId id="584" r:id="rId38"/>
    <p:sldId id="585" r:id="rId39"/>
    <p:sldId id="586" r:id="rId40"/>
    <p:sldId id="587" r:id="rId41"/>
    <p:sldId id="349" r:id="rId42"/>
    <p:sldId id="401" r:id="rId43"/>
    <p:sldId id="405" r:id="rId44"/>
    <p:sldId id="49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CD81B49-181F-456D-B43C-BD2924551EEC}">
          <p14:sldIdLst>
            <p14:sldId id="402"/>
            <p14:sldId id="548"/>
            <p14:sldId id="508"/>
          </p14:sldIdLst>
        </p14:section>
        <p14:section name="Entity Framework Core" id="{4B3AC7A7-3FC7-467F-85B1-8313C91AECC5}">
          <p14:sldIdLst>
            <p14:sldId id="467"/>
            <p14:sldId id="549"/>
            <p14:sldId id="550"/>
            <p14:sldId id="551"/>
            <p14:sldId id="552"/>
            <p14:sldId id="553"/>
            <p14:sldId id="554"/>
          </p14:sldIdLst>
        </p14:section>
        <p14:section name="Reading Data" id="{76F3A521-408E-4585-B742-D8AC5A43BB1E}">
          <p14:sldIdLst>
            <p14:sldId id="473"/>
            <p14:sldId id="557"/>
            <p14:sldId id="558"/>
            <p14:sldId id="559"/>
            <p14:sldId id="560"/>
            <p14:sldId id="561"/>
            <p14:sldId id="562"/>
            <p14:sldId id="563"/>
          </p14:sldIdLst>
        </p14:section>
        <p14:section name="Code First Model" id="{3EB75B94-AF81-4F94-AA1D-41EA1C390694}">
          <p14:sldIdLst>
            <p14:sldId id="570"/>
            <p14:sldId id="571"/>
            <p14:sldId id="572"/>
          </p14:sldIdLst>
        </p14:section>
        <p14:section name="CRUD Operations" id="{74FCCB8F-030A-4BDF-B079-F82EA4F0EE4C}">
          <p14:sldIdLst>
            <p14:sldId id="588"/>
            <p14:sldId id="589"/>
            <p14:sldId id="590"/>
            <p14:sldId id="591"/>
            <p14:sldId id="592"/>
          </p14:sldIdLst>
        </p14:section>
        <p14:section name="EF Core Components" id="{1D9E269E-00D7-40A8-B01A-10A76A05D9BB}">
          <p14:sldIdLst>
            <p14:sldId id="573"/>
            <p14:sldId id="574"/>
            <p14:sldId id="575"/>
            <p14:sldId id="576"/>
            <p14:sldId id="577"/>
            <p14:sldId id="578"/>
          </p14:sldIdLst>
        </p14:section>
        <p14:section name="EF Core Configuration" id="{6F07F434-065F-437B-9F6E-0276529053E6}">
          <p14:sldIdLst>
            <p14:sldId id="580"/>
            <p14:sldId id="581"/>
            <p14:sldId id="582"/>
            <p14:sldId id="583"/>
            <p14:sldId id="584"/>
          </p14:sldIdLst>
        </p14:section>
        <p14:section name="Database Migrations" id="{ED732722-1F61-4BAC-85B0-E6B781E29917}">
          <p14:sldIdLst>
            <p14:sldId id="585"/>
            <p14:sldId id="586"/>
            <p14:sldId id="587"/>
          </p14:sldIdLst>
        </p14:section>
        <p14:section name="Conclusion" id="{288DB462-5921-43B2-9D16-BEC4AE1C699D}">
          <p14:sldIdLst>
            <p14:sldId id="349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926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0B36217-F578-41E3-9927-2A0999838E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029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77168A0-5966-46CD-9728-A9B31A1B0E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5930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8E6068-B20B-4360-9447-4DAF0DC9D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2396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8B8F62-3562-478A-90DF-3B3CF3B7F5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7718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4779AE-5FF3-4E6E-ADD3-68649EB8F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6500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1F564D8-D80B-4B74-93C8-BE406255CC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0834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F7F0EC4-2BB5-40A0-B836-86F35D2D54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0060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06FF760-E459-4EB2-8B1D-45F4947F9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852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2641EC2-3DE2-4D15-A1C1-A5B872F083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9882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404301-02B3-4F49-B915-5B6519470D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292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2A0D19-2B98-477A-989C-003B8F1420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712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50D2E49-54A2-4B78-AF6D-0D8076E197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186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D684853-3EC0-4C21-84A7-4799A3A176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4701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91AFA39-7281-455A-9A0E-0599877E5D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195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CFC31AB-C749-4BEC-975F-0DB06B7A61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726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profiler.codeplex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ORM Concept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Core </a:t>
            </a:r>
            <a:r>
              <a:rPr lang="bg-BG"/>
              <a:t>-</a:t>
            </a:r>
            <a:r>
              <a:rPr lang="en-US"/>
              <a:t> </a:t>
            </a:r>
            <a:r>
              <a:rPr lang="en-US" dirty="0"/>
              <a:t>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216268"/>
            <a:ext cx="3657600" cy="2425464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1231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Scaffolding DbContext from DB with </a:t>
            </a:r>
            <a:r>
              <a:rPr lang="en-US" b="1" dirty="0">
                <a:solidFill>
                  <a:schemeClr val="bg1"/>
                </a:solidFill>
              </a:rPr>
              <a:t>Scaffold-DbContext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command in </a:t>
            </a:r>
            <a:r>
              <a:rPr lang="en-US" b="1" dirty="0">
                <a:solidFill>
                  <a:schemeClr val="bg1"/>
                </a:solidFill>
              </a:rPr>
              <a:t>Package Manager Console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Scaffolding requires the following packages beforehand: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First Model: Setup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09BDA-12FC-4567-86D2-FE08A50BD86D}"/>
              </a:ext>
            </a:extLst>
          </p:cNvPr>
          <p:cNvSpPr txBox="1">
            <a:spLocks/>
          </p:cNvSpPr>
          <p:nvPr/>
        </p:nvSpPr>
        <p:spPr>
          <a:xfrm>
            <a:off x="564421" y="2415323"/>
            <a:ext cx="1106315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Scaffold-DbContext 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-Connection 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Server=.;Database=…;Integrated Security=True</a:t>
            </a:r>
            <a:r>
              <a:rPr lang="en-US" sz="2400" b="1" noProof="1">
                <a:latin typeface="Consolas" panose="020B0609020204030204" pitchFamily="49" charset="0"/>
              </a:rPr>
              <a:t>" 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-Provider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Microsoft.EntityFrameworkCore.SqlServer 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-OutputDir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E90AC19-67A6-48CD-8049-529D8A0ACEF8}"/>
              </a:ext>
            </a:extLst>
          </p:cNvPr>
          <p:cNvSpPr txBox="1">
            <a:spLocks/>
          </p:cNvSpPr>
          <p:nvPr/>
        </p:nvSpPr>
        <p:spPr>
          <a:xfrm>
            <a:off x="564420" y="4773294"/>
            <a:ext cx="11063157" cy="8617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500" b="1" noProof="1">
                <a:latin typeface="Consolas" panose="020B0609020204030204" pitchFamily="49" charset="0"/>
              </a:rPr>
              <a:t>Install-Package 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Microsoft.EntityFrameworkCore.Tools</a:t>
            </a:r>
          </a:p>
          <a:p>
            <a:pPr>
              <a:lnSpc>
                <a:spcPct val="100000"/>
              </a:lnSpc>
            </a:pPr>
            <a:r>
              <a:rPr lang="en-US" sz="2500" b="1" noProof="1">
                <a:latin typeface="Consolas" panose="020B0609020204030204" pitchFamily="49" charset="0"/>
              </a:rPr>
              <a:t>Install-Package 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Microsoft.EntityFrameworkCore.SqlServer.Design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DB96373-D144-4F90-9A4E-43824AA46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293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545E-F8BC-4D1A-AD4F-8E92B5DFEA4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pic>
        <p:nvPicPr>
          <p:cNvPr id="2054" name="Picture 6" descr="Image result for reading data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28801"/>
            <a:ext cx="2774932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0553ED1-B30F-48D9-A1C2-45D8A8AD47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Querying the DB Using 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18949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Db</a:t>
            </a:r>
            <a:r>
              <a:rPr lang="en-US" b="1" noProof="1">
                <a:solidFill>
                  <a:schemeClr val="bg1"/>
                </a:solidFill>
              </a:rPr>
              <a:t>Context</a:t>
            </a:r>
            <a:r>
              <a:rPr lang="en-US" dirty="0"/>
              <a:t> provides: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CRUD Operations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 way to </a:t>
            </a:r>
            <a:r>
              <a:rPr lang="en-US" b="1" dirty="0">
                <a:solidFill>
                  <a:schemeClr val="bg1"/>
                </a:solidFill>
              </a:rPr>
              <a:t>access entities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Methods for </a:t>
            </a: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new entities (</a:t>
            </a:r>
            <a:r>
              <a:rPr lang="en-US" b="1" noProof="1">
                <a:solidFill>
                  <a:schemeClr val="bg1"/>
                </a:solidFill>
              </a:rPr>
              <a:t>Add() </a:t>
            </a:r>
            <a:r>
              <a:rPr lang="en-US" dirty="0"/>
              <a:t>method)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manipulate database data by </a:t>
            </a:r>
            <a:r>
              <a:rPr lang="en-US" dirty="0"/>
              <a:t>modifying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Easily navigate through </a:t>
            </a:r>
            <a:r>
              <a:rPr lang="en-US" b="1" dirty="0">
                <a:solidFill>
                  <a:schemeClr val="bg1"/>
                </a:solidFill>
              </a:rPr>
              <a:t>table relations</a:t>
            </a:r>
          </a:p>
          <a:p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LINQ queries </a:t>
            </a:r>
            <a:r>
              <a:rPr lang="en-US" dirty="0"/>
              <a:t>as native </a:t>
            </a:r>
            <a:r>
              <a:rPr lang="en-US" b="1" dirty="0">
                <a:solidFill>
                  <a:schemeClr val="bg1"/>
                </a:solidFill>
              </a:rPr>
              <a:t>SQL queries</a:t>
            </a:r>
          </a:p>
          <a:p>
            <a:r>
              <a:rPr lang="en-US" dirty="0"/>
              <a:t>Managing database </a:t>
            </a:r>
            <a:r>
              <a:rPr lang="en-US" b="1" dirty="0">
                <a:solidFill>
                  <a:schemeClr val="bg1"/>
                </a:solidFill>
              </a:rPr>
              <a:t>creation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deletion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migration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DbContext </a:t>
            </a:r>
            <a:r>
              <a:rPr lang="en-US" dirty="0"/>
              <a:t>Class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2680860-9C41-4249-9484-64E406C3FC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148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First create instance of the </a:t>
            </a:r>
            <a:r>
              <a:rPr lang="en-US" sz="3400" b="1" noProof="1">
                <a:solidFill>
                  <a:schemeClr val="bg1"/>
                </a:solidFill>
              </a:rPr>
              <a:t>DbContext</a:t>
            </a:r>
            <a:r>
              <a:rPr lang="en-US" sz="3400" dirty="0"/>
              <a:t>:</a:t>
            </a:r>
          </a:p>
          <a:p>
            <a:pPr lvl="1"/>
            <a:endParaRPr lang="en-US" sz="3400" dirty="0"/>
          </a:p>
          <a:p>
            <a:r>
              <a:rPr lang="en-US" sz="3400" dirty="0"/>
              <a:t>In the constructor you can pass a database connection string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DbContext</a:t>
            </a:r>
            <a:r>
              <a:rPr lang="en-US" sz="3400" dirty="0"/>
              <a:t> properties: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Database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EnsureCreated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Deleted</a:t>
            </a:r>
            <a:r>
              <a:rPr lang="en-US" dirty="0"/>
              <a:t> methods, DB Connection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ChangeTracker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Holds info about the </a:t>
            </a:r>
            <a:r>
              <a:rPr lang="en-US" b="1" dirty="0">
                <a:solidFill>
                  <a:schemeClr val="bg1"/>
                </a:solidFill>
              </a:rPr>
              <a:t>automatic change tracker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 entity classes (tables) are listed as properties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e.g. </a:t>
            </a:r>
            <a:r>
              <a:rPr lang="en-US" b="1" noProof="1">
                <a:solidFill>
                  <a:schemeClr val="bg1"/>
                </a:solidFill>
              </a:rPr>
              <a:t>DbSet&lt;Employee&gt; Employees { get; set;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DbContext Class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41000" y="1944000"/>
            <a:ext cx="6435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A8AD500-2853-48DA-BCFB-B3596F4CB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232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LINQ-to-Entities</a:t>
            </a:r>
            <a:r>
              <a:rPr lang="en-US" dirty="0"/>
              <a:t> query over EF entity: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property in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3700" y="4747740"/>
            <a:ext cx="76050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SoftUniEntities : DbContext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DbSet&lt;Project&gt; Projects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DbSet&lt;Department&gt; Departments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86000" y="1891159"/>
            <a:ext cx="76050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.ToArray();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681000" y="3114000"/>
            <a:ext cx="2672167" cy="919401"/>
          </a:xfrm>
          <a:prstGeom prst="wedgeRoundRectCallout">
            <a:avLst>
              <a:gd name="adj1" fmla="val -58448"/>
              <a:gd name="adj2" fmla="val -466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 translates this to an SQL query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15429A7-24F9-41C1-AAC6-31CD4D307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also use </a:t>
            </a:r>
            <a:r>
              <a:rPr lang="en-US" b="1" dirty="0">
                <a:solidFill>
                  <a:schemeClr val="bg1"/>
                </a:solidFill>
              </a:rPr>
              <a:t>extension methods </a:t>
            </a:r>
            <a:r>
              <a:rPr lang="en-US" dirty="0"/>
              <a:t>for constructing the query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0" y="4833550"/>
            <a:ext cx="7947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var project = context.Projects.Find(2);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Console.WriteLine(project.Name);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19315" y="1914893"/>
            <a:ext cx="79470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.Where(c =&gt; c.JobTitle == "Design Engineering")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.Select(c =&gt; c.FirstName)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.ToList();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235503" y="3456307"/>
            <a:ext cx="4324800" cy="510778"/>
          </a:xfrm>
          <a:prstGeom prst="wedgeRoundRectCallout">
            <a:avLst>
              <a:gd name="adj1" fmla="val -55252"/>
              <a:gd name="adj2" fmla="val -346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ToList()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materializes the query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019209-2496-4628-9BF4-DE58ADB7C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54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</a:rPr>
              <a:t>Where()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Searches by given condition</a:t>
            </a:r>
          </a:p>
          <a:p>
            <a:pPr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</a:rPr>
              <a:t>First/Last() </a:t>
            </a:r>
            <a:r>
              <a:rPr lang="en-US" sz="3500" noProof="1"/>
              <a:t>/ </a:t>
            </a:r>
            <a:r>
              <a:rPr lang="en-US" sz="3500" b="1" noProof="1">
                <a:solidFill>
                  <a:schemeClr val="bg1"/>
                </a:solidFill>
              </a:rPr>
              <a:t>FirstOrDefault/LastOrDefault()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Gets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 which matches the condition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Throws </a:t>
            </a:r>
            <a:r>
              <a:rPr lang="en-US" b="1" noProof="1">
                <a:solidFill>
                  <a:schemeClr val="bg1"/>
                </a:solidFill>
              </a:rPr>
              <a:t>InvalidOperationException</a:t>
            </a:r>
            <a:r>
              <a:rPr lang="en-US" dirty="0"/>
              <a:t> without </a:t>
            </a:r>
            <a:r>
              <a:rPr lang="en-US" b="1" dirty="0">
                <a:solidFill>
                  <a:schemeClr val="bg1"/>
                </a:solidFill>
              </a:rPr>
              <a:t>OrDefault</a:t>
            </a:r>
          </a:p>
          <a:p>
            <a:pPr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</a:rPr>
              <a:t>Select()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Projects (conversion) collection to another type</a:t>
            </a:r>
          </a:p>
          <a:p>
            <a:pPr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</a:rPr>
              <a:t>OrderBy() </a:t>
            </a:r>
            <a:r>
              <a:rPr lang="en-US" sz="3500" noProof="1"/>
              <a:t>/ </a:t>
            </a:r>
            <a:r>
              <a:rPr lang="en-US" sz="3500" b="1" noProof="1">
                <a:solidFill>
                  <a:schemeClr val="bg1"/>
                </a:solidFill>
              </a:rPr>
              <a:t>ThenBy() </a:t>
            </a:r>
            <a:r>
              <a:rPr lang="en-US" sz="3500" noProof="1"/>
              <a:t>/ </a:t>
            </a:r>
            <a:r>
              <a:rPr lang="en-US" sz="3500" b="1" noProof="1">
                <a:solidFill>
                  <a:schemeClr val="bg1"/>
                </a:solidFill>
              </a:rPr>
              <a:t>OrderByDescending()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Orders a collection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LINQ: Simple Operations</a:t>
            </a:r>
            <a:r>
              <a:rPr lang="bg-BG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068B44-D036-459B-9AF7-2B66A5533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61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Any()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Checks if any element matches a condition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All()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Checks if all elements match a condition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Distinct()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only unique elements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Skip() </a:t>
            </a:r>
            <a:r>
              <a:rPr lang="en-US" noProof="1"/>
              <a:t>/ </a:t>
            </a:r>
            <a:r>
              <a:rPr lang="en-US" b="1" noProof="1">
                <a:solidFill>
                  <a:schemeClr val="bg1"/>
                </a:solidFill>
              </a:rPr>
              <a:t>Take()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Skips or takes X number of elements</a:t>
            </a:r>
            <a:endParaRPr lang="en-US" noProof="1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LINQ: Simple Operations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7E990E0-1E54-4EE9-9844-1E20DBC23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973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Queries sent to SQL Server can be monitored with SQL Server </a:t>
            </a:r>
            <a:br>
              <a:rPr lang="en-US" dirty="0"/>
            </a:br>
            <a:r>
              <a:rPr lang="en-US" dirty="0"/>
              <a:t>Profiler</a:t>
            </a:r>
          </a:p>
          <a:p>
            <a:pPr lvl="1"/>
            <a:r>
              <a:rPr lang="en-US" dirty="0"/>
              <a:t>Included in </a:t>
            </a:r>
            <a:r>
              <a:rPr lang="en-US" b="1" dirty="0">
                <a:solidFill>
                  <a:schemeClr val="bg1"/>
                </a:solidFill>
              </a:rPr>
              <a:t>SQL Server Management Studio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Queries can also be monitored with Express Profiler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Logging the Native SQL Queries</a:t>
            </a:r>
            <a:endParaRPr lang="bg-BG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506000" y="5979616"/>
            <a:ext cx="74832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2800" noProof="1">
                <a:solidFill>
                  <a:srgbClr val="FBEEDC"/>
                </a:solidFill>
                <a:effectLst/>
                <a:hlinkClick r:id="rId3"/>
              </a:rPr>
              <a:t>https://expressprofiler.codeplex.com/</a:t>
            </a:r>
            <a:endParaRPr lang="en-US" sz="2800" noProof="1">
              <a:solidFill>
                <a:srgbClr val="FBEEDC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7D0F3-10C4-4895-AD35-77EC9D27A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140" y="3294000"/>
            <a:ext cx="6334125" cy="161925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5AECA29-C54C-4525-9691-360B5AD59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341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049378-F956-488E-B63D-E62015FEE42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Code First Model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56" y="1270577"/>
            <a:ext cx="5303291" cy="267764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CC2826E3-C916-455E-922B-E65F285457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Motivation for Code First Approach</a:t>
            </a:r>
          </a:p>
        </p:txBody>
      </p:sp>
    </p:spTree>
    <p:extLst>
      <p:ext uri="{BB962C8B-B14F-4D97-AF65-F5344CB8AC3E}">
        <p14:creationId xmlns:p14="http://schemas.microsoft.com/office/powerpoint/2010/main" val="69231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  <a:endParaRPr lang="bg-BG" dirty="0"/>
          </a:p>
          <a:p>
            <a:r>
              <a:rPr lang="en-US" dirty="0"/>
              <a:t>Reading Data</a:t>
            </a:r>
            <a:endParaRPr lang="bg-BG" dirty="0"/>
          </a:p>
          <a:p>
            <a:r>
              <a:rPr lang="en-US" dirty="0"/>
              <a:t>Code First Model</a:t>
            </a:r>
            <a:endParaRPr lang="bg-BG" dirty="0"/>
          </a:p>
          <a:p>
            <a:r>
              <a:rPr lang="en-US" dirty="0"/>
              <a:t>CRUD Operations</a:t>
            </a:r>
          </a:p>
          <a:p>
            <a:r>
              <a:rPr lang="en-US" dirty="0"/>
              <a:t>EF Core Components</a:t>
            </a:r>
          </a:p>
          <a:p>
            <a:r>
              <a:rPr lang="en-US" dirty="0"/>
              <a:t>EF Core Configuration</a:t>
            </a:r>
          </a:p>
          <a:p>
            <a:r>
              <a:rPr lang="en-US" dirty="0"/>
              <a:t>Database Migrations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71AAA49-F9D3-4391-92C5-73715D2085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7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First </a:t>
            </a:r>
            <a:r>
              <a:rPr lang="en-US" dirty="0"/>
              <a:t>means to write the .NET classes and let </a:t>
            </a:r>
            <a:br>
              <a:rPr lang="en-US" dirty="0"/>
            </a:br>
            <a:r>
              <a:rPr lang="en-US" dirty="0"/>
              <a:t>EF Core create 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from the </a:t>
            </a:r>
            <a:r>
              <a:rPr lang="en-US" b="1" dirty="0">
                <a:solidFill>
                  <a:schemeClr val="bg1"/>
                </a:solidFill>
              </a:rPr>
              <a:t>mappings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Code First Model?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791" y="2691779"/>
            <a:ext cx="3709034" cy="3430578"/>
          </a:xfrm>
          <a:prstGeom prst="roundRect">
            <a:avLst>
              <a:gd name="adj" fmla="val 6177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9027"/>
          <a:stretch/>
        </p:blipFill>
        <p:spPr>
          <a:xfrm>
            <a:off x="7014106" y="3048477"/>
            <a:ext cx="4170692" cy="2717181"/>
          </a:xfrm>
          <a:prstGeom prst="roundRect">
            <a:avLst>
              <a:gd name="adj" fmla="val 4792"/>
            </a:avLst>
          </a:prstGeom>
        </p:spPr>
      </p:pic>
      <p:sp>
        <p:nvSpPr>
          <p:cNvPr id="7" name="Arrow: Right 6"/>
          <p:cNvSpPr/>
          <p:nvPr/>
        </p:nvSpPr>
        <p:spPr>
          <a:xfrm>
            <a:off x="6526341" y="4031285"/>
            <a:ext cx="457081" cy="3757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FCD49CD-A1E0-484C-B702-9C38E7E1A6F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9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Write code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having to define </a:t>
            </a:r>
            <a:r>
              <a:rPr lang="en-US" b="1" dirty="0">
                <a:solidFill>
                  <a:schemeClr val="bg1"/>
                </a:solidFill>
              </a:rPr>
              <a:t>mappings</a:t>
            </a:r>
            <a:r>
              <a:rPr lang="en-US" dirty="0"/>
              <a:t> in XML 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database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</a:p>
          <a:p>
            <a:r>
              <a:rPr lang="en-US" dirty="0"/>
              <a:t>Define objects in </a:t>
            </a:r>
            <a:r>
              <a:rPr lang="en-US" b="1" dirty="0">
                <a:solidFill>
                  <a:schemeClr val="bg1"/>
                </a:solidFill>
              </a:rPr>
              <a:t>C# format</a:t>
            </a:r>
          </a:p>
          <a:p>
            <a:r>
              <a:rPr lang="en-US" dirty="0"/>
              <a:t>Enables database persistence with no configuration</a:t>
            </a:r>
          </a:p>
          <a:p>
            <a:r>
              <a:rPr lang="en-US" dirty="0"/>
              <a:t>Changes to code can be </a:t>
            </a:r>
            <a:r>
              <a:rPr lang="en-US" b="1" dirty="0">
                <a:solidFill>
                  <a:schemeClr val="bg1"/>
                </a:solidFill>
              </a:rPr>
              <a:t>reflected</a:t>
            </a:r>
            <a:r>
              <a:rPr lang="en-US" dirty="0"/>
              <a:t> (migrated) in the schema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Annotations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en-US" dirty="0"/>
              <a:t>describe properties</a:t>
            </a:r>
          </a:p>
          <a:p>
            <a:pPr lvl="1"/>
            <a:r>
              <a:rPr lang="en-US" dirty="0"/>
              <a:t>Key, Required, </a:t>
            </a:r>
            <a:r>
              <a:rPr lang="en-US" noProof="1"/>
              <a:t>MinLength</a:t>
            </a:r>
            <a:r>
              <a:rPr lang="en-US" dirty="0"/>
              <a:t>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Code First?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8591E10-B3CE-44A1-8413-F16238208D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96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1C4E1C-B768-4DA4-9F84-F1BED002E36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398" y="1676856"/>
            <a:ext cx="3351927" cy="1761360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7" b="1" i="1" dirty="0">
                <a:solidFill>
                  <a:schemeClr val="bg2"/>
                </a:solidFill>
              </a:rPr>
              <a:t>CRUD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6B1CAD4-C451-4DAF-8FCC-8CA2B1E4F9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With 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222120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To create a new database row use the method </a:t>
            </a:r>
            <a:r>
              <a:rPr lang="en-US" b="1" noProof="1">
                <a:solidFill>
                  <a:schemeClr val="bg1"/>
                </a:solidFill>
              </a:rPr>
              <a:t>Add(…) </a:t>
            </a:r>
            <a:r>
              <a:rPr lang="en-US" noProof="1"/>
              <a:t>of the </a:t>
            </a:r>
            <a:br>
              <a:rPr lang="en-US" noProof="1"/>
            </a:br>
            <a:r>
              <a:rPr lang="en-US" dirty="0"/>
              <a:t>corresponding </a:t>
            </a:r>
            <a:r>
              <a:rPr lang="en-US" noProof="1"/>
              <a:t>DbSet: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New Data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22016" y="2591018"/>
            <a:ext cx="8687713" cy="35385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Name = "Judge System",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StartDate = new DateTime(2015, 4, 15),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context.Projects.Add(project);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3731" y="5523954"/>
            <a:ext cx="8684538" cy="110461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sz="3199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251143" y="5989297"/>
            <a:ext cx="3354857" cy="510778"/>
          </a:xfrm>
          <a:prstGeom prst="wedgeRoundRectCallout">
            <a:avLst>
              <a:gd name="adj1" fmla="val -57576"/>
              <a:gd name="adj2" fmla="val -534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SQL statements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086342" y="2033060"/>
            <a:ext cx="2069658" cy="919401"/>
          </a:xfrm>
          <a:prstGeom prst="wedgeRoundRectCallout">
            <a:avLst>
              <a:gd name="adj1" fmla="val -57436"/>
              <a:gd name="adj2" fmla="val 402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34613" y="4768611"/>
            <a:ext cx="3836388" cy="510778"/>
          </a:xfrm>
          <a:prstGeom prst="wedgeRoundRectCallout">
            <a:avLst>
              <a:gd name="adj1" fmla="val -53061"/>
              <a:gd name="adj2" fmla="val 432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the object to the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DbSet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9CD83BB-0D9E-4667-AE8C-2324B143D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73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also add cascading entities to the database: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Project</a:t>
            </a:r>
            <a:r>
              <a:rPr lang="en-US" dirty="0"/>
              <a:t> will be added when the 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dirty="0"/>
              <a:t> entity </a:t>
            </a:r>
            <a:br>
              <a:rPr lang="en-US" dirty="0"/>
            </a:br>
            <a:r>
              <a:rPr lang="en-US" dirty="0"/>
              <a:t>(employee) is inserted to the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Cascading Inserts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19784" y="2034000"/>
            <a:ext cx="11352432" cy="23723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9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 employee = new Employee();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employee.FirstName = </a:t>
            </a:r>
            <a:r>
              <a:rPr lang="bg-BG" sz="2599" noProof="1">
                <a:solidFill>
                  <a:schemeClr val="tx1"/>
                </a:solidFill>
                <a:effectLst/>
              </a:rPr>
              <a:t>"</a:t>
            </a:r>
            <a:r>
              <a:rPr lang="en-US" sz="2599" noProof="1">
                <a:solidFill>
                  <a:schemeClr val="tx1"/>
                </a:solidFill>
                <a:effectLst/>
              </a:rPr>
              <a:t>John";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employee.LastName = "Doe";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bg1"/>
                </a:solidFill>
                <a:effectLst/>
              </a:rPr>
              <a:t>employee.Projects.Add(new Project { Name = "SoftUni Conf"} ); 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softUniEntities.Employees.Add(employee);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softUniEntities.SaveChanges();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5651D2-EC22-4426-ABD2-49503E09A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1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allows modifying entity properties and persisting </a:t>
            </a:r>
            <a:br>
              <a:rPr lang="en-US" dirty="0"/>
            </a:br>
            <a:r>
              <a:rPr lang="en-US" dirty="0"/>
              <a:t>them in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Just load an entity, modify it and call </a:t>
            </a: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automatically tracks all changes made on its </a:t>
            </a:r>
            <a:br>
              <a:rPr lang="en-US" dirty="0"/>
            </a:br>
            <a:r>
              <a:rPr lang="en-US" dirty="0"/>
              <a:t>entity objects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Existing Data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41000" y="4408365"/>
            <a:ext cx="6780034" cy="1692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083268" y="5897614"/>
            <a:ext cx="2088502" cy="919401"/>
          </a:xfrm>
          <a:prstGeom prst="wedgeRoundRectCallout">
            <a:avLst>
              <a:gd name="adj1" fmla="val -58872"/>
              <a:gd name="adj2" fmla="val -52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an SQL 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521035" y="4193078"/>
            <a:ext cx="2090215" cy="919401"/>
          </a:xfrm>
          <a:prstGeom prst="wedgeRoundRectCallout">
            <a:avLst>
              <a:gd name="adj1" fmla="val -55927"/>
              <a:gd name="adj2" fmla="val 38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the first order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FE9F33E-20B6-4D02-8491-E72323D32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200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Delete is done by </a:t>
            </a:r>
            <a:r>
              <a:rPr lang="en-US" b="1" noProof="1">
                <a:solidFill>
                  <a:schemeClr val="bg1"/>
                </a:solidFill>
              </a:rPr>
              <a:t>Remove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 on the specified entity collection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method performs the delete action in the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Existing Data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3390" y="3367200"/>
            <a:ext cx="8075097" cy="200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softUniEntities.Employees.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(employee);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softUniEntities.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18260" y="3436678"/>
            <a:ext cx="3828481" cy="919401"/>
          </a:xfrm>
          <a:prstGeom prst="wedgeRoundRectCallout">
            <a:avLst>
              <a:gd name="adj1" fmla="val -53507"/>
              <a:gd name="adj2" fmla="val 494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 the entity for deleting at the next save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3081" y="5120192"/>
            <a:ext cx="3415314" cy="919401"/>
          </a:xfrm>
          <a:prstGeom prst="wedgeRoundRectCallout">
            <a:avLst>
              <a:gd name="adj1" fmla="val -56428"/>
              <a:gd name="adj2" fmla="val -372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the SQL DELETE command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37921EC-4646-4EC0-AC62-72B7327EE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56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824612-31A3-42F7-8DF8-39CD7BB0749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EF Core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30713" y="1643713"/>
            <a:ext cx="2662861" cy="1943712"/>
            <a:chOff x="3071824" y="2771796"/>
            <a:chExt cx="3328976" cy="1876404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3071824" y="2771796"/>
              <a:ext cx="1881176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9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DbContext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3848092" y="3457644"/>
              <a:ext cx="2552708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9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Post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3848092" y="4142184"/>
              <a:ext cx="2552708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9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User</a:t>
              </a:r>
            </a:p>
          </p:txBody>
        </p:sp>
        <p:cxnSp>
          <p:nvCxnSpPr>
            <p:cNvPr id="11" name="Connector: Elbow 10"/>
            <p:cNvCxnSpPr>
              <a:cxnSpLocks/>
            </p:cNvCxnSpPr>
            <p:nvPr/>
          </p:nvCxnSpPr>
          <p:spPr>
            <a:xfrm rot="16200000" flipH="1">
              <a:off x="3420952" y="3297780"/>
              <a:ext cx="432840" cy="392904"/>
            </a:xfrm>
            <a:prstGeom prst="bentConnector2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/>
            <p:cNvCxnSpPr>
              <a:cxnSpLocks/>
            </p:cNvCxnSpPr>
            <p:nvPr/>
          </p:nvCxnSpPr>
          <p:spPr>
            <a:xfrm rot="16200000" flipH="1">
              <a:off x="3078682" y="3640050"/>
              <a:ext cx="1117380" cy="392904"/>
            </a:xfrm>
            <a:prstGeom prst="bentConnector2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ubtitle 9">
            <a:extLst>
              <a:ext uri="{FF2B5EF4-FFF2-40B4-BE49-F238E27FC236}">
                <a16:creationId xmlns:a16="http://schemas.microsoft.com/office/drawing/2014/main" id="{DAC03011-B994-49FB-B5F0-CA10BDBD720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 of System Objects</a:t>
            </a:r>
          </a:p>
        </p:txBody>
      </p:sp>
    </p:spTree>
    <p:extLst>
      <p:ext uri="{BB962C8B-B14F-4D97-AF65-F5344CB8AC3E}">
        <p14:creationId xmlns:p14="http://schemas.microsoft.com/office/powerpoint/2010/main" val="373843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Bunch of normal C# classes (POCO)</a:t>
            </a:r>
          </a:p>
          <a:p>
            <a:pPr lvl="1"/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navigation properties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table relationships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en-US" dirty="0"/>
              <a:t>Recommended to be in a </a:t>
            </a:r>
            <a:r>
              <a:rPr lang="en-US" b="1" dirty="0">
                <a:solidFill>
                  <a:schemeClr val="bg1"/>
                </a:solidFill>
              </a:rPr>
              <a:t>separate class library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(Models)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5749" y="2891400"/>
            <a:ext cx="10360501" cy="25046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class PostAnswer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  public int Id { get; set; }</a:t>
            </a:r>
          </a:p>
          <a:p>
            <a:r>
              <a:rPr lang="en-US" sz="2799" noProof="1"/>
              <a:t>    public string Content { get; set; }</a:t>
            </a:r>
          </a:p>
          <a:p>
            <a:r>
              <a:rPr lang="en-US" sz="2799" noProof="1"/>
              <a:t>    public int PostId { get; set; }</a:t>
            </a:r>
          </a:p>
          <a:p>
            <a:r>
              <a:rPr lang="en-US" sz="2799" noProof="1"/>
              <a:t>    public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  <a:r>
              <a:rPr lang="en-US" sz="2799" noProof="1"/>
              <a:t> Post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595402" y="2982977"/>
            <a:ext cx="2056864" cy="533606"/>
          </a:xfrm>
          <a:prstGeom prst="wedgeRoundRectCallout">
            <a:avLst>
              <a:gd name="adj1" fmla="val -60442"/>
              <a:gd name="adj2" fmla="val 42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49754" y="4143724"/>
            <a:ext cx="1995080" cy="510778"/>
          </a:xfrm>
          <a:prstGeom prst="wedgeRoundRectCallout">
            <a:avLst>
              <a:gd name="adj1" fmla="val -64489"/>
              <a:gd name="adj2" fmla="val 22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07932" y="5028478"/>
            <a:ext cx="3180083" cy="599716"/>
          </a:xfrm>
          <a:prstGeom prst="wedgeRoundRectCallout">
            <a:avLst>
              <a:gd name="adj1" fmla="val -54627"/>
              <a:gd name="adj2" fmla="val -455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property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6DEA9D-C952-4CF5-9DA1-D2C0A4A0B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2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Another example of a domain class (model)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Classes (Models)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441" y="2344382"/>
            <a:ext cx="10973118" cy="32000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class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public int </a:t>
            </a:r>
            <a:r>
              <a:rPr lang="en-US" sz="2799" noProof="1">
                <a:solidFill>
                  <a:schemeClr val="bg1"/>
                </a:solidFill>
              </a:rPr>
              <a:t>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public string </a:t>
            </a:r>
            <a:r>
              <a:rPr lang="en-US" sz="2799" noProof="1">
                <a:solidFill>
                  <a:schemeClr val="bg1"/>
                </a:solidFill>
              </a:rPr>
              <a:t>Content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public int </a:t>
            </a:r>
            <a:r>
              <a:rPr lang="en-US" sz="2799" noProof="1">
                <a:solidFill>
                  <a:schemeClr val="bg1"/>
                </a:solidFill>
              </a:rPr>
              <a:t>AuthorId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public User </a:t>
            </a:r>
            <a:r>
              <a:rPr lang="en-US" sz="2799" noProof="1">
                <a:solidFill>
                  <a:schemeClr val="bg1"/>
                </a:solidFill>
              </a:rPr>
              <a:t>Author</a:t>
            </a:r>
            <a:r>
              <a:rPr lang="en-US" sz="2799" noProof="1"/>
              <a:t> { get; set; }</a:t>
            </a:r>
          </a:p>
          <a:p>
            <a:endParaRPr lang="en-US" sz="2799" noProof="1"/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IList</a:t>
            </a:r>
            <a:r>
              <a:rPr lang="en-US" sz="2799" noProof="1"/>
              <a:t>&lt;</a:t>
            </a:r>
            <a:r>
              <a:rPr lang="en-US" sz="2799" noProof="1">
                <a:solidFill>
                  <a:schemeClr val="bg1"/>
                </a:solidFill>
              </a:rPr>
              <a:t>Reply</a:t>
            </a:r>
            <a:r>
              <a:rPr lang="en-US" sz="2799" noProof="1"/>
              <a:t>&gt; </a:t>
            </a:r>
            <a:r>
              <a:rPr lang="en-US" sz="2799" noProof="1">
                <a:solidFill>
                  <a:schemeClr val="bg1"/>
                </a:solidFill>
              </a:rPr>
              <a:t>Replies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055408" y="3353103"/>
            <a:ext cx="2042739" cy="919401"/>
          </a:xfrm>
          <a:prstGeom prst="wedgeRoundRectCallout">
            <a:avLst>
              <a:gd name="adj1" fmla="val -63145"/>
              <a:gd name="adj2" fmla="val 391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property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FD560B8B-DE33-4A8B-9E4B-F13987786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427" y="4728792"/>
            <a:ext cx="2042739" cy="952606"/>
          </a:xfrm>
          <a:prstGeom prst="wedgeRoundRectCallout">
            <a:avLst>
              <a:gd name="adj1" fmla="val -61580"/>
              <a:gd name="adj2" fmla="val 102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One-to-Many relation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27640B0-9D7A-43EC-B6F2-8CCC09FB4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252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A52BA18-B31F-4198-BE5F-A156712A3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011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Maps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  <a:r>
              <a:rPr lang="en-US" dirty="0"/>
              <a:t> from a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</a:p>
          <a:p>
            <a:r>
              <a:rPr lang="en-US" dirty="0"/>
              <a:t>Set operations: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Find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contains multiple </a:t>
            </a:r>
            <a:r>
              <a:rPr lang="en-US" b="1" noProof="1">
                <a:solidFill>
                  <a:schemeClr val="bg1"/>
                </a:solidFill>
              </a:rPr>
              <a:t>DbSet&lt;T&gt;</a:t>
            </a:r>
            <a:r>
              <a:rPr lang="en-US" dirty="0"/>
              <a:t> 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DbSet Type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00" y="3429000"/>
            <a:ext cx="7706745" cy="16436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1821000" y="5589000"/>
            <a:ext cx="7706745" cy="4430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5BC1A0E-9A27-4A83-8E81-D8342BA63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831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/>
              <a:t>Usually named after the database</a:t>
            </a:r>
            <a:r>
              <a:rPr lang="en-US" sz="3500" b="1" noProof="1">
                <a:solidFill>
                  <a:schemeClr val="bg1"/>
                </a:solidFill>
              </a:rPr>
              <a:t> </a:t>
            </a:r>
            <a:r>
              <a:rPr lang="en-US" sz="3500" dirty="0"/>
              <a:t>e.g. </a:t>
            </a:r>
            <a:r>
              <a:rPr lang="en-US" sz="3500" b="1" noProof="1">
                <a:solidFill>
                  <a:schemeClr val="bg1"/>
                </a:solidFill>
              </a:rPr>
              <a:t>BlogDbContext</a:t>
            </a:r>
            <a:r>
              <a:rPr lang="en-US" sz="3500" dirty="0"/>
              <a:t>, </a:t>
            </a:r>
            <a:br>
              <a:rPr lang="en-US" sz="3500" dirty="0"/>
            </a:br>
            <a:r>
              <a:rPr lang="en-US" sz="3500" b="1" noProof="1">
                <a:solidFill>
                  <a:schemeClr val="bg1"/>
                </a:solidFill>
              </a:rPr>
              <a:t>ForumDbContext</a:t>
            </a:r>
          </a:p>
          <a:p>
            <a:r>
              <a:rPr lang="en-US" sz="3500" dirty="0"/>
              <a:t>Inherits from </a:t>
            </a:r>
            <a:r>
              <a:rPr lang="en-US" sz="3500" b="1" noProof="1">
                <a:solidFill>
                  <a:schemeClr val="bg1"/>
                </a:solidFill>
              </a:rPr>
              <a:t>DbContext</a:t>
            </a:r>
            <a:endParaRPr lang="en-US" sz="3500" b="1" dirty="0">
              <a:solidFill>
                <a:schemeClr val="bg1"/>
              </a:solidFill>
            </a:endParaRPr>
          </a:p>
          <a:p>
            <a:r>
              <a:rPr lang="en-US" sz="3500" dirty="0"/>
              <a:t>Manages model classes using </a:t>
            </a:r>
            <a:r>
              <a:rPr lang="en-US" sz="3500" b="1" noProof="1">
                <a:solidFill>
                  <a:schemeClr val="bg1"/>
                </a:solidFill>
              </a:rPr>
              <a:t>DbSet&lt;T&gt;</a:t>
            </a:r>
            <a:r>
              <a:rPr lang="en-US" sz="3500" dirty="0"/>
              <a:t> type</a:t>
            </a:r>
          </a:p>
          <a:p>
            <a:r>
              <a:rPr lang="en-US" sz="3500" dirty="0"/>
              <a:t>Implements </a:t>
            </a:r>
            <a:r>
              <a:rPr lang="en-US" sz="3500" b="1" dirty="0">
                <a:solidFill>
                  <a:schemeClr val="bg1"/>
                </a:solidFill>
              </a:rPr>
              <a:t>identity tracking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change tracking</a:t>
            </a:r>
          </a:p>
          <a:p>
            <a:r>
              <a:rPr lang="en-US" sz="3500" dirty="0"/>
              <a:t>Provides </a:t>
            </a:r>
            <a:r>
              <a:rPr lang="en-US" sz="3500" b="1" dirty="0">
                <a:solidFill>
                  <a:schemeClr val="bg1"/>
                </a:solidFill>
              </a:rPr>
              <a:t>API</a:t>
            </a:r>
            <a:r>
              <a:rPr lang="en-US" sz="3500" dirty="0"/>
              <a:t> for </a:t>
            </a:r>
            <a:r>
              <a:rPr lang="en-US" sz="3500" b="1" dirty="0">
                <a:solidFill>
                  <a:schemeClr val="bg1"/>
                </a:solidFill>
              </a:rPr>
              <a:t>CRUD</a:t>
            </a:r>
            <a:r>
              <a:rPr lang="en-US" sz="3500" dirty="0"/>
              <a:t> operations and </a:t>
            </a:r>
            <a:r>
              <a:rPr lang="en-US" sz="3500" b="1" dirty="0">
                <a:solidFill>
                  <a:schemeClr val="bg1"/>
                </a:solidFill>
              </a:rPr>
              <a:t>LINQ-based</a:t>
            </a:r>
            <a:r>
              <a:rPr lang="en-US" sz="3500" dirty="0"/>
              <a:t> data access</a:t>
            </a:r>
          </a:p>
          <a:p>
            <a:r>
              <a:rPr lang="en-US" sz="3500" dirty="0"/>
              <a:t>Recommended to be in a separate class library</a:t>
            </a:r>
          </a:p>
          <a:p>
            <a:pPr lvl="1"/>
            <a:r>
              <a:rPr lang="en-US" dirty="0"/>
              <a:t>Don't forget to reference the EF Core library + any providers</a:t>
            </a:r>
          </a:p>
          <a:p>
            <a:r>
              <a:rPr lang="en-US" sz="3500" dirty="0"/>
              <a:t>Use several </a:t>
            </a:r>
            <a:r>
              <a:rPr lang="en-US" sz="3500" b="1" noProof="1">
                <a:solidFill>
                  <a:schemeClr val="bg1"/>
                </a:solidFill>
              </a:rPr>
              <a:t>DbContext</a:t>
            </a:r>
            <a:r>
              <a:rPr lang="en-US" sz="3500" dirty="0"/>
              <a:t> if you have too much models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DbContext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9AC524D-58D2-4ADA-B9A2-EDA9E5344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665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noProof="1"/>
              <a:t>DbContext</a:t>
            </a:r>
            <a:r>
              <a:rPr lang="en-US" dirty="0"/>
              <a:t> Class </a:t>
            </a:r>
            <a:r>
              <a:rPr lang="bg-BG" dirty="0"/>
              <a:t>-</a:t>
            </a:r>
            <a:r>
              <a:rPr lang="en-US" dirty="0"/>
              <a:t>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1000" y="2349000"/>
            <a:ext cx="10363676" cy="35385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using Microsoft.EntityFrameworkCore;</a:t>
            </a:r>
          </a:p>
          <a:p>
            <a:r>
              <a:rPr lang="en-US" sz="2799" noProof="1"/>
              <a:t>using CodeFirst.Data.Models;</a:t>
            </a:r>
          </a:p>
          <a:p>
            <a:endParaRPr lang="en-US" sz="2799" noProof="1"/>
          </a:p>
          <a:p>
            <a:r>
              <a:rPr lang="en-US" sz="2799" noProof="1"/>
              <a:t>public class </a:t>
            </a:r>
            <a:r>
              <a:rPr lang="en-US" sz="2799" noProof="1">
                <a:solidFill>
                  <a:schemeClr val="bg1"/>
                </a:solidFill>
              </a:rPr>
              <a:t>ForumDbContext</a:t>
            </a:r>
            <a:r>
              <a:rPr lang="en-US" sz="2799" noProof="1"/>
              <a:t> : </a:t>
            </a:r>
            <a:r>
              <a:rPr lang="en-US" sz="2799" noProof="1">
                <a:solidFill>
                  <a:schemeClr val="bg1"/>
                </a:solidFill>
              </a:rPr>
              <a:t>DbContext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&lt;Category&gt; Categories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&lt;PostAnswer&gt; PostAnswers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&lt;User&gt; Users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864343" y="1709593"/>
            <a:ext cx="1921658" cy="512006"/>
          </a:xfrm>
          <a:prstGeom prst="wedgeRoundRectCallout">
            <a:avLst>
              <a:gd name="adj1" fmla="val -44022"/>
              <a:gd name="adj2" fmla="val 89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 Reference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501000" y="2863696"/>
            <a:ext cx="2745000" cy="510778"/>
          </a:xfrm>
          <a:prstGeom prst="wedgeRoundRectCallout">
            <a:avLst>
              <a:gd name="adj1" fmla="val -58644"/>
              <a:gd name="adj2" fmla="val 64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 Namespace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894965-BB0F-4259-91AC-3D445FAA5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282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10C76D-52EF-4522-BD43-81B59705CD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EF Core Configuration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673970" y="1470773"/>
            <a:ext cx="2844060" cy="2834731"/>
            <a:chOff x="4656666" y="1419461"/>
            <a:chExt cx="2844801" cy="283546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666" y="1419461"/>
              <a:ext cx="2184400" cy="21844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24" y="1992339"/>
              <a:ext cx="2298343" cy="2262591"/>
            </a:xfrm>
            <a:prstGeom prst="rect">
              <a:avLst/>
            </a:prstGeom>
          </p:spPr>
        </p:pic>
      </p:grpSp>
      <p:sp>
        <p:nvSpPr>
          <p:cNvPr id="9" name="Subtitle 8">
            <a:extLst>
              <a:ext uri="{FF2B5EF4-FFF2-40B4-BE49-F238E27FC236}">
                <a16:creationId xmlns:a16="http://schemas.microsoft.com/office/drawing/2014/main" id="{FEDAB4E4-54C3-4373-AB4C-FC672080C9D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NuGet Packages, Configuration</a:t>
            </a:r>
          </a:p>
        </p:txBody>
      </p:sp>
    </p:spTree>
    <p:extLst>
      <p:ext uri="{BB962C8B-B14F-4D97-AF65-F5344CB8AC3E}">
        <p14:creationId xmlns:p14="http://schemas.microsoft.com/office/powerpoint/2010/main" val="87510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866000" y="1121143"/>
            <a:ext cx="10326000" cy="5546589"/>
          </a:xfrm>
        </p:spPr>
        <p:txBody>
          <a:bodyPr/>
          <a:lstStyle/>
          <a:p>
            <a:r>
              <a:rPr lang="en-US" sz="3600" dirty="0"/>
              <a:t>To add EF Core support to a project in Visual Studio:</a:t>
            </a:r>
          </a:p>
          <a:p>
            <a:pPr lvl="1"/>
            <a:r>
              <a:rPr lang="en-US" sz="3400" dirty="0"/>
              <a:t>Install it from </a:t>
            </a:r>
            <a:r>
              <a:rPr lang="en-US" sz="3400" b="1" dirty="0">
                <a:solidFill>
                  <a:schemeClr val="bg1"/>
                </a:solidFill>
              </a:rPr>
              <a:t>Package Manager Console</a:t>
            </a:r>
          </a:p>
          <a:p>
            <a:pPr lvl="1"/>
            <a:endParaRPr lang="en-US" dirty="0"/>
          </a:p>
          <a:p>
            <a:pPr lvl="1"/>
            <a:r>
              <a:rPr lang="en-US" sz="3400" dirty="0"/>
              <a:t>EF Core is modular – any </a:t>
            </a:r>
            <a:r>
              <a:rPr lang="en-US" sz="3400" b="1" dirty="0">
                <a:solidFill>
                  <a:schemeClr val="bg1"/>
                </a:solidFill>
              </a:rPr>
              <a:t>data providers </a:t>
            </a:r>
            <a:r>
              <a:rPr lang="en-US" sz="3400" dirty="0"/>
              <a:t>must be </a:t>
            </a:r>
            <a:br>
              <a:rPr lang="en-US" sz="3400" dirty="0"/>
            </a:br>
            <a:r>
              <a:rPr lang="en-US" sz="3400" dirty="0"/>
              <a:t>installed too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First with EF Core: Setup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2631000" y="2672985"/>
            <a:ext cx="8100000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500" noProof="1"/>
              <a:t>Install-Package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2281799" y="4486301"/>
            <a:ext cx="9450000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400" noProof="1"/>
              <a:t>Install-Package Microsoft.EntityFrameworkCore.SqlServer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85C7E8C-CD64-4D28-89FB-1E985EDEA4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7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One way to connect is to create a </a:t>
            </a:r>
            <a:r>
              <a:rPr lang="en-US" sz="3199" b="1" dirty="0">
                <a:solidFill>
                  <a:schemeClr val="bg1"/>
                </a:solidFill>
              </a:rPr>
              <a:t>Configuration</a:t>
            </a:r>
            <a:r>
              <a:rPr lang="en-US" sz="3199" dirty="0"/>
              <a:t> class with your </a:t>
            </a:r>
            <a:br>
              <a:rPr lang="en-US" sz="3199" dirty="0"/>
            </a:br>
            <a:r>
              <a:rPr lang="en-US" sz="3199" dirty="0"/>
              <a:t>connection string:</a:t>
            </a:r>
          </a:p>
          <a:p>
            <a:endParaRPr lang="en-US" sz="3199" dirty="0"/>
          </a:p>
          <a:p>
            <a:endParaRPr lang="en-US" sz="3199" dirty="0"/>
          </a:p>
          <a:p>
            <a:r>
              <a:rPr lang="en-US" sz="3199" dirty="0"/>
              <a:t>Then add the connection string in the </a:t>
            </a:r>
            <a:r>
              <a:rPr lang="en-US" sz="3199" b="1" noProof="1">
                <a:solidFill>
                  <a:schemeClr val="bg1"/>
                </a:solidFill>
              </a:rPr>
              <a:t>OnConfiguring</a:t>
            </a:r>
            <a:r>
              <a:rPr lang="en-US" sz="3199" dirty="0"/>
              <a:t> method in </a:t>
            </a:r>
            <a:br>
              <a:rPr lang="en-US" sz="3199" dirty="0"/>
            </a:br>
            <a:r>
              <a:rPr lang="en-US" sz="3199" dirty="0"/>
              <a:t>the </a:t>
            </a:r>
            <a:r>
              <a:rPr lang="en-US" sz="3199" b="1" noProof="1">
                <a:solidFill>
                  <a:schemeClr val="bg1"/>
                </a:solidFill>
              </a:rPr>
              <a:t>DbContext</a:t>
            </a:r>
            <a:r>
              <a:rPr lang="en-US" sz="3199" dirty="0"/>
              <a:t>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Connect to SQL Server?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86145" y="2394000"/>
            <a:ext cx="10115072" cy="1180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200" noProof="1"/>
              <a:t>public static class </a:t>
            </a:r>
            <a:r>
              <a:rPr lang="en-US" sz="2200" noProof="1">
                <a:solidFill>
                  <a:schemeClr val="bg1"/>
                </a:solidFill>
              </a:rPr>
              <a:t>Configuration</a:t>
            </a:r>
          </a:p>
          <a:p>
            <a:r>
              <a:rPr lang="en-US" sz="2200" noProof="1"/>
              <a:t>{</a:t>
            </a:r>
          </a:p>
          <a:p>
            <a:r>
              <a:rPr lang="en-US" sz="2200" noProof="1"/>
              <a:t>  public const string </a:t>
            </a:r>
            <a:r>
              <a:rPr lang="en-US" sz="2200" noProof="1">
                <a:solidFill>
                  <a:schemeClr val="bg1"/>
                </a:solidFill>
              </a:rPr>
              <a:t>ConnectionString</a:t>
            </a:r>
            <a:r>
              <a:rPr lang="en-US" sz="2200" noProof="1"/>
              <a:t> = "Server=.;Database=…;";</a:t>
            </a:r>
          </a:p>
          <a:p>
            <a:r>
              <a:rPr lang="en-US" sz="2200" noProof="1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83422" y="5055641"/>
            <a:ext cx="11025156" cy="1451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200" noProof="1"/>
              <a:t>protected override void </a:t>
            </a:r>
            <a:r>
              <a:rPr lang="en-US" sz="2200" noProof="1">
                <a:solidFill>
                  <a:schemeClr val="bg1"/>
                </a:solidFill>
              </a:rPr>
              <a:t>OnConfiguring</a:t>
            </a:r>
            <a:r>
              <a:rPr lang="en-US" sz="2200" noProof="1"/>
              <a:t>(DbContextOptionsBuilder builder)</a:t>
            </a:r>
          </a:p>
          <a:p>
            <a:r>
              <a:rPr lang="en-US" sz="2200" noProof="1"/>
              <a:t>{</a:t>
            </a:r>
          </a:p>
          <a:p>
            <a:r>
              <a:rPr lang="en-US" sz="2200" noProof="1"/>
              <a:t>  if (!builder.IsConfigured)</a:t>
            </a:r>
          </a:p>
          <a:p>
            <a:r>
              <a:rPr lang="en-US" sz="2200" noProof="1"/>
              <a:t>    builder.UseSqlServer(Configuration.ConnectionString);</a:t>
            </a:r>
          </a:p>
          <a:p>
            <a:r>
              <a:rPr lang="en-US" sz="2200" noProof="1"/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3818B6C-4155-4AE0-B63F-66C89C1B3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568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32999-B877-4851-A9CB-CD9073CBC00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OnModelCreating</a:t>
            </a:r>
            <a:r>
              <a:rPr lang="en-US" dirty="0"/>
              <a:t> Method let us use the Fluent API to </a:t>
            </a:r>
            <a:br>
              <a:rPr lang="en-US" dirty="0"/>
            </a:br>
            <a:r>
              <a:rPr lang="en-US" dirty="0"/>
              <a:t>describe our </a:t>
            </a:r>
            <a:r>
              <a:rPr lang="en-US" b="1" dirty="0">
                <a:solidFill>
                  <a:schemeClr val="bg1"/>
                </a:solidFill>
              </a:rPr>
              <a:t>table relations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EF 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C5DEF9-56C2-410C-BADD-7FEC4354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2D6F74A-7526-4411-A88F-DC0BA7C3D4E3}"/>
              </a:ext>
            </a:extLst>
          </p:cNvPr>
          <p:cNvSpPr txBox="1">
            <a:spLocks/>
          </p:cNvSpPr>
          <p:nvPr/>
        </p:nvSpPr>
        <p:spPr>
          <a:xfrm>
            <a:off x="696000" y="2529000"/>
            <a:ext cx="9621429" cy="38889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200" noProof="1"/>
              <a:t>protected </a:t>
            </a:r>
            <a:r>
              <a:rPr lang="en-US" sz="2200" noProof="1">
                <a:solidFill>
                  <a:schemeClr val="bg1"/>
                </a:solidFill>
              </a:rPr>
              <a:t>override</a:t>
            </a:r>
            <a:r>
              <a:rPr lang="en-US" sz="2200" noProof="1"/>
              <a:t> void </a:t>
            </a:r>
            <a:r>
              <a:rPr lang="en-US" sz="2200" noProof="1">
                <a:solidFill>
                  <a:schemeClr val="bg1"/>
                </a:solidFill>
              </a:rPr>
              <a:t>OnModelCreating</a:t>
            </a:r>
            <a:r>
              <a:rPr lang="en-US" sz="2200" noProof="1"/>
              <a:t>(</a:t>
            </a:r>
            <a:r>
              <a:rPr lang="en-US" sz="2200" noProof="1">
                <a:solidFill>
                  <a:schemeClr val="bg1"/>
                </a:solidFill>
              </a:rPr>
              <a:t>ModelBuilder</a:t>
            </a:r>
            <a:r>
              <a:rPr lang="en-US" sz="2200" noProof="1"/>
              <a:t> builder)</a:t>
            </a:r>
          </a:p>
          <a:p>
            <a:r>
              <a:rPr lang="en-US" sz="2200" noProof="1"/>
              <a:t>{</a:t>
            </a:r>
          </a:p>
          <a:p>
            <a:r>
              <a:rPr lang="en-US" sz="2200" noProof="1"/>
              <a:t>  builder.</a:t>
            </a:r>
            <a:r>
              <a:rPr lang="en-US" sz="2200" noProof="1">
                <a:solidFill>
                  <a:schemeClr val="bg1"/>
                </a:solidFill>
              </a:rPr>
              <a:t>Entity</a:t>
            </a:r>
            <a:r>
              <a:rPr lang="en-US" sz="2200" noProof="1"/>
              <a:t>&lt;</a:t>
            </a:r>
            <a:r>
              <a:rPr lang="en-US" sz="2200" noProof="1">
                <a:solidFill>
                  <a:schemeClr val="bg1"/>
                </a:solidFill>
              </a:rPr>
              <a:t>Category</a:t>
            </a:r>
            <a:r>
              <a:rPr lang="en-US" sz="2200" noProof="1"/>
              <a:t>&gt;()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HasMany</a:t>
            </a:r>
            <a:r>
              <a:rPr lang="en-US" sz="2200" noProof="1"/>
              <a:t>(c =&gt; c.Posts)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WithOne</a:t>
            </a:r>
            <a:r>
              <a:rPr lang="en-US" sz="2200" noProof="1"/>
              <a:t>(p =&gt; p.Category);</a:t>
            </a:r>
          </a:p>
          <a:p>
            <a:endParaRPr lang="en-US" sz="2200" noProof="1"/>
          </a:p>
          <a:p>
            <a:r>
              <a:rPr lang="en-US" sz="2200" noProof="1"/>
              <a:t>  builder.</a:t>
            </a:r>
            <a:r>
              <a:rPr lang="en-US" sz="2200" noProof="1">
                <a:solidFill>
                  <a:schemeClr val="bg1"/>
                </a:solidFill>
              </a:rPr>
              <a:t>Entity</a:t>
            </a:r>
            <a:r>
              <a:rPr lang="en-US" sz="2200" noProof="1"/>
              <a:t>&lt;</a:t>
            </a:r>
            <a:r>
              <a:rPr lang="en-US" sz="2200" noProof="1">
                <a:solidFill>
                  <a:schemeClr val="bg1"/>
                </a:solidFill>
              </a:rPr>
              <a:t>Post</a:t>
            </a:r>
            <a:r>
              <a:rPr lang="en-US" sz="2200" noProof="1"/>
              <a:t>&gt;()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HasMany</a:t>
            </a:r>
            <a:r>
              <a:rPr lang="en-US" sz="2200" noProof="1"/>
              <a:t>(p =&gt; p.Replies)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WithOne</a:t>
            </a:r>
            <a:r>
              <a:rPr lang="en-US" sz="2200" noProof="1"/>
              <a:t>(r =&gt; r.Post);</a:t>
            </a:r>
          </a:p>
          <a:p>
            <a:endParaRPr lang="en-US" sz="2200" noProof="1"/>
          </a:p>
          <a:p>
            <a:r>
              <a:rPr lang="en-US" sz="2200" noProof="1"/>
              <a:t>   builder.</a:t>
            </a:r>
            <a:r>
              <a:rPr lang="en-US" sz="2200" noProof="1">
                <a:solidFill>
                  <a:schemeClr val="bg1"/>
                </a:solidFill>
              </a:rPr>
              <a:t>Entity</a:t>
            </a:r>
            <a:r>
              <a:rPr lang="en-US" sz="2200" noProof="1"/>
              <a:t>&lt;</a:t>
            </a:r>
            <a:r>
              <a:rPr lang="en-US" sz="2200" noProof="1">
                <a:solidFill>
                  <a:schemeClr val="bg1"/>
                </a:solidFill>
              </a:rPr>
              <a:t>User</a:t>
            </a:r>
            <a:r>
              <a:rPr lang="en-US" sz="2200" noProof="1"/>
              <a:t>&gt;()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HasMany</a:t>
            </a:r>
            <a:r>
              <a:rPr lang="en-US" sz="2200" noProof="1"/>
              <a:t>(u =&gt; u.Posts)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WithOne</a:t>
            </a:r>
            <a:r>
              <a:rPr lang="en-US" sz="2200" noProof="1"/>
              <a:t>(p =&gt; p.Author);</a:t>
            </a:r>
          </a:p>
          <a:p>
            <a:r>
              <a:rPr lang="en-US" sz="22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A97083E-0FB6-47EE-9D45-F2F33F77DF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401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Connection Workflow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794" y="2054719"/>
            <a:ext cx="3047207" cy="799068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</a:rPr>
              <a:t>Database Exists?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53514" y="4343164"/>
            <a:ext cx="2496258" cy="1066523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</a:rPr>
              <a:t>Create Database</a:t>
            </a:r>
          </a:p>
        </p:txBody>
      </p:sp>
      <p:cxnSp>
        <p:nvCxnSpPr>
          <p:cNvPr id="25" name="Straight Arrow Connector 24"/>
          <p:cNvCxnSpPr>
            <a:stCxn id="7" idx="2"/>
            <a:endCxn id="24" idx="0"/>
          </p:cNvCxnSpPr>
          <p:nvPr/>
        </p:nvCxnSpPr>
        <p:spPr>
          <a:xfrm>
            <a:off x="4572399" y="2853789"/>
            <a:ext cx="29247" cy="148937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899372" y="3171961"/>
            <a:ext cx="2576523" cy="799066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</a:rPr>
              <a:t>Use Database</a:t>
            </a:r>
          </a:p>
        </p:txBody>
      </p:sp>
      <p:cxnSp>
        <p:nvCxnSpPr>
          <p:cNvPr id="30" name="Straight Arrow Connector 29"/>
          <p:cNvCxnSpPr>
            <a:stCxn id="7" idx="3"/>
            <a:endCxn id="29" idx="1"/>
          </p:cNvCxnSpPr>
          <p:nvPr/>
        </p:nvCxnSpPr>
        <p:spPr>
          <a:xfrm>
            <a:off x="6096000" y="2454254"/>
            <a:ext cx="803372" cy="11172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3"/>
            <a:endCxn id="29" idx="1"/>
          </p:cNvCxnSpPr>
          <p:nvPr/>
        </p:nvCxnSpPr>
        <p:spPr>
          <a:xfrm flipV="1">
            <a:off x="5849773" y="3571494"/>
            <a:ext cx="1049599" cy="130493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82060" y="3447943"/>
            <a:ext cx="60609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No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87731" y="2485257"/>
            <a:ext cx="65244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Yes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118D2F8-BC2A-494B-A1DD-354A439527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19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9" grpId="0" animBg="1"/>
      <p:bldP spid="38" grpId="0"/>
      <p:bldP spid="3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FEEF6B-6782-4A05-85C3-E6395034A84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Database Migrations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92" y="1240758"/>
            <a:ext cx="3351765" cy="274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A03590-032F-4C0C-9D53-9053A2E2DF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983404"/>
            <a:ext cx="10129234" cy="5546589"/>
          </a:xfrm>
        </p:spPr>
        <p:txBody>
          <a:bodyPr/>
          <a:lstStyle/>
          <a:p>
            <a:r>
              <a:rPr lang="en-US" dirty="0"/>
              <a:t>Updating database schema </a:t>
            </a:r>
            <a:r>
              <a:rPr lang="en-US" b="1" dirty="0">
                <a:solidFill>
                  <a:schemeClr val="bg1"/>
                </a:solidFill>
              </a:rPr>
              <a:t>without losing data</a:t>
            </a:r>
          </a:p>
          <a:p>
            <a:pPr lvl="1"/>
            <a:r>
              <a:rPr lang="en-US" dirty="0"/>
              <a:t>Adding/dropping tables, columns, etc.</a:t>
            </a:r>
          </a:p>
          <a:p>
            <a:r>
              <a:rPr lang="en-US" dirty="0"/>
              <a:t>Migrations in EF Core keep their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Entity Classes, DB Context versions are all </a:t>
            </a:r>
            <a:r>
              <a:rPr lang="en-US" b="1" dirty="0">
                <a:solidFill>
                  <a:schemeClr val="bg1"/>
                </a:solidFill>
              </a:rPr>
              <a:t>preserved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generated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D42B3F-D7A7-4EE5-ADE0-5EE27313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Database Migrations?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ADD09B-582A-40CF-9EBA-21EBAA59C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374"/>
          <a:stretch/>
        </p:blipFill>
        <p:spPr>
          <a:xfrm>
            <a:off x="3801000" y="4644000"/>
            <a:ext cx="5789692" cy="1599783"/>
          </a:xfrm>
          <a:prstGeom prst="roundRect">
            <a:avLst>
              <a:gd name="adj" fmla="val 12598"/>
            </a:avLst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D1CDDBF-5411-4F85-9CCA-C90A3877F9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4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7258-4671-44FF-8FBA-EC5E615D58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676401"/>
            <a:ext cx="2591768" cy="1718679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8A8477B4-EB36-4B23-82E2-0E9F7D36C04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 and Features</a:t>
            </a:r>
          </a:p>
        </p:txBody>
      </p:sp>
    </p:spTree>
    <p:extLst>
      <p:ext uri="{BB962C8B-B14F-4D97-AF65-F5344CB8AC3E}">
        <p14:creationId xmlns:p14="http://schemas.microsoft.com/office/powerpoint/2010/main" val="84758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9E84-D9E5-47CD-9954-C0AA1CFF136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use migrations in EF Core, we use the Add-Migration </a:t>
            </a:r>
            <a:br>
              <a:rPr lang="en-US" dirty="0"/>
            </a:br>
            <a:r>
              <a:rPr lang="en-US" dirty="0"/>
              <a:t>command from the </a:t>
            </a:r>
            <a:r>
              <a:rPr lang="en-US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dirty="0"/>
          </a:p>
          <a:p>
            <a:r>
              <a:rPr lang="en-US" dirty="0"/>
              <a:t>To undo a migration, we use </a:t>
            </a:r>
            <a:r>
              <a:rPr lang="en-US" b="1" dirty="0">
                <a:solidFill>
                  <a:schemeClr val="bg1"/>
                </a:solidFill>
              </a:rPr>
              <a:t>Remove-Migration</a:t>
            </a:r>
          </a:p>
          <a:p>
            <a:endParaRPr lang="en-US" dirty="0"/>
          </a:p>
          <a:p>
            <a:r>
              <a:rPr lang="en-US" dirty="0"/>
              <a:t>Commit changes to the database, using </a:t>
            </a:r>
            <a:r>
              <a:rPr lang="en-US" b="1" dirty="0">
                <a:solidFill>
                  <a:schemeClr val="bg1"/>
                </a:solidFill>
              </a:rPr>
              <a:t>Update-Database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EA454D-A1AB-479E-9714-D92E55B2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Migrations in EF Core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B08CA78-94C9-44ED-8395-CF1EB86EBEC1}"/>
              </a:ext>
            </a:extLst>
          </p:cNvPr>
          <p:cNvSpPr txBox="1">
            <a:spLocks/>
          </p:cNvSpPr>
          <p:nvPr/>
        </p:nvSpPr>
        <p:spPr>
          <a:xfrm>
            <a:off x="659511" y="2579619"/>
            <a:ext cx="5436489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600" noProof="1"/>
              <a:t>Add-Migration </a:t>
            </a:r>
            <a:r>
              <a:rPr lang="en-US" sz="2600" noProof="1">
                <a:solidFill>
                  <a:schemeClr val="bg1"/>
                </a:solidFill>
              </a:rPr>
              <a:t>{MigrationName}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29CA3-F6D0-425F-84A3-E15A543856D3}"/>
              </a:ext>
            </a:extLst>
          </p:cNvPr>
          <p:cNvSpPr txBox="1">
            <a:spLocks/>
          </p:cNvSpPr>
          <p:nvPr/>
        </p:nvSpPr>
        <p:spPr>
          <a:xfrm>
            <a:off x="659509" y="3911171"/>
            <a:ext cx="3186492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600" noProof="1"/>
              <a:t>Remove-Migration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23A22BD-F47F-40CD-9E91-2CE00E8BAC20}"/>
              </a:ext>
            </a:extLst>
          </p:cNvPr>
          <p:cNvSpPr txBox="1">
            <a:spLocks/>
          </p:cNvSpPr>
          <p:nvPr/>
        </p:nvSpPr>
        <p:spPr>
          <a:xfrm>
            <a:off x="624065" y="5242725"/>
            <a:ext cx="2949527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600" noProof="1"/>
              <a:t>Update-Database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FE9E31A-86D3-41D8-99B8-721ED3873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80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ORM frameworks maps database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schema to objects in a programming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language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Entity Framework Core is the standard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.NET ORM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LINQ can be used to query the DB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through the DB context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6D0B5A3-1612-4477-8E8E-C797BA2CF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557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5093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E57705A-5FC3-45C6-AA2D-4E1416AEF1C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6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15D5F8F-6E47-46D8-AD77-1E5F41E6E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75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Core: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792131" y="983404"/>
            <a:ext cx="10419831" cy="5546589"/>
          </a:xfrm>
        </p:spPr>
        <p:txBody>
          <a:bodyPr>
            <a:normAutofit/>
          </a:bodyPr>
          <a:lstStyle/>
          <a:p>
            <a:r>
              <a:rPr lang="en-US" dirty="0"/>
              <a:t>The standard </a:t>
            </a:r>
            <a:r>
              <a:rPr lang="en-US" b="1" dirty="0">
                <a:solidFill>
                  <a:schemeClr val="bg1"/>
                </a:solidFill>
              </a:rPr>
              <a:t>ORM framework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.NET 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dirty="0"/>
              <a:t>Provides LINQ-based data queries and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bg-BG" dirty="0"/>
              <a:t> </a:t>
            </a:r>
            <a:r>
              <a:rPr lang="en-US" dirty="0"/>
              <a:t>operations</a:t>
            </a:r>
          </a:p>
          <a:p>
            <a:r>
              <a:rPr lang="en-US" dirty="0"/>
              <a:t>Automatic </a:t>
            </a:r>
            <a:r>
              <a:rPr lang="en-US" b="1" dirty="0">
                <a:solidFill>
                  <a:schemeClr val="bg1"/>
                </a:solidFill>
              </a:rPr>
              <a:t>change tracking </a:t>
            </a:r>
            <a:r>
              <a:rPr lang="en-US" dirty="0"/>
              <a:t>of in-memory objects</a:t>
            </a:r>
          </a:p>
          <a:p>
            <a:r>
              <a:rPr lang="en-US" dirty="0"/>
              <a:t>Works with many relational databases (with different providers)</a:t>
            </a:r>
          </a:p>
          <a:p>
            <a:r>
              <a:rPr lang="en-US" dirty="0"/>
              <a:t>Open source with independent release cycle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3D4DBF-6B09-4447-B07C-37DC1FFBE1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Core: Basic Workflow</a:t>
            </a:r>
            <a:r>
              <a:rPr lang="bg-BG" dirty="0"/>
              <a:t> (1)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45" y="3352800"/>
            <a:ext cx="2244280" cy="307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254" y="3352800"/>
            <a:ext cx="2434404" cy="307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388" y="3352800"/>
            <a:ext cx="2329393" cy="307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152998" y="1151118"/>
            <a:ext cx="3467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Write &amp; execute query over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3522" y="1151118"/>
            <a:ext cx="3661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dirty="0"/>
              <a:t>EF generates &amp; executes an </a:t>
            </a:r>
            <a:r>
              <a:rPr lang="en-US" sz="3200" b="1" dirty="0">
                <a:solidFill>
                  <a:schemeClr val="bg1"/>
                </a:solidFill>
              </a:rPr>
              <a:t>SQL query</a:t>
            </a:r>
            <a:r>
              <a:rPr lang="en-US" sz="3200" dirty="0"/>
              <a:t> in the </a:t>
            </a:r>
            <a:r>
              <a:rPr lang="en-US" sz="3200" b="1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151119"/>
            <a:ext cx="3429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Define the data model (</a:t>
            </a:r>
            <a:r>
              <a:rPr lang="en-US" sz="3200" b="1" dirty="0">
                <a:solidFill>
                  <a:schemeClr val="bg1"/>
                </a:solidFill>
              </a:rPr>
              <a:t>Code First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Scaffold from DB</a:t>
            </a:r>
            <a:r>
              <a:rPr lang="en-US" sz="3200" dirty="0"/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C0906FE-30B6-4ACC-9575-B497BF626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4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Core: Basic Workflow 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6112" y="1151119"/>
            <a:ext cx="32400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Modify data with C# code and call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Save Changes()</a:t>
            </a:r>
            <a:r>
              <a:rPr lang="en-US" sz="3200" dirty="0"/>
              <a:t>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3522" y="1151119"/>
            <a:ext cx="36611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dirty="0"/>
              <a:t>Entity Framework generates &amp; executes SQL command to modify the 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151118"/>
            <a:ext cx="3523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200" dirty="0"/>
              <a:t>EF transforms </a:t>
            </a:r>
            <a:br>
              <a:rPr lang="en-US" sz="3200" dirty="0"/>
            </a:br>
            <a:r>
              <a:rPr lang="en-US" sz="3200" dirty="0"/>
              <a:t>the query</a:t>
            </a:r>
            <a:br>
              <a:rPr lang="en-US" sz="3200" dirty="0"/>
            </a:br>
            <a:r>
              <a:rPr lang="en-US" sz="3200" dirty="0"/>
              <a:t>results into </a:t>
            </a:r>
            <a:br>
              <a:rPr lang="en-US" sz="3200" dirty="0"/>
            </a:br>
            <a:r>
              <a:rPr lang="en-US" sz="3200" dirty="0"/>
              <a:t>.NET objects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47710"/>
            <a:ext cx="2860254" cy="307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01" y="3447711"/>
            <a:ext cx="3582032" cy="307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631" y="4038600"/>
            <a:ext cx="3889232" cy="1821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24364FC0-DA47-4533-89A0-CF444A35D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133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add </a:t>
            </a:r>
            <a:r>
              <a:rPr lang="en-US" b="1" dirty="0">
                <a:solidFill>
                  <a:schemeClr val="bg1"/>
                </a:solidFill>
              </a:rPr>
              <a:t>EF Core support </a:t>
            </a:r>
            <a:r>
              <a:rPr lang="en-US" dirty="0"/>
              <a:t>to a project in </a:t>
            </a:r>
            <a:r>
              <a:rPr lang="en-US" b="1" dirty="0">
                <a:solidFill>
                  <a:schemeClr val="bg1"/>
                </a:solidFill>
              </a:rPr>
              <a:t>Visual Studio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Install it from </a:t>
            </a:r>
            <a:r>
              <a:rPr lang="en-US" b="1" dirty="0">
                <a:solidFill>
                  <a:schemeClr val="bg1"/>
                </a:solidFill>
              </a:rPr>
              <a:t>Package Manager Console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EF Core is modular – any </a:t>
            </a:r>
            <a:r>
              <a:rPr lang="en-US" b="1" dirty="0">
                <a:solidFill>
                  <a:schemeClr val="bg1"/>
                </a:solidFill>
              </a:rPr>
              <a:t>data providers </a:t>
            </a:r>
            <a:r>
              <a:rPr lang="en-US" dirty="0"/>
              <a:t>must be installed too: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Core: Setup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835024" y="251460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Install-Package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835024" y="3936298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55BA305-A9B5-425A-B889-B8EFE13C5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577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en-US" dirty="0"/>
              <a:t>model models the </a:t>
            </a:r>
            <a:r>
              <a:rPr lang="en-US" b="1" dirty="0">
                <a:solidFill>
                  <a:schemeClr val="bg1"/>
                </a:solidFill>
              </a:rPr>
              <a:t>entity classes after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First Model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F58F87-06B2-4701-8451-F0DC562F4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6" r="2674"/>
          <a:stretch/>
        </p:blipFill>
        <p:spPr>
          <a:xfrm>
            <a:off x="1333182" y="2547595"/>
            <a:ext cx="4124040" cy="3968767"/>
          </a:xfrm>
          <a:prstGeom prst="roundRect">
            <a:avLst>
              <a:gd name="adj" fmla="val 1465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90821E-A007-4AD2-A3D3-7D91241DE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3084176"/>
            <a:ext cx="3716948" cy="2895600"/>
          </a:xfrm>
          <a:prstGeom prst="roundRect">
            <a:avLst>
              <a:gd name="adj" fmla="val 2668"/>
            </a:avLst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094412" y="4222454"/>
            <a:ext cx="611188" cy="61904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E7C245-92F7-4A03-8422-9ACE1E62C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094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3740</TotalTime>
  <Words>2363</Words>
  <Application>Microsoft Office PowerPoint</Application>
  <PresentationFormat>Widescreen</PresentationFormat>
  <Paragraphs>411</Paragraphs>
  <Slides>44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Entity Framework Core - Introduction</vt:lpstr>
      <vt:lpstr>Table of Contents</vt:lpstr>
      <vt:lpstr>Have a Question?</vt:lpstr>
      <vt:lpstr>Entity Framework Core</vt:lpstr>
      <vt:lpstr>Entity Framework Core: Overview</vt:lpstr>
      <vt:lpstr>EF Core: Basic Workflow (1)</vt:lpstr>
      <vt:lpstr>EF Core: Basic Workflow (2)</vt:lpstr>
      <vt:lpstr>Entity Framework Core: Setup</vt:lpstr>
      <vt:lpstr>Database First Model</vt:lpstr>
      <vt:lpstr>Database First Model: Setup</vt:lpstr>
      <vt:lpstr>Reading Data</vt:lpstr>
      <vt:lpstr>The DbContext Class</vt:lpstr>
      <vt:lpstr>Using DbContext Class</vt:lpstr>
      <vt:lpstr>Reading Data with LINQ Query</vt:lpstr>
      <vt:lpstr>Reading Data with LINQ Query</vt:lpstr>
      <vt:lpstr>LINQ: Simple Operations (1)</vt:lpstr>
      <vt:lpstr>LINQ: Simple Operations (2)</vt:lpstr>
      <vt:lpstr>Logging the Native SQL Queries</vt:lpstr>
      <vt:lpstr>Code First Model</vt:lpstr>
      <vt:lpstr>What is the Code First Model?</vt:lpstr>
      <vt:lpstr>Why Use Code First?</vt:lpstr>
      <vt:lpstr>CRUD Operations</vt:lpstr>
      <vt:lpstr>Creating New Data</vt:lpstr>
      <vt:lpstr>Cascading Inserts</vt:lpstr>
      <vt:lpstr>Updating Existing Data</vt:lpstr>
      <vt:lpstr>Deleting Existing Data</vt:lpstr>
      <vt:lpstr>EF Core Components</vt:lpstr>
      <vt:lpstr>Domain Classes (Models) (1)</vt:lpstr>
      <vt:lpstr>Domain Classes (Models) (2)</vt:lpstr>
      <vt:lpstr>DbSet Type</vt:lpstr>
      <vt:lpstr>The DbContext Class</vt:lpstr>
      <vt:lpstr>Defining DbContext Class - Example</vt:lpstr>
      <vt:lpstr>EF Core Configuration</vt:lpstr>
      <vt:lpstr>Code First with EF Core: Setup</vt:lpstr>
      <vt:lpstr>How to Connect to SQL Server?</vt:lpstr>
      <vt:lpstr>Fluent API</vt:lpstr>
      <vt:lpstr>Database Connection Workflow</vt:lpstr>
      <vt:lpstr>Database Migrations</vt:lpstr>
      <vt:lpstr>What Are Database Migrations?</vt:lpstr>
      <vt:lpstr>Migrations in EF Core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DB Advanced - EF Core Introduction to EntityFramework</dc:title>
  <dc:subject>Software Development Course</dc:subject>
  <dc:creator>Software University</dc:creator>
  <cp:keywords>CSharp; DB; Advanced; EF; Core; Introduction; Entity; Framework;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adrian dey</cp:lastModifiedBy>
  <cp:revision>15</cp:revision>
  <dcterms:created xsi:type="dcterms:W3CDTF">2018-05-23T13:08:44Z</dcterms:created>
  <dcterms:modified xsi:type="dcterms:W3CDTF">2021-02-18T02:25:50Z</dcterms:modified>
  <cp:category>programming;computer programming;software development;web development</cp:category>
</cp:coreProperties>
</file>