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373" r:id="rId2"/>
    <p:sldId id="1374" r:id="rId3"/>
    <p:sldId id="1396" r:id="rId4"/>
    <p:sldId id="1376" r:id="rId5"/>
    <p:sldId id="1377" r:id="rId6"/>
    <p:sldId id="1378" r:id="rId7"/>
    <p:sldId id="1379" r:id="rId8"/>
    <p:sldId id="1380" r:id="rId9"/>
    <p:sldId id="1381" r:id="rId10"/>
    <p:sldId id="1382" r:id="rId11"/>
    <p:sldId id="1383" r:id="rId12"/>
    <p:sldId id="1384" r:id="rId13"/>
    <p:sldId id="1385" r:id="rId14"/>
    <p:sldId id="1386" r:id="rId15"/>
    <p:sldId id="1387" r:id="rId16"/>
    <p:sldId id="1388" r:id="rId17"/>
    <p:sldId id="1389" r:id="rId18"/>
    <p:sldId id="1390" r:id="rId19"/>
    <p:sldId id="1391" r:id="rId20"/>
    <p:sldId id="1392" r:id="rId21"/>
    <p:sldId id="1393" r:id="rId22"/>
    <p:sldId id="1367" r:id="rId23"/>
    <p:sldId id="1368" r:id="rId24"/>
    <p:sldId id="1397" r:id="rId25"/>
    <p:sldId id="1395" r:id="rId26"/>
    <p:sldId id="1371" r:id="rId27"/>
    <p:sldId id="1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73"/>
            <p14:sldId id="1374"/>
            <p14:sldId id="1396"/>
          </p14:sldIdLst>
        </p14:section>
        <p14:section name="Code First Model" id="{4C2182BE-4B88-4D56-9DB6-E01540733B09}">
          <p14:sldIdLst>
            <p14:sldId id="1376"/>
            <p14:sldId id="1377"/>
            <p14:sldId id="1378"/>
          </p14:sldIdLst>
        </p14:section>
        <p14:section name="ER Core Components" id="{10E03AB1-9AA8-4E86-9A64-D741901E50A2}">
          <p14:sldIdLst>
            <p14:sldId id="1379"/>
            <p14:sldId id="1380"/>
            <p14:sldId id="1381"/>
            <p14:sldId id="1382"/>
            <p14:sldId id="1383"/>
            <p14:sldId id="1384"/>
            <p14:sldId id="1385"/>
          </p14:sldIdLst>
        </p14:section>
        <p14:section name="ER Core Configuration" id="{850B2861-8945-4EF0-A6AD-DEE01E1897EA}">
          <p14:sldIdLst>
            <p14:sldId id="1386"/>
            <p14:sldId id="1387"/>
            <p14:sldId id="1388"/>
            <p14:sldId id="1389"/>
            <p14:sldId id="1390"/>
          </p14:sldIdLst>
        </p14:section>
        <p14:section name="Database Migrations" id="{42E389D6-B575-4156-92D9-83EDD042A84D}">
          <p14:sldIdLst>
            <p14:sldId id="1391"/>
            <p14:sldId id="1392"/>
            <p14:sldId id="1393"/>
          </p14:sldIdLst>
        </p14:section>
        <p14:section name="Conclusion" id="{61EF39A3-98E6-4467-8266-006C8FA76A28}">
          <p14:sldIdLst>
            <p14:sldId id="1367"/>
            <p14:sldId id="1368"/>
            <p14:sldId id="1397"/>
            <p14:sldId id="1395"/>
            <p14:sldId id="1371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39" d="100"/>
          <a:sy n="39" d="100"/>
        </p:scale>
        <p:origin x="33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9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896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7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86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24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DB From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Code First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9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4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9200" y="5501775"/>
            <a:ext cx="960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882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BlogDbContext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type</a:t>
            </a:r>
          </a:p>
          <a:p>
            <a:r>
              <a:rPr lang="en-US" dirty="0"/>
              <a:t>Implements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 and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1224" y="1858637"/>
            <a:ext cx="103663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using Microsoft.EntityFrameworkCore;</a:t>
            </a:r>
          </a:p>
          <a:p>
            <a:r>
              <a:rPr lang="en-US" noProof="1"/>
              <a:t>using CodeFirst.Data.Models;</a:t>
            </a:r>
          </a:p>
          <a:p>
            <a:endParaRPr lang="en-US" noProof="1"/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ForumDbContext</a:t>
            </a:r>
            <a:r>
              <a:rPr lang="en-US" noProof="1"/>
              <a:t> : </a:t>
            </a:r>
            <a:r>
              <a:rPr lang="en-US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&lt;Category&gt; Categories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&lt;Post&gt; Posts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&lt;PostAnswer&gt; PostAnswers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&lt;User&gt; Users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946397" y="1219063"/>
            <a:ext cx="2484536" cy="512139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5652" y="2330834"/>
            <a:ext cx="3117682" cy="510778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Operations with EF Code First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9054" y="1320798"/>
            <a:ext cx="1145336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var db = new ForumDbContext();</a:t>
            </a:r>
          </a:p>
          <a:p>
            <a:r>
              <a:rPr lang="en-US" noProof="1"/>
              <a:t>var category = new Category { Name = "Database course" };</a:t>
            </a:r>
          </a:p>
          <a:p>
            <a:r>
              <a:rPr lang="en-US" noProof="1">
                <a:solidFill>
                  <a:schemeClr val="bg1"/>
                </a:solidFill>
              </a:rPr>
              <a:t>db.Categories.Add(category);</a:t>
            </a:r>
          </a:p>
          <a:p>
            <a:endParaRPr lang="en-US" noProof="1"/>
          </a:p>
          <a:p>
            <a:r>
              <a:rPr lang="en-US" noProof="1"/>
              <a:t>var post = new Post();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Title</a:t>
            </a:r>
            <a:r>
              <a:rPr lang="en-US" noProof="1"/>
              <a:t> = "Homework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= "Please extend the homework deadline</a:t>
            </a:r>
            <a:r>
              <a:rPr lang="bg-BG" noProof="1"/>
              <a:t>"</a:t>
            </a:r>
            <a:r>
              <a:rPr lang="en-US" noProof="1"/>
              <a:t>;</a:t>
            </a:r>
            <a:endParaRPr lang="bg-BG" noProof="1"/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Type</a:t>
            </a:r>
            <a:r>
              <a:rPr lang="en-US" noProof="1"/>
              <a:t> = PostType.Normal;</a:t>
            </a:r>
          </a:p>
          <a:p>
            <a:r>
              <a:rPr lang="en-US" noProof="1"/>
              <a:t>post.</a:t>
            </a:r>
            <a:r>
              <a:rPr lang="en-US" noProof="1">
                <a:solidFill>
                  <a:schemeClr val="bg1"/>
                </a:solidFill>
              </a:rPr>
              <a:t>Category</a:t>
            </a:r>
            <a:r>
              <a:rPr lang="en-US" noProof="1"/>
              <a:t> = category;</a:t>
            </a:r>
          </a:p>
          <a:p>
            <a:r>
              <a:rPr lang="en-US" noProof="1"/>
              <a:t>post.Tags.Add(new Tag { Text = "homework</a:t>
            </a:r>
            <a:r>
              <a:rPr lang="bg-BG" noProof="1"/>
              <a:t>" });</a:t>
            </a:r>
          </a:p>
          <a:p>
            <a:r>
              <a:rPr lang="en-US" noProof="1"/>
              <a:t>post.Tags.Add(new Tag { Text = "deadline</a:t>
            </a:r>
            <a:r>
              <a:rPr lang="bg-BG" noProof="1"/>
              <a:t>" });</a:t>
            </a:r>
            <a:endParaRPr lang="en-US" noProof="1"/>
          </a:p>
          <a:p>
            <a:endParaRPr lang="bg-BG" noProof="1"/>
          </a:p>
          <a:p>
            <a:r>
              <a:rPr lang="en-US" noProof="1">
                <a:solidFill>
                  <a:schemeClr val="bg1"/>
                </a:solidFill>
              </a:rPr>
              <a:t>db.Posts.Add(post);</a:t>
            </a:r>
          </a:p>
          <a:p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1258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EF Core Configuration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NuGet Packages, Configuration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73599" y="1470262"/>
            <a:ext cx="2844801" cy="2835469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EF Core support to a project in Visual Studio: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</a:t>
            </a:r>
            <a:br>
              <a:rPr lang="en-US" dirty="0"/>
            </a:br>
            <a:r>
              <a:rPr lang="en-US" dirty="0"/>
              <a:t>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248958" y="2548467"/>
            <a:ext cx="7792509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77117" y="4437455"/>
            <a:ext cx="950651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232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class with your </a:t>
            </a:r>
            <a:br>
              <a:rPr lang="en-US" sz="3200" dirty="0"/>
            </a:br>
            <a:r>
              <a:rPr lang="en-US" sz="3200" dirty="0"/>
              <a:t>connection string: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bg1"/>
                </a:solidFill>
              </a:rPr>
              <a:t>OnConfiguring</a:t>
            </a:r>
            <a:r>
              <a:rPr lang="en-US" sz="3200" dirty="0"/>
              <a:t> method in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499" y="2367948"/>
            <a:ext cx="10017338" cy="108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public static class </a:t>
            </a:r>
            <a:r>
              <a:rPr lang="en-US" sz="20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public const string </a:t>
            </a:r>
            <a:r>
              <a:rPr lang="en-US" sz="2000" noProof="1">
                <a:solidFill>
                  <a:schemeClr val="bg1"/>
                </a:solidFill>
              </a:rPr>
              <a:t>ConnectionString</a:t>
            </a:r>
            <a:r>
              <a:rPr lang="en-US" sz="2000" noProof="1"/>
              <a:t> = "Server=.;Database=…;";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499" y="4894206"/>
            <a:ext cx="10017338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000" noProof="1"/>
              <a:t>protected override void </a:t>
            </a:r>
            <a:r>
              <a:rPr lang="en-US" sz="2000" noProof="1">
                <a:solidFill>
                  <a:schemeClr val="bg1"/>
                </a:solidFill>
              </a:rPr>
              <a:t>OnConfiguring</a:t>
            </a:r>
            <a:r>
              <a:rPr lang="en-US" sz="2000" noProof="1"/>
              <a:t>(DbContextOptionsBuilder builder)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if (!builder.IsConfigured)</a:t>
            </a:r>
          </a:p>
          <a:p>
            <a:r>
              <a:rPr lang="en-US" sz="2000" noProof="1"/>
              <a:t>    builder.UseSqlServer(Configuration.ConnectionString);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8202" y="2312366"/>
            <a:ext cx="105155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protected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2400" noProof="1"/>
              <a:t> void </a:t>
            </a:r>
            <a:r>
              <a:rPr lang="en-US" sz="2400" noProof="1">
                <a:solidFill>
                  <a:schemeClr val="bg1"/>
                </a:solidFill>
              </a:rPr>
              <a:t>OnModelCreating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ModelBuilder</a:t>
            </a:r>
            <a:r>
              <a:rPr lang="en-US" sz="2400" noProof="1"/>
              <a:t> builder)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Category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(c =&gt; c.Posts)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p.Category);</a:t>
            </a:r>
          </a:p>
          <a:p>
            <a:endParaRPr lang="en-US" sz="2400" noProof="1"/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Post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(p =&gt; p.Replies)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(r =&gt; r.Post);</a:t>
            </a:r>
          </a:p>
          <a:p>
            <a:endParaRPr lang="en-US" sz="2400" noProof="1"/>
          </a:p>
          <a:p>
            <a:r>
              <a:rPr lang="en-US" sz="2400" noProof="1"/>
              <a:t> 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User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(u =&gt; u.Posts)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p.Author);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4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7999" y="2054361"/>
            <a:ext cx="3048001" cy="79927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2800" y="4343401"/>
            <a:ext cx="2496908" cy="1066801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000" y="2853638"/>
            <a:ext cx="29255" cy="14897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580" y="3171894"/>
            <a:ext cx="2577194" cy="799274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3999"/>
            <a:ext cx="803581" cy="111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08" y="3571531"/>
            <a:ext cx="1049872" cy="130527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1666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805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4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4" y="1240187"/>
            <a:ext cx="3352638" cy="27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First model</a:t>
            </a:r>
          </a:p>
          <a:p>
            <a:r>
              <a:rPr lang="en-GB" dirty="0"/>
              <a:t>EF Core Components</a:t>
            </a:r>
          </a:p>
          <a:p>
            <a:r>
              <a:rPr lang="en-GB" dirty="0"/>
              <a:t>EF Core Configuration</a:t>
            </a:r>
          </a:p>
          <a:p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691465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6899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8093" y="2579396"/>
            <a:ext cx="5268573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Add-Migration </a:t>
            </a:r>
            <a:r>
              <a:rPr lang="en-US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8093" y="3911296"/>
            <a:ext cx="2948706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2638" y="5243196"/>
            <a:ext cx="2950295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38337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725" y="1918924"/>
            <a:ext cx="753701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Code First </a:t>
            </a:r>
            <a:r>
              <a:rPr lang="en-GB" sz="2800" b="1" dirty="0">
                <a:solidFill>
                  <a:schemeClr val="bg1"/>
                </a:solidFill>
              </a:rPr>
              <a:t>increases productivity </a:t>
            </a:r>
            <a:r>
              <a:rPr lang="en-GB" sz="2800" dirty="0">
                <a:solidFill>
                  <a:schemeClr val="bg2"/>
                </a:solidFill>
              </a:rPr>
              <a:t>by centralizing maintenance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Classes</a:t>
            </a:r>
            <a:r>
              <a:rPr lang="en-GB" sz="2800" dirty="0">
                <a:solidFill>
                  <a:schemeClr val="bg2"/>
                </a:solidFill>
              </a:rPr>
              <a:t> represent real world objects with their </a:t>
            </a:r>
            <a:r>
              <a:rPr lang="en-GB" sz="2800" b="1" dirty="0">
                <a:solidFill>
                  <a:schemeClr val="bg1"/>
                </a:solidFill>
              </a:rPr>
              <a:t>properties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b="1" dirty="0">
                <a:solidFill>
                  <a:schemeClr val="bg1"/>
                </a:solidFill>
              </a:rPr>
              <a:t>behaviour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Entity Framework Core uses </a:t>
            </a:r>
            <a:r>
              <a:rPr lang="en-GB" sz="2800" b="1" dirty="0">
                <a:solidFill>
                  <a:schemeClr val="bg1"/>
                </a:solidFill>
              </a:rPr>
              <a:t>data classes </a:t>
            </a:r>
            <a:r>
              <a:rPr lang="en-GB" sz="2800" dirty="0">
                <a:solidFill>
                  <a:schemeClr val="bg2"/>
                </a:solidFill>
              </a:rPr>
              <a:t>(POCOs) to represent DB objects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We can use </a:t>
            </a:r>
            <a:r>
              <a:rPr lang="en-GB" sz="2800" b="1" dirty="0">
                <a:solidFill>
                  <a:schemeClr val="bg1"/>
                </a:solidFill>
              </a:rPr>
              <a:t>Database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Migrations</a:t>
            </a:r>
            <a:r>
              <a:rPr lang="en-GB" sz="2800" dirty="0">
                <a:solidFill>
                  <a:schemeClr val="bg2"/>
                </a:solidFill>
              </a:rPr>
              <a:t> to update our database without losing our data</a:t>
            </a:r>
          </a:p>
        </p:txBody>
      </p:sp>
    </p:spTree>
    <p:extLst>
      <p:ext uri="{BB962C8B-B14F-4D97-AF65-F5344CB8AC3E}">
        <p14:creationId xmlns:p14="http://schemas.microsoft.com/office/powerpoint/2010/main" val="16313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C18A-D345-4206-B7A5-BD4ED2CB620F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296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756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64" y="1270015"/>
            <a:ext cx="5304672" cy="26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03" y="2314089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108895" y="2670880"/>
            <a:ext cx="4171778" cy="2717889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651695" y="3841883"/>
            <a:ext cx="457200" cy="375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3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30356" y="1643248"/>
            <a:ext cx="2663555" cy="1944218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2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448693"/>
            <a:ext cx="103632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800" noProof="1"/>
              <a:t>public class PostAnswer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  public int Id { get; set; }</a:t>
            </a:r>
          </a:p>
          <a:p>
            <a:r>
              <a:rPr lang="en-US" sz="2800" noProof="1"/>
              <a:t>    public string Content { get; set; }</a:t>
            </a:r>
          </a:p>
          <a:p>
            <a:r>
              <a:rPr lang="en-US" sz="2800" noProof="1"/>
              <a:t>    public int PostId { get; set; }</a:t>
            </a:r>
          </a:p>
          <a:p>
            <a:r>
              <a:rPr lang="en-US" sz="2800" noProof="1"/>
              <a:t>    public </a:t>
            </a:r>
            <a:r>
              <a:rPr lang="en-US" sz="2800" noProof="1">
                <a:solidFill>
                  <a:schemeClr val="bg1"/>
                </a:solidFill>
              </a:rPr>
              <a:t>Post</a:t>
            </a:r>
            <a:r>
              <a:rPr lang="en-US" sz="2800" noProof="1"/>
              <a:t> Post { get; set; }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534" y="2540295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98652" y="3591918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8196" y="4586329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</p:spTree>
    <p:extLst>
      <p:ext uri="{BB962C8B-B14F-4D97-AF65-F5344CB8AC3E}">
        <p14:creationId xmlns:p14="http://schemas.microsoft.com/office/powerpoint/2010/main" val="29753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462" y="1969443"/>
            <a:ext cx="10975976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Post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Content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AuthorId</a:t>
            </a:r>
            <a:r>
              <a:rPr lang="en-US" noProof="1"/>
              <a:t> { get; set; }</a:t>
            </a:r>
          </a:p>
          <a:p>
            <a:r>
              <a:rPr lang="en-US" noProof="1"/>
              <a:t>  public User </a:t>
            </a:r>
            <a:r>
              <a:rPr lang="en-US" noProof="1">
                <a:solidFill>
                  <a:schemeClr val="bg1"/>
                </a:solidFill>
              </a:rPr>
              <a:t>Author</a:t>
            </a:r>
            <a:r>
              <a:rPr lang="en-US" noProof="1"/>
              <a:t> { get; set; }</a:t>
            </a:r>
          </a:p>
          <a:p>
            <a:endParaRPr lang="en-US" noProof="1"/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IList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Reply</a:t>
            </a:r>
            <a:r>
              <a:rPr lang="en-US" noProof="1"/>
              <a:t>&gt; </a:t>
            </a:r>
            <a:r>
              <a:rPr lang="en-US" noProof="1">
                <a:solidFill>
                  <a:schemeClr val="bg1"/>
                </a:solidFill>
              </a:rPr>
              <a:t>Replies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9367" y="2961819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707" y="4354474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2340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16485</TotalTime>
  <Words>1307</Words>
  <Application>Microsoft Office PowerPoint</Application>
  <PresentationFormat>Widescreen</PresentationFormat>
  <Paragraphs>235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1_SoftUni3_1</vt:lpstr>
      <vt:lpstr>EF Core Code First</vt:lpstr>
      <vt:lpstr>Table of Contents</vt:lpstr>
      <vt:lpstr>Have a Question?</vt:lpstr>
      <vt:lpstr>PowerPoint Presentation</vt:lpstr>
      <vt:lpstr>What is the Code First Model?</vt:lpstr>
      <vt:lpstr>Why Use Code First?</vt:lpstr>
      <vt:lpstr>PowerPoint Presentation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PowerPoint Presentation</vt:lpstr>
      <vt:lpstr>Code First with EF Core: Setup</vt:lpstr>
      <vt:lpstr>How to Connect to SQL Server?</vt:lpstr>
      <vt:lpstr>Fluent API</vt:lpstr>
      <vt:lpstr>Database Connection Workflow</vt:lpstr>
      <vt:lpstr>PowerPoint Presentation</vt:lpstr>
      <vt:lpstr>What are Database Migrations?</vt:lpstr>
      <vt:lpstr>Migrations in EF Core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</dc:description>
  <cp:lastModifiedBy>adrian dey</cp:lastModifiedBy>
  <cp:revision>485</cp:revision>
  <dcterms:created xsi:type="dcterms:W3CDTF">2018-05-23T13:08:44Z</dcterms:created>
  <dcterms:modified xsi:type="dcterms:W3CDTF">2021-02-22T07:39:00Z</dcterms:modified>
  <cp:category>programming;computer programming;software development;databases</cp:category>
</cp:coreProperties>
</file>