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1"/>
  </p:notesMasterIdLst>
  <p:handoutMasterIdLst>
    <p:handoutMasterId r:id="rId32"/>
  </p:handoutMasterIdLst>
  <p:sldIdLst>
    <p:sldId id="1493" r:id="rId2"/>
    <p:sldId id="1494" r:id="rId3"/>
    <p:sldId id="1520" r:id="rId4"/>
    <p:sldId id="1496" r:id="rId5"/>
    <p:sldId id="1497" r:id="rId6"/>
    <p:sldId id="1498" r:id="rId7"/>
    <p:sldId id="1499" r:id="rId8"/>
    <p:sldId id="1500" r:id="rId9"/>
    <p:sldId id="1501" r:id="rId10"/>
    <p:sldId id="1502" r:id="rId11"/>
    <p:sldId id="1503" r:id="rId12"/>
    <p:sldId id="1504" r:id="rId13"/>
    <p:sldId id="1505" r:id="rId14"/>
    <p:sldId id="1506" r:id="rId15"/>
    <p:sldId id="1507" r:id="rId16"/>
    <p:sldId id="1508" r:id="rId17"/>
    <p:sldId id="1509" r:id="rId18"/>
    <p:sldId id="1510" r:id="rId19"/>
    <p:sldId id="1511" r:id="rId20"/>
    <p:sldId id="1512" r:id="rId21"/>
    <p:sldId id="1513" r:id="rId22"/>
    <p:sldId id="1514" r:id="rId23"/>
    <p:sldId id="1515" r:id="rId24"/>
    <p:sldId id="1516" r:id="rId25"/>
    <p:sldId id="1517" r:id="rId26"/>
    <p:sldId id="1488" r:id="rId27"/>
    <p:sldId id="401" r:id="rId28"/>
    <p:sldId id="405" r:id="rId29"/>
    <p:sldId id="49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69E679F-93B0-4AFC-9734-581B62C743A9}">
          <p14:sldIdLst>
            <p14:sldId id="1493"/>
            <p14:sldId id="1494"/>
            <p14:sldId id="1520"/>
          </p14:sldIdLst>
        </p14:section>
        <p14:section name="What is XML?" id="{20E593F7-3BF6-4395-BDC3-7E559D1B6379}">
          <p14:sldIdLst>
            <p14:sldId id="1496"/>
            <p14:sldId id="1497"/>
            <p14:sldId id="1498"/>
            <p14:sldId id="1499"/>
            <p14:sldId id="1500"/>
            <p14:sldId id="1501"/>
            <p14:sldId id="1502"/>
            <p14:sldId id="1503"/>
          </p14:sldIdLst>
        </p14:section>
        <p14:section name="Parsing XML" id="{E116AD70-0C2A-460B-9E17-B08E25E0B7D8}">
          <p14:sldIdLst>
            <p14:sldId id="1504"/>
            <p14:sldId id="1505"/>
            <p14:sldId id="1506"/>
            <p14:sldId id="1507"/>
            <p14:sldId id="1508"/>
            <p14:sldId id="1509"/>
            <p14:sldId id="1510"/>
            <p14:sldId id="1511"/>
            <p14:sldId id="1512"/>
            <p14:sldId id="1513"/>
          </p14:sldIdLst>
        </p14:section>
        <p14:section name="XML Attributes" id="{24859836-0FE9-4489-AFA2-D3741F4E7856}">
          <p14:sldIdLst>
            <p14:sldId id="1514"/>
            <p14:sldId id="1515"/>
            <p14:sldId id="1516"/>
          </p14:sldIdLst>
        </p14:section>
        <p14:section name="XML in Entity Framework" id="{59BBD320-BFEF-43E0-95B0-2F81F5B77F10}">
          <p14:sldIdLst>
            <p14:sldId id="1517"/>
          </p14:sldIdLst>
        </p14:section>
        <p14:section name="Conclusion" id="{5E27D746-0E75-49CC-8CD8-4EA339A177D4}">
          <p14:sldIdLst>
            <p14:sldId id="1488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39" d="100"/>
          <a:sy n="39" d="100"/>
        </p:scale>
        <p:origin x="432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13.3.2021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21622BF-E8FF-47C4-B6E1-99A3BBE154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05996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6ABE725-EA5B-4855-9A45-BA891E6AAF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78795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58D1DCC-B9D7-4FD7-921E-AD798CA48E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50372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EA0C841-2E7C-42ED-93F2-1090740266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8426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2519AD7-A256-4135-9BB8-B445470CF39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81127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B7D62E9-17C1-4ED8-93B8-DC4AC686C2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29645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950DEA7-8109-4F04-90DE-E5823655D1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5391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Parsing XML</a:t>
            </a:r>
          </a:p>
          <a:p>
            <a:r>
              <a:rPr lang="en-US" noProof="1"/>
              <a:t>XDocument and LINQ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Processing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0"/>
          </p:nvPr>
        </p:nvSpPr>
        <p:spPr>
          <a:xfrm>
            <a:off x="582260" y="5331407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916" y="2754000"/>
            <a:ext cx="2558168" cy="234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1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Advantages of XML:</a:t>
            </a:r>
            <a:endParaRPr lang="bg-BG" dirty="0"/>
          </a:p>
          <a:p>
            <a:pPr lvl="1"/>
            <a:r>
              <a:rPr lang="en-US" dirty="0"/>
              <a:t>XML is </a:t>
            </a:r>
            <a:r>
              <a:rPr lang="en-US" b="1" dirty="0">
                <a:solidFill>
                  <a:schemeClr val="bg1"/>
                </a:solidFill>
              </a:rPr>
              <a:t>human-readable</a:t>
            </a:r>
            <a:r>
              <a:rPr lang="en-US" dirty="0"/>
              <a:t> (unlike binary formats)</a:t>
            </a:r>
          </a:p>
          <a:p>
            <a:pPr lvl="1"/>
            <a:r>
              <a:rPr lang="en-US" dirty="0"/>
              <a:t>Stores any kind of </a:t>
            </a:r>
            <a:r>
              <a:rPr lang="en-US" b="1" dirty="0">
                <a:solidFill>
                  <a:schemeClr val="bg1"/>
                </a:solidFill>
              </a:rPr>
              <a:t>structured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</a:p>
          <a:p>
            <a:pPr lvl="1"/>
            <a:r>
              <a:rPr lang="en-US" dirty="0"/>
              <a:t>Data comes with self-describing </a:t>
            </a:r>
            <a:r>
              <a:rPr lang="en-US" b="1" dirty="0">
                <a:solidFill>
                  <a:schemeClr val="bg1"/>
                </a:solidFill>
              </a:rPr>
              <a:t>meta-data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Full Unicode support</a:t>
            </a:r>
          </a:p>
          <a:p>
            <a:pPr lvl="1"/>
            <a:r>
              <a:rPr lang="en-US" dirty="0"/>
              <a:t>Custom XML-based languages can be designed for certain apps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Parsers</a:t>
            </a:r>
            <a:r>
              <a:rPr lang="en-US" dirty="0"/>
              <a:t> available for virtually all languages and platforms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XML: Advantages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299997">
            <a:off x="9486797" y="2280237"/>
            <a:ext cx="1606884" cy="19902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woPt" dir="t"/>
          </a:scene3d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7E3EE9F6-CE4D-4CDB-A9D1-5AA6E0DA74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077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Disadvantages of XML: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XML data is </a:t>
            </a:r>
            <a:r>
              <a:rPr lang="en-US" b="1" dirty="0">
                <a:solidFill>
                  <a:schemeClr val="bg1"/>
                </a:solidFill>
              </a:rPr>
              <a:t>bigger</a:t>
            </a:r>
            <a:r>
              <a:rPr lang="en-US" dirty="0"/>
              <a:t> (takes more space) than binary or JSON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More memory consumption, more network traffic, more </a:t>
            </a:r>
            <a:br>
              <a:rPr lang="en-US" dirty="0"/>
            </a:br>
            <a:r>
              <a:rPr lang="en-US" dirty="0"/>
              <a:t>hard-disk space, more resources, etc.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Decreased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performance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CPU consumption: need of parsing / constructing the XML tags</a:t>
            </a:r>
          </a:p>
          <a:p>
            <a:pPr>
              <a:buClr>
                <a:schemeClr val="tx1"/>
              </a:buClr>
            </a:pPr>
            <a:r>
              <a:rPr lang="en-US" dirty="0"/>
              <a:t>XML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suitable for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kinds of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</a:p>
          <a:p>
            <a:pPr lvl="1"/>
            <a:r>
              <a:rPr lang="en-US" dirty="0"/>
              <a:t>E.g. binary data: graphics, images, videos, etc.</a:t>
            </a:r>
          </a:p>
          <a:p>
            <a:pPr lvl="2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XML: Disadvantages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CF77C22-50CB-4526-9609-D4831C4092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039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C7F0B-22E4-443D-9C4F-1F2763CE37D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Parsing XML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249" y="1918865"/>
            <a:ext cx="2549501" cy="12665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563" y="2813355"/>
            <a:ext cx="1038645" cy="953251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03805BBA-1D79-44BB-BE84-F0F1CDBBB3F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Using XDocument and LINQ</a:t>
            </a:r>
          </a:p>
        </p:txBody>
      </p:sp>
    </p:spTree>
    <p:extLst>
      <p:ext uri="{BB962C8B-B14F-4D97-AF65-F5344CB8AC3E}">
        <p14:creationId xmlns:p14="http://schemas.microsoft.com/office/powerpoint/2010/main" val="359202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2074420" y="1000781"/>
            <a:ext cx="10129234" cy="5546589"/>
          </a:xfrm>
        </p:spPr>
        <p:txBody>
          <a:bodyPr/>
          <a:lstStyle/>
          <a:p>
            <a:r>
              <a:rPr lang="en-US" dirty="0"/>
              <a:t>LINQ to XML</a:t>
            </a:r>
          </a:p>
          <a:p>
            <a:pPr lvl="1"/>
            <a:r>
              <a:rPr lang="en-US" dirty="0"/>
              <a:t>Use the power of </a:t>
            </a:r>
            <a:r>
              <a:rPr lang="en-US" b="1" dirty="0">
                <a:solidFill>
                  <a:schemeClr val="bg1"/>
                </a:solidFill>
              </a:rPr>
              <a:t>LINQ</a:t>
            </a:r>
            <a:r>
              <a:rPr lang="en-US" dirty="0"/>
              <a:t> to process XML data</a:t>
            </a:r>
          </a:p>
          <a:p>
            <a:pPr lvl="1"/>
            <a:r>
              <a:rPr lang="en-US" dirty="0"/>
              <a:t>Easily read, search, write, modify XML documents</a:t>
            </a:r>
          </a:p>
          <a:p>
            <a:r>
              <a:rPr lang="en-US" dirty="0"/>
              <a:t>LINQ to XML classes: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XDocument</a:t>
            </a:r>
            <a:r>
              <a:rPr lang="en-US" dirty="0"/>
              <a:t> – represents a LINQ-enabled XML </a:t>
            </a:r>
            <a:br>
              <a:rPr lang="en-US" dirty="0"/>
            </a:br>
            <a:r>
              <a:rPr lang="en-US" dirty="0"/>
              <a:t>document (containing prolog, root element, …)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XElement</a:t>
            </a:r>
            <a:r>
              <a:rPr lang="en-US" dirty="0"/>
              <a:t> – main component holding information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LINQ to XML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DD13592-2981-4138-BFEE-4076B86AB31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68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To process an XML string: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Loading XML directly from file: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XML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71600" y="1976095"/>
            <a:ext cx="7469400" cy="25114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  <a:sym typeface="Wingdings" pitchFamily="2" charset="2"/>
              </a:rPr>
              <a:t>string str =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  <a:sym typeface="Wingdings" pitchFamily="2" charset="2"/>
              </a:rPr>
              <a:t>@"&lt;?xml version=""1.0""?&gt;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  <a:sym typeface="Wingdings" pitchFamily="2" charset="2"/>
              </a:rPr>
              <a:t>&lt;!-- comment at the root level --&gt;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  <a:sym typeface="Wingdings" pitchFamily="2" charset="2"/>
              </a:rPr>
              <a:t>&lt;Root&gt;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  <a:sym typeface="Wingdings" pitchFamily="2" charset="2"/>
              </a:rPr>
              <a:t>    &lt;Child&gt;Content&lt;/Child&gt;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  <a:sym typeface="Wingdings" pitchFamily="2" charset="2"/>
              </a:rPr>
              <a:t>&lt;/Root&gt;";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XDocument</a:t>
            </a:r>
            <a:r>
              <a:rPr lang="en-US" sz="2800" b="1" noProof="1">
                <a:latin typeface="Consolas" pitchFamily="49" charset="0"/>
                <a:sym typeface="Wingdings" pitchFamily="2" charset="2"/>
              </a:rPr>
              <a:t> doc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XDocument</a:t>
            </a:r>
            <a:r>
              <a:rPr lang="en-US" sz="2800" b="1" noProof="1">
                <a:latin typeface="Consolas" pitchFamily="49" charset="0"/>
                <a:sym typeface="Wingdings" pitchFamily="2" charset="2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Parse</a:t>
            </a:r>
            <a:r>
              <a:rPr lang="en-US" sz="2800" b="1" noProof="1">
                <a:latin typeface="Consolas" pitchFamily="49" charset="0"/>
                <a:sym typeface="Wingdings" pitchFamily="2" charset="2"/>
              </a:rPr>
              <a:t>(str);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7400" y="5544000"/>
            <a:ext cx="10597200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XDocument</a:t>
            </a:r>
            <a:r>
              <a:rPr lang="en-US" sz="2800" b="1" noProof="1">
                <a:latin typeface="Consolas" pitchFamily="49" charset="0"/>
                <a:sym typeface="Wingdings" pitchFamily="2" charset="2"/>
              </a:rPr>
              <a:t> xmlDoc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XDocument</a:t>
            </a:r>
            <a:r>
              <a:rPr lang="en-US" sz="2800" b="1" noProof="1">
                <a:latin typeface="Consolas" pitchFamily="49" charset="0"/>
                <a:sym typeface="Wingdings" pitchFamily="2" charset="2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Load</a:t>
            </a:r>
            <a:r>
              <a:rPr lang="en-US" sz="2800" b="1" noProof="1">
                <a:latin typeface="Consolas" pitchFamily="49" charset="0"/>
                <a:sym typeface="Wingdings" pitchFamily="2" charset="2"/>
              </a:rPr>
              <a:t>("../../books.xml");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FD3E390-987B-4384-9998-F102EFED92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919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noProof="1"/>
              <a:t>XDocument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000" y="2743763"/>
            <a:ext cx="9906000" cy="22382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var cars = xmlDoc.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Root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Elements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foreach (var car in cars)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string make = car.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Element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("make").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string model = car.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Element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("model").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Console.WriteLine($"{make} {model}");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396614" y="1693082"/>
            <a:ext cx="2072148" cy="919401"/>
          </a:xfrm>
          <a:prstGeom prst="wedgeRoundRectCallout">
            <a:avLst>
              <a:gd name="adj1" fmla="val 38329"/>
              <a:gd name="adj2" fmla="val 699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 </a:t>
            </a:r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 element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5453462" y="1577091"/>
            <a:ext cx="2443024" cy="919401"/>
          </a:xfrm>
          <a:prstGeom prst="wedgeRoundRectCallout">
            <a:avLst>
              <a:gd name="adj1" fmla="val -39054"/>
              <a:gd name="adj2" fmla="val 754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collection of children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7002122" y="2709213"/>
            <a:ext cx="2667000" cy="919401"/>
          </a:xfrm>
          <a:prstGeom prst="wedgeRoundRectCallout">
            <a:avLst>
              <a:gd name="adj1" fmla="val -94045"/>
              <a:gd name="adj2" fmla="val 441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 element by name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9381000" y="3841335"/>
            <a:ext cx="1740000" cy="510778"/>
          </a:xfrm>
          <a:prstGeom prst="wedgeRoundRectCallout">
            <a:avLst>
              <a:gd name="adj1" fmla="val -78776"/>
              <a:gd name="adj2" fmla="val 114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value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AF2315AB-97A7-40C9-970F-5FF5AB3A1F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86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3600" dirty="0"/>
              <a:t>Set an element value by name</a:t>
            </a:r>
          </a:p>
          <a:p>
            <a:pPr lvl="1"/>
            <a:r>
              <a:rPr lang="en-US" sz="3400" dirty="0"/>
              <a:t>If it doesn't exist, it will be </a:t>
            </a:r>
            <a:r>
              <a:rPr lang="en-US" sz="3400" b="1" dirty="0">
                <a:solidFill>
                  <a:schemeClr val="bg1"/>
                </a:solidFill>
              </a:rPr>
              <a:t>added</a:t>
            </a:r>
          </a:p>
          <a:p>
            <a:pPr lvl="1"/>
            <a:r>
              <a:rPr lang="en-US" sz="3400" dirty="0"/>
              <a:t>If it is set to </a:t>
            </a:r>
            <a:r>
              <a:rPr lang="en-US" sz="3400" b="1" dirty="0">
                <a:solidFill>
                  <a:schemeClr val="bg1"/>
                </a:solidFill>
              </a:rPr>
              <a:t>null</a:t>
            </a:r>
            <a:r>
              <a:rPr lang="en-US" sz="3400" dirty="0"/>
              <a:t>, it will be </a:t>
            </a:r>
            <a:r>
              <a:rPr lang="en-US" sz="3400" b="1" dirty="0">
                <a:solidFill>
                  <a:schemeClr val="bg1"/>
                </a:solidFill>
              </a:rPr>
              <a:t>removed</a:t>
            </a:r>
          </a:p>
          <a:p>
            <a:pPr lvl="1"/>
            <a:endParaRPr lang="en-US" dirty="0"/>
          </a:p>
          <a:p>
            <a:r>
              <a:rPr lang="en-US" sz="3600" dirty="0"/>
              <a:t>Remove an element from its parent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noProof="1"/>
              <a:t>XDocument (2)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92528" y="3417092"/>
            <a:ext cx="10708656" cy="3931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customer.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SetElementValue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("birth-date", "1990-10-04T00:00:00");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94654" y="4824000"/>
            <a:ext cx="10104403" cy="6885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var youngDriver = customer.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Element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("is-young-driver</a:t>
            </a:r>
            <a:r>
              <a:rPr lang="bg-BG" sz="2400" b="1" noProof="1">
                <a:latin typeface="Consolas" pitchFamily="49" charset="0"/>
                <a:sym typeface="Wingdings" pitchFamily="2" charset="2"/>
              </a:rPr>
              <a:t>"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youngDriver.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Remove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B0A4EA9-28F9-4545-9AC8-4077F9BB78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589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3600" dirty="0"/>
              <a:t>Get or set an element attribute by name</a:t>
            </a:r>
          </a:p>
          <a:p>
            <a:endParaRPr lang="en-US" dirty="0"/>
          </a:p>
          <a:p>
            <a:r>
              <a:rPr lang="en-US" sz="3600" dirty="0"/>
              <a:t>Get a list of all attributes for an element</a:t>
            </a:r>
          </a:p>
          <a:p>
            <a:endParaRPr lang="en-US" dirty="0"/>
          </a:p>
          <a:p>
            <a:r>
              <a:rPr lang="en-US" sz="3600" dirty="0"/>
              <a:t>Set an attribute value by name</a:t>
            </a:r>
          </a:p>
          <a:p>
            <a:pPr lvl="1"/>
            <a:r>
              <a:rPr lang="en-US" sz="3400" dirty="0"/>
              <a:t>If it doesn't exist, it will be </a:t>
            </a:r>
            <a:r>
              <a:rPr lang="en-US" sz="3400" b="1" dirty="0">
                <a:solidFill>
                  <a:schemeClr val="bg1"/>
                </a:solidFill>
              </a:rPr>
              <a:t>added</a:t>
            </a:r>
          </a:p>
          <a:p>
            <a:pPr lvl="1"/>
            <a:r>
              <a:rPr lang="en-US" sz="3400" dirty="0"/>
              <a:t>If it is set to </a:t>
            </a:r>
            <a:r>
              <a:rPr lang="en-US" sz="3400" b="1" dirty="0">
                <a:solidFill>
                  <a:schemeClr val="bg1"/>
                </a:solidFill>
              </a:rPr>
              <a:t>null</a:t>
            </a:r>
            <a:r>
              <a:rPr lang="en-US" sz="3400" dirty="0"/>
              <a:t>, it will be </a:t>
            </a:r>
            <a:r>
              <a:rPr lang="en-US" sz="3400" b="1" dirty="0">
                <a:solidFill>
                  <a:schemeClr val="bg1"/>
                </a:solidFill>
              </a:rPr>
              <a:t>removed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noProof="1"/>
              <a:t>XDocument (3)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99208" y="1987785"/>
            <a:ext cx="7101347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  <a:sym typeface="Wingdings" pitchFamily="2" charset="2"/>
              </a:rPr>
              <a:t>customer.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Attribute</a:t>
            </a:r>
            <a:r>
              <a:rPr lang="en-US" sz="2800" b="1" noProof="1">
                <a:latin typeface="Consolas" pitchFamily="49" charset="0"/>
                <a:sym typeface="Wingdings" pitchFamily="2" charset="2"/>
              </a:rPr>
              <a:t>("name").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Value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96000" y="3386535"/>
            <a:ext cx="7057102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  <a:sym typeface="Wingdings" pitchFamily="2" charset="2"/>
              </a:rPr>
              <a:t>var attrs = customer.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Attributes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()</a:t>
            </a:r>
            <a:r>
              <a:rPr lang="en-US" sz="2800" b="1" noProof="1">
                <a:latin typeface="Consolas" pitchFamily="49" charset="0"/>
                <a:sym typeface="Wingdings" pitchFamily="2" charset="2"/>
              </a:rPr>
              <a:t>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00887" y="6099649"/>
            <a:ext cx="8024728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  <a:sym typeface="Wingdings" pitchFamily="2" charset="2"/>
              </a:rPr>
              <a:t>customer.SetAttributeValue("age", "21");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BCA1A4E-E913-4F2F-9AD4-24DDF7A875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16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Searching in XML with LINQ is like searching with LINQ in array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to XML - Searching with LINQ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07538" y="2079000"/>
            <a:ext cx="11176923" cy="36432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XDocument xmlDoc = XDocument.Load("cars.xml");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var cars = xmlDoc.Root.Elements()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Where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(e =&gt; e.Element("make").Value == "Opel" &amp;&amp;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  long.Parse(e.Element("travelled-distance").Value) &gt;= 30000)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Select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(c =&gt; new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  Model = c.Element("model").Value,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  Traveled = c.Element("travelled-distance").Value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})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ToList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foreach (var car in cars)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Console.WriteLine(car.Model + " " + car.Traveled);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5D24202-812B-4C98-97B2-1DF5BC9EA3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784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noProof="1"/>
              <a:t>XDocuments</a:t>
            </a:r>
            <a:r>
              <a:rPr lang="en-US"/>
              <a:t> can be composed from </a:t>
            </a:r>
            <a:r>
              <a:rPr lang="en-US" noProof="1"/>
              <a:t>XElements and XAttributes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XML with </a:t>
            </a:r>
            <a:r>
              <a:rPr lang="en-US" noProof="1"/>
              <a:t>XElement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07408" y="3942067"/>
            <a:ext cx="10859004" cy="24837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XDocument xmlDoc = new XDocument();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xmlDoc.Add(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XElement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("books",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XElement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("book",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 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XElement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("author", "Don Box"),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 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XElement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("title", "ASP.NET",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XAttribute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("lang", "en"))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)));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07408" y="1828801"/>
            <a:ext cx="10859004" cy="18651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&lt;books&gt;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&lt;book&gt;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&lt;author&gt;Don Box&lt;/author&gt;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&lt;title lang="en"&gt;Essential .NET&lt;/title&gt;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&lt;/book&gt;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&lt;/book&gt;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647893" y="4273802"/>
            <a:ext cx="1898107" cy="510778"/>
          </a:xfrm>
          <a:prstGeom prst="wedgeRoundRectCallout">
            <a:avLst>
              <a:gd name="adj1" fmla="val -135801"/>
              <a:gd name="adj2" fmla="val -298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as root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8242123" y="4673167"/>
            <a:ext cx="3173120" cy="510778"/>
          </a:xfrm>
          <a:prstGeom prst="wedgeRoundRectCallout">
            <a:avLst>
              <a:gd name="adj1" fmla="val -38725"/>
              <a:gd name="adj2" fmla="val 838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 attribute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6791628" y="4018413"/>
            <a:ext cx="3173120" cy="510778"/>
          </a:xfrm>
          <a:prstGeom prst="wedgeRoundRectCallout">
            <a:avLst>
              <a:gd name="adj1" fmla="val -36101"/>
              <a:gd name="adj2" fmla="val 1070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Added </a:t>
            </a:r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value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7166F6A-FB61-4FFA-978C-8433FE8C9A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408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What is XML?</a:t>
            </a:r>
          </a:p>
          <a:p>
            <a:r>
              <a:rPr lang="en-US" noProof="1"/>
              <a:t>Parsing XML</a:t>
            </a:r>
          </a:p>
          <a:p>
            <a:r>
              <a:rPr lang="en-US" noProof="1"/>
              <a:t>XML Attributes</a:t>
            </a:r>
          </a:p>
          <a:p>
            <a:r>
              <a:rPr lang="en-US" noProof="1"/>
              <a:t>XML in Entity Framework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3F87427-AC6B-4DD4-876F-8D88CA33AD7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0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To flush a XDocument to file with default settings:</a:t>
            </a:r>
          </a:p>
          <a:p>
            <a:endParaRPr lang="en-US" dirty="0"/>
          </a:p>
          <a:p>
            <a:r>
              <a:rPr lang="en-US" dirty="0"/>
              <a:t>To disable automatic indentation:</a:t>
            </a:r>
          </a:p>
          <a:p>
            <a:endParaRPr lang="en-US" dirty="0"/>
          </a:p>
          <a:p>
            <a:r>
              <a:rPr lang="en-US" dirty="0"/>
              <a:t>To serialize </a:t>
            </a:r>
            <a:r>
              <a:rPr lang="en-US" b="1" dirty="0">
                <a:solidFill>
                  <a:schemeClr val="bg1"/>
                </a:solidFill>
              </a:rPr>
              <a:t>any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to file: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Serializing XML to File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0859" y="1873137"/>
            <a:ext cx="5736418" cy="3877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xmlDoc.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Save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("myBooks.xml");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56344" y="3240279"/>
            <a:ext cx="10086959" cy="3877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xmlDoc.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Save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("myBooks.xml", SaveOptions.DisableFormatting);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27316" y="4659086"/>
            <a:ext cx="10115987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var serializer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XmlSerializer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typeof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(ProductDTO));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using (var writer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StreamWriter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("myProduct.xml");)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serializer.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Serialize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(writer, product);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BCE34E7-2ADE-4FED-B0A9-1E57AD250D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045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deserialize</a:t>
            </a:r>
            <a:r>
              <a:rPr lang="en-US" dirty="0"/>
              <a:t> an object from a XML string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Specifying </a:t>
            </a:r>
            <a:r>
              <a:rPr lang="en-US" b="1" dirty="0">
                <a:solidFill>
                  <a:schemeClr val="bg1"/>
                </a:solidFill>
              </a:rPr>
              <a:t>root attribute </a:t>
            </a:r>
            <a:r>
              <a:rPr lang="en-US" dirty="0"/>
              <a:t>name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Deserialize XML from String XML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28400" y="1828801"/>
            <a:ext cx="10485406" cy="14513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var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serializer</a:t>
            </a:r>
            <a:r>
              <a:rPr lang="en-US" sz="2200" b="1" noProof="1">
                <a:latin typeface="Consolas" pitchFamily="49" charset="0"/>
                <a:sym typeface="Wingdings" pitchFamily="2" charset="2"/>
              </a:rPr>
              <a:t> = new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XmlSerializer</a:t>
            </a:r>
            <a:r>
              <a:rPr lang="en-US" sz="2200" b="1" noProof="1">
                <a:latin typeface="Consolas" pitchFamily="49" charset="0"/>
                <a:sym typeface="Wingdings" pitchFamily="2" charset="2"/>
              </a:rPr>
              <a:t>(typeof(OrderDto[]), new XmlRootAttribute("Orders"));</a:t>
            </a:r>
          </a:p>
          <a:p>
            <a:pPr>
              <a:lnSpc>
                <a:spcPct val="80000"/>
              </a:lnSpc>
            </a:pPr>
            <a:endParaRPr lang="en-US" sz="2200" b="1" noProof="1">
              <a:latin typeface="Consolas" pitchFamily="49" charset="0"/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var deserializedOrders = </a:t>
            </a: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  (OrderDto[])serializer.Deserialize(new StringReader(xmlString));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C6DCEC-2B94-47E0-A210-3D25F7117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99" y="3944018"/>
            <a:ext cx="9762735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var attr = new XmlRootAttribute("Orders");</a:t>
            </a: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var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serializer</a:t>
            </a:r>
            <a:r>
              <a:rPr lang="en-US" sz="2200" b="1" noProof="1">
                <a:latin typeface="Consolas" pitchFamily="49" charset="0"/>
                <a:sym typeface="Wingdings" pitchFamily="2" charset="2"/>
              </a:rPr>
              <a:t> = new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XmlSerializer</a:t>
            </a:r>
            <a:r>
              <a:rPr lang="en-US" sz="2200" b="1" noProof="1">
                <a:latin typeface="Consolas" pitchFamily="49" charset="0"/>
                <a:sym typeface="Wingdings" pitchFamily="2" charset="2"/>
              </a:rPr>
              <a:t>(typeof(OrderDto[]),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attr</a:t>
            </a:r>
            <a:r>
              <a:rPr lang="en-US" sz="2200" b="1" noProof="1">
                <a:latin typeface="Consolas" pitchFamily="49" charset="0"/>
                <a:sym typeface="Wingdings" pitchFamily="2" charset="2"/>
              </a:rPr>
              <a:t>);</a:t>
            </a:r>
          </a:p>
          <a:p>
            <a:pPr>
              <a:lnSpc>
                <a:spcPct val="80000"/>
              </a:lnSpc>
            </a:pPr>
            <a:endParaRPr lang="en-US" sz="2200" b="1" noProof="1">
              <a:latin typeface="Consolas" pitchFamily="49" charset="0"/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var deserializedOrders = </a:t>
            </a: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  (OrderDto[])serializer.Deserialize(new StringReader(xmlString));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583C865-64F2-4B88-B43B-82E89D2769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132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11EDB-8AC7-42A2-B098-B2EC63ABEF7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XML Attributes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392382"/>
            <a:ext cx="2438400" cy="2438400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A04F8395-2D31-47E3-93CC-149879922ED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Using Xml Attributes</a:t>
            </a:r>
          </a:p>
        </p:txBody>
      </p:sp>
    </p:spTree>
    <p:extLst>
      <p:ext uri="{BB962C8B-B14F-4D97-AF65-F5344CB8AC3E}">
        <p14:creationId xmlns:p14="http://schemas.microsoft.com/office/powerpoint/2010/main" val="71073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We can use several attributes to control serialization to XML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[XmlType("Name")] </a:t>
            </a:r>
            <a:r>
              <a:rPr lang="en-US" dirty="0"/>
              <a:t>– Specifies the type’s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in XML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[XmlAttribute("name")] </a:t>
            </a:r>
            <a:r>
              <a:rPr lang="en-US" dirty="0"/>
              <a:t>– Serializes as </a:t>
            </a:r>
            <a:r>
              <a:rPr lang="en-US" b="1" dirty="0">
                <a:solidFill>
                  <a:schemeClr val="bg1"/>
                </a:solidFill>
              </a:rPr>
              <a:t>XML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Attribute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[XmlElement] </a:t>
            </a:r>
            <a:r>
              <a:rPr lang="en-US" dirty="0"/>
              <a:t>– Serialize as </a:t>
            </a:r>
            <a:r>
              <a:rPr lang="en-US" b="1" dirty="0">
                <a:solidFill>
                  <a:schemeClr val="bg1"/>
                </a:solidFill>
              </a:rPr>
              <a:t>XML Element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[XmlIgnore] </a:t>
            </a:r>
            <a:r>
              <a:rPr lang="en-US" dirty="0"/>
              <a:t>– </a:t>
            </a:r>
            <a:r>
              <a:rPr lang="en-US" b="1" dirty="0">
                <a:solidFill>
                  <a:schemeClr val="bg1"/>
                </a:solidFill>
              </a:rPr>
              <a:t>Do not </a:t>
            </a:r>
            <a:r>
              <a:rPr lang="en-US" dirty="0"/>
              <a:t>serialize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[XmlArray] </a:t>
            </a:r>
            <a:r>
              <a:rPr lang="en-US" dirty="0"/>
              <a:t>– Serialize as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XML elements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[XmlRoot] </a:t>
            </a:r>
            <a:r>
              <a:rPr lang="en-US" dirty="0"/>
              <a:t>– Specifies the </a:t>
            </a:r>
            <a:r>
              <a:rPr lang="en-US" b="1" dirty="0">
                <a:solidFill>
                  <a:schemeClr val="bg1"/>
                </a:solidFill>
              </a:rPr>
              <a:t>root</a:t>
            </a:r>
            <a:r>
              <a:rPr lang="en-US" dirty="0"/>
              <a:t> element name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[XmlText] </a:t>
            </a:r>
            <a:r>
              <a:rPr lang="en-US" dirty="0"/>
              <a:t>– Serialize </a:t>
            </a:r>
            <a:r>
              <a:rPr lang="en-US" b="1" dirty="0">
                <a:solidFill>
                  <a:schemeClr val="bg1"/>
                </a:solidFill>
              </a:rPr>
              <a:t>multiple xml elements </a:t>
            </a:r>
            <a:r>
              <a:rPr lang="en-US" dirty="0"/>
              <a:t>on </a:t>
            </a:r>
            <a:r>
              <a:rPr lang="en-US" b="1" dirty="0">
                <a:solidFill>
                  <a:schemeClr val="bg1"/>
                </a:solidFill>
              </a:rPr>
              <a:t>one line</a:t>
            </a:r>
            <a:endParaRPr lang="bg-BG" b="1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 Attributes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C385A4F-23C2-4B92-B7C9-42956F60AD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150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We can use several XML attributes to control serialization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 Attributes: Example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2B6004-A94F-434E-90FD-88B5379C9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30" y="2000686"/>
            <a:ext cx="5258559" cy="36432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XmlType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("Book")]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public class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BookDto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XmlAttribute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("name")]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public string Name { get; }</a:t>
            </a:r>
          </a:p>
          <a:p>
            <a:pPr>
              <a:lnSpc>
                <a:spcPct val="80000"/>
              </a:lnSpc>
            </a:pPr>
            <a:endParaRPr lang="en-US" sz="2400" b="1" noProof="1">
              <a:latin typeface="Consolas" pitchFamily="49" charset="0"/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XmlElement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("Author")]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public string Author { get; }</a:t>
            </a:r>
          </a:p>
          <a:p>
            <a:pPr>
              <a:lnSpc>
                <a:spcPct val="80000"/>
              </a:lnSpc>
            </a:pPr>
            <a:endParaRPr lang="en-US" sz="2400" b="1" noProof="1">
              <a:latin typeface="Consolas" pitchFamily="49" charset="0"/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XmlIgnore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]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public decimal Price { get;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02E870B-7945-4A4A-BA6E-6A52B073A884}"/>
              </a:ext>
            </a:extLst>
          </p:cNvPr>
          <p:cNvSpPr/>
          <p:nvPr/>
        </p:nvSpPr>
        <p:spPr>
          <a:xfrm>
            <a:off x="5804360" y="3508598"/>
            <a:ext cx="484473" cy="457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0E7DFF-BDAC-4C65-8455-C25D2D450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7400" y="2000687"/>
            <a:ext cx="5407783" cy="36432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&lt;Book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name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="It"&gt;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&lt;Author&gt;Stephen King&lt;/Author&gt;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&lt;/Book&gt;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&lt;Book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name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="Frankenstein"&gt;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&lt;Author&gt;Mary Shelley&lt;/Author&gt;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&lt;/Book&gt;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&lt;Book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name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="Queen Lucia"&gt;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&lt;Author&gt;E.F. Benson&lt;/Author&gt;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&lt;/Book&gt;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&lt;Book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name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="Paper Towns"&gt;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&lt;Author&gt;John Green&lt;/Author&gt;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&lt;/Book&gt;</a:t>
            </a: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CFA820A3-3030-45E0-BD61-194F9973D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1917" y="1852172"/>
            <a:ext cx="2551199" cy="510778"/>
          </a:xfrm>
          <a:prstGeom prst="wedgeRoundRectCallout">
            <a:avLst>
              <a:gd name="adj1" fmla="val -60361"/>
              <a:gd name="adj2" fmla="val 362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 </a:t>
            </a:r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name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9E9D1127-E651-47DF-AB9C-15520D26F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1000" y="4432442"/>
            <a:ext cx="2247987" cy="510778"/>
          </a:xfrm>
          <a:prstGeom prst="wedgeRoundRectCallout">
            <a:avLst>
              <a:gd name="adj1" fmla="val -66376"/>
              <a:gd name="adj2" fmla="val 448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serialized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9C8A79D-D926-4508-B8E6-DB0DECAD73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228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F192D-B425-4C71-8C65-83D62039481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XML in Entity Framework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128" y="0"/>
            <a:ext cx="8341414" cy="4751438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6FEC3FBD-CB77-4920-BBB4-5B30088F49A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97262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0888" y="1656226"/>
            <a:ext cx="6782802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3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2800" b="1" noProof="1">
                <a:solidFill>
                  <a:schemeClr val="bg1"/>
                </a:solidFill>
              </a:rPr>
              <a:t>XDocument</a:t>
            </a:r>
            <a:r>
              <a:rPr lang="en-GB" sz="2800" dirty="0">
                <a:solidFill>
                  <a:schemeClr val="bg2"/>
                </a:solidFill>
              </a:rPr>
              <a:t> is a system object for working with XML in .NET, which supports LINQ</a:t>
            </a:r>
          </a:p>
          <a:p>
            <a:pPr marL="457200" indent="-457200">
              <a:lnSpc>
                <a:spcPct val="13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bg2"/>
                </a:solidFill>
              </a:rPr>
              <a:t>XML can be read and saved </a:t>
            </a:r>
            <a:r>
              <a:rPr lang="en-GB" sz="2800" b="1" dirty="0">
                <a:solidFill>
                  <a:schemeClr val="bg1"/>
                </a:solidFill>
              </a:rPr>
              <a:t>directly to file</a:t>
            </a:r>
          </a:p>
          <a:p>
            <a:pPr marL="457200" indent="-457200">
              <a:lnSpc>
                <a:spcPct val="13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bg1"/>
                </a:solidFill>
              </a:rPr>
              <a:t>XML</a:t>
            </a:r>
            <a:r>
              <a:rPr lang="en-GB" sz="2800" dirty="0">
                <a:solidFill>
                  <a:schemeClr val="bg2"/>
                </a:solidFill>
              </a:rPr>
              <a:t> </a:t>
            </a:r>
            <a:r>
              <a:rPr lang="en-GB" sz="2800" b="1" dirty="0">
                <a:solidFill>
                  <a:schemeClr val="bg1"/>
                </a:solidFill>
              </a:rPr>
              <a:t>Attributes</a:t>
            </a:r>
            <a:r>
              <a:rPr lang="en-GB" sz="2800" dirty="0">
                <a:solidFill>
                  <a:schemeClr val="bg2"/>
                </a:solidFill>
              </a:rPr>
              <a:t>  are easy way to describe the </a:t>
            </a:r>
            <a:r>
              <a:rPr lang="en-GB" sz="2800" b="1" dirty="0">
                <a:solidFill>
                  <a:schemeClr val="bg1"/>
                </a:solidFill>
              </a:rPr>
              <a:t>XML</a:t>
            </a:r>
            <a:r>
              <a:rPr lang="en-GB" sz="2800" dirty="0">
                <a:solidFill>
                  <a:schemeClr val="bg2"/>
                </a:solidFill>
              </a:rPr>
              <a:t> </a:t>
            </a:r>
            <a:r>
              <a:rPr lang="en-GB" sz="2800" b="1" dirty="0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994C2151-7C2F-44BB-BBB2-DEECB36EC0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692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92173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1DE5788-B4EE-4D5A-8EB8-27004365009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7B72531-B07E-461F-BDA6-5388D06E3F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332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#csharp-</a:t>
            </a:r>
            <a:r>
              <a:rPr lang="en-US" sz="11500" b="1" dirty="0" err="1"/>
              <a:t>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B1D61FD-74ED-4507-8E55-2608B42C74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226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DE8F1-6325-4569-85C1-A4BDE97CEF0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XML?</a:t>
            </a:r>
          </a:p>
        </p:txBody>
      </p:sp>
      <p:pic>
        <p:nvPicPr>
          <p:cNvPr id="9" name="Picture 2" descr="Image result for xml">
            <a:extLst>
              <a:ext uri="{FF2B5EF4-FFF2-40B4-BE49-F238E27FC236}">
                <a16:creationId xmlns:a16="http://schemas.microsoft.com/office/drawing/2014/main" id="{A62FEC5A-7739-4E6C-907A-AFE57F65A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04639">
            <a:off x="5029201" y="1485985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48EFBE27-B8A0-4D7A-A625-B71AE23FEC1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Format Description and Application</a:t>
            </a:r>
          </a:p>
        </p:txBody>
      </p:sp>
    </p:spTree>
    <p:extLst>
      <p:ext uri="{BB962C8B-B14F-4D97-AF65-F5344CB8AC3E}">
        <p14:creationId xmlns:p14="http://schemas.microsoft.com/office/powerpoint/2010/main" val="210082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31000" y="990950"/>
            <a:ext cx="10129234" cy="5546589"/>
          </a:xfrm>
        </p:spPr>
        <p:txBody>
          <a:bodyPr/>
          <a:lstStyle/>
          <a:p>
            <a:r>
              <a:rPr lang="en-US" noProof="1"/>
              <a:t>E</a:t>
            </a:r>
            <a:r>
              <a:rPr lang="en-US" b="1" noProof="1">
                <a:solidFill>
                  <a:schemeClr val="bg1"/>
                </a:solidFill>
              </a:rPr>
              <a:t>X</a:t>
            </a:r>
            <a:r>
              <a:rPr lang="en-US" noProof="1"/>
              <a:t>tensible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dirty="0"/>
              <a:t>arkup </a:t>
            </a:r>
            <a:r>
              <a:rPr lang="en-US" b="1" dirty="0">
                <a:solidFill>
                  <a:schemeClr val="bg1"/>
                </a:solidFill>
              </a:rPr>
              <a:t>L</a:t>
            </a:r>
            <a:r>
              <a:rPr lang="en-US" dirty="0"/>
              <a:t>anguage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Universal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notation</a:t>
            </a:r>
            <a:r>
              <a:rPr lang="en-US" dirty="0"/>
              <a:t> (data format / language) for </a:t>
            </a:r>
            <a:br>
              <a:rPr lang="en-US" dirty="0"/>
            </a:br>
            <a:r>
              <a:rPr lang="en-US" dirty="0"/>
              <a:t>describing structured data using text with tags</a:t>
            </a:r>
          </a:p>
          <a:p>
            <a:pPr lvl="1"/>
            <a:r>
              <a:rPr lang="en-US" dirty="0"/>
              <a:t>Designed to </a:t>
            </a:r>
            <a:r>
              <a:rPr lang="en-US" b="1" dirty="0">
                <a:solidFill>
                  <a:schemeClr val="bg1"/>
                </a:solidFill>
              </a:rPr>
              <a:t>store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transport</a:t>
            </a:r>
            <a:r>
              <a:rPr lang="en-US" dirty="0"/>
              <a:t> data</a:t>
            </a:r>
            <a:endParaRPr lang="ru-RU" dirty="0"/>
          </a:p>
          <a:p>
            <a:pPr lvl="1"/>
            <a:r>
              <a:rPr lang="en-US" dirty="0"/>
              <a:t>The data is stored together with the </a:t>
            </a:r>
            <a:r>
              <a:rPr lang="en-US" b="1" dirty="0">
                <a:solidFill>
                  <a:schemeClr val="bg1"/>
                </a:solidFill>
              </a:rPr>
              <a:t>meta-data</a:t>
            </a:r>
            <a:r>
              <a:rPr lang="en-US" dirty="0"/>
              <a:t> about 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XML?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6CF5CA8-474F-44FE-A231-640A346433F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21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- Example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2002971" y="1901376"/>
            <a:ext cx="8534400" cy="4269612"/>
            <a:chOff x="1828800" y="1219200"/>
            <a:chExt cx="8534400" cy="4269612"/>
          </a:xfrm>
        </p:grpSpPr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828800" y="1219200"/>
              <a:ext cx="8534400" cy="426961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  <a:sym typeface="Wingdings" pitchFamily="2" charset="2"/>
                </a:rPr>
                <a:t>&lt;?xml version="1.0"?&gt;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  <a:sym typeface="Wingdings" pitchFamily="2" charset="2"/>
                </a:rPr>
                <a:t>&lt;library name="Developer's Library"&gt;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&lt;book&gt;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  &lt;title&gt;Professional C# 4.0 and .NET 4&lt;/title&gt;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  &lt;author&gt;Christian Nagel&lt;/author&gt;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  </a:t>
              </a: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  <a:sym typeface="Wingdings" pitchFamily="2" charset="2"/>
                </a:rPr>
                <a:t>&lt;isbn&gt;978-0-470-50225-9&lt;/isbn&gt;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&lt;/book&gt;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</a:t>
              </a: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  <a:sym typeface="Wingdings" pitchFamily="2" charset="2"/>
                </a:rPr>
                <a:t>&lt;book&gt;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  &lt;title&gt;Teach Yourself XML in 10 Minutes&lt;/title&gt;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  &lt;author&gt;Andrew H. Watt&lt;/author&gt;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  &lt;isbn&gt;</a:t>
              </a: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  <a:sym typeface="Wingdings" pitchFamily="2" charset="2"/>
                </a:rPr>
                <a:t>978-0-672-32471-0</a:t>
              </a: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&lt;/isbn&gt;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</a:t>
              </a: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  <a:sym typeface="Wingdings" pitchFamily="2" charset="2"/>
                </a:rPr>
                <a:t>&lt;/book&gt;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&lt;/library&gt;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863188" y="1228500"/>
              <a:ext cx="3566018" cy="30698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391843" y="1532178"/>
              <a:ext cx="4638607" cy="3073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862325" y="1527438"/>
              <a:ext cx="1527362" cy="3022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611258" y="2690580"/>
              <a:ext cx="5013516" cy="2972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249935" y="3291190"/>
              <a:ext cx="1019189" cy="31537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198010" y="4712518"/>
              <a:ext cx="1317458" cy="37922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3544964" y="4435197"/>
              <a:ext cx="2941483" cy="29206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</p:grpSp>
      <p:sp>
        <p:nvSpPr>
          <p:cNvPr id="6" name="AutoShape 4"/>
          <p:cNvSpPr>
            <a:spLocks noChangeArrowheads="1"/>
          </p:cNvSpPr>
          <p:nvPr/>
        </p:nvSpPr>
        <p:spPr bwMode="auto">
          <a:xfrm rot="10800000" flipV="1">
            <a:off x="8904711" y="1599081"/>
            <a:ext cx="2661701" cy="851297"/>
          </a:xfrm>
          <a:prstGeom prst="wedgeRoundRectCallout">
            <a:avLst>
              <a:gd name="adj1" fmla="val 69066"/>
              <a:gd name="adj2" fmla="val 3456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</a:t>
            </a:r>
            <a:b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(key / value pair)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 rot="10800000" flipV="1">
            <a:off x="6270171" y="1161569"/>
            <a:ext cx="2026738" cy="919401"/>
          </a:xfrm>
          <a:prstGeom prst="wedgeRoundRectCallout">
            <a:avLst>
              <a:gd name="adj1" fmla="val 70114"/>
              <a:gd name="adj2" fmla="val 441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 header tag </a:t>
            </a:r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prolog</a:t>
            </a:r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 rot="10800000" flipV="1">
            <a:off x="4130560" y="5666131"/>
            <a:ext cx="1752601" cy="510778"/>
          </a:xfrm>
          <a:prstGeom prst="wedgeRoundRectCallout">
            <a:avLst>
              <a:gd name="adj1" fmla="val 70262"/>
              <a:gd name="adj2" fmla="val -405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Closing tag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 rot="10800000" flipV="1">
            <a:off x="6309333" y="5523159"/>
            <a:ext cx="2362201" cy="510778"/>
          </a:xfrm>
          <a:prstGeom prst="wedgeRoundRectCallout">
            <a:avLst>
              <a:gd name="adj1" fmla="val 64818"/>
              <a:gd name="adj2" fmla="val -633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value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auto">
          <a:xfrm rot="10800000" flipV="1">
            <a:off x="95194" y="3105689"/>
            <a:ext cx="1828802" cy="1328023"/>
          </a:xfrm>
          <a:prstGeom prst="wedgeRoundRectCallout">
            <a:avLst>
              <a:gd name="adj1" fmla="val -46606"/>
              <a:gd name="adj2" fmla="val -707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 (document) element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 rot="10800000" flipV="1">
            <a:off x="8296908" y="3196481"/>
            <a:ext cx="1476375" cy="510778"/>
          </a:xfrm>
          <a:prstGeom prst="wedgeRoundRectCallout">
            <a:avLst>
              <a:gd name="adj1" fmla="val 79341"/>
              <a:gd name="adj2" fmla="val 164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2363F153-D523-4660-8A71-4EBEEFCAB4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4" name="AutoShape 5">
            <a:extLst>
              <a:ext uri="{FF2B5EF4-FFF2-40B4-BE49-F238E27FC236}">
                <a16:creationId xmlns:a16="http://schemas.microsoft.com/office/drawing/2014/main" id="{0E068C1C-4BFD-4411-B55F-36D78E23A89B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012315" y="3742318"/>
            <a:ext cx="2297017" cy="510778"/>
          </a:xfrm>
          <a:prstGeom prst="wedgeRoundRectCallout">
            <a:avLst>
              <a:gd name="adj1" fmla="val 70114"/>
              <a:gd name="adj2" fmla="val 441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Opening tag</a:t>
            </a:r>
          </a:p>
        </p:txBody>
      </p:sp>
    </p:spTree>
    <p:extLst>
      <p:ext uri="{BB962C8B-B14F-4D97-AF65-F5344CB8AC3E}">
        <p14:creationId xmlns:p14="http://schemas.microsoft.com/office/powerpoint/2010/main" val="6118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3" grpId="0" animBg="1"/>
      <p:bldP spid="8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Header – defines a </a:t>
            </a:r>
            <a:r>
              <a:rPr lang="en-US" b="1" dirty="0">
                <a:solidFill>
                  <a:schemeClr val="bg1"/>
                </a:solidFill>
              </a:rPr>
              <a:t>version</a:t>
            </a:r>
            <a:r>
              <a:rPr lang="en-US" dirty="0"/>
              <a:t> and character </a:t>
            </a:r>
            <a:r>
              <a:rPr lang="en-US" b="1" dirty="0">
                <a:solidFill>
                  <a:schemeClr val="bg1"/>
                </a:solidFill>
              </a:rPr>
              <a:t>encoding</a:t>
            </a:r>
          </a:p>
          <a:p>
            <a:pPr>
              <a:spcAft>
                <a:spcPts val="0"/>
              </a:spcAft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/>
              <a:t> – define the structure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Attributes</a:t>
            </a:r>
            <a:r>
              <a:rPr lang="en-US" dirty="0"/>
              <a:t> – element metadata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Values</a:t>
            </a:r>
            <a:r>
              <a:rPr lang="en-US" dirty="0"/>
              <a:t> – actual data, that can also be nested elements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Root element – required to </a:t>
            </a:r>
            <a:r>
              <a:rPr lang="en-US" b="1" dirty="0">
                <a:solidFill>
                  <a:schemeClr val="bg1"/>
                </a:solidFill>
              </a:rPr>
              <a:t>only</a:t>
            </a:r>
            <a:r>
              <a:rPr lang="en-US" dirty="0"/>
              <a:t> have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 Syntax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870895"/>
            <a:ext cx="9448800" cy="3877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&lt;?xml version="1.0" encoding="UTF-8"?&gt;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75315" y="5310580"/>
            <a:ext cx="9448800" cy="3877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&lt;title lang="en"&gt;Professional C# 4.0 and .NET 4&lt;/title&gt;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19246" y="4656110"/>
            <a:ext cx="2180069" cy="510778"/>
          </a:xfrm>
          <a:prstGeom prst="wedgeRoundRectCallout">
            <a:avLst>
              <a:gd name="adj1" fmla="val 13601"/>
              <a:gd name="adj2" fmla="val 771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name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2834667" y="4656433"/>
            <a:ext cx="1905878" cy="510778"/>
          </a:xfrm>
          <a:prstGeom prst="wedgeRoundRectCallout">
            <a:avLst>
              <a:gd name="adj1" fmla="val -50342"/>
              <a:gd name="adj2" fmla="val 886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5019708" y="4594621"/>
            <a:ext cx="1371600" cy="510778"/>
          </a:xfrm>
          <a:prstGeom prst="wedgeRoundRectCallout">
            <a:avLst>
              <a:gd name="adj1" fmla="val -21430"/>
              <a:gd name="adj2" fmla="val 731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15758609-2D85-4C79-8564-A011C83379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293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>
          <a:xfrm>
            <a:off x="6139077" y="5562600"/>
            <a:ext cx="1828799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978-0-470-50225-9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695593" y="5562600"/>
            <a:ext cx="1828799" cy="4599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Christian Nagel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- Structure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252108" y="5562600"/>
            <a:ext cx="1828799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Professional C# 4.0 and .NET 4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148480" y="2288734"/>
            <a:ext cx="4724400" cy="533400"/>
            <a:chOff x="5180012" y="1676400"/>
            <a:chExt cx="4724400" cy="53340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" name="Rectangle 5"/>
            <p:cNvSpPr/>
            <p:nvPr/>
          </p:nvSpPr>
          <p:spPr>
            <a:xfrm>
              <a:off x="6899492" y="1676400"/>
              <a:ext cx="3004920" cy="53340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000" b="1" dirty="0">
                  <a:solidFill>
                    <a:schemeClr val="tx1"/>
                  </a:solidFill>
                </a:rPr>
                <a:t>name: Developer's Library</a:t>
              </a:r>
            </a:p>
          </p:txBody>
        </p:sp>
        <p:sp>
          <p:nvSpPr>
            <p:cNvPr id="5" name="Rectangle: Rounded Corners 4"/>
            <p:cNvSpPr/>
            <p:nvPr/>
          </p:nvSpPr>
          <p:spPr>
            <a:xfrm>
              <a:off x="5180012" y="1676400"/>
              <a:ext cx="1828800" cy="533400"/>
            </a:xfrm>
            <a:prstGeom prst="roundRect">
              <a:avLst/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Library</a:t>
              </a:r>
            </a:p>
          </p:txBody>
        </p:sp>
      </p:grpSp>
      <p:sp>
        <p:nvSpPr>
          <p:cNvPr id="7" name="Rectangle: Rounded Corners 6"/>
          <p:cNvSpPr/>
          <p:nvPr/>
        </p:nvSpPr>
        <p:spPr>
          <a:xfrm>
            <a:off x="2710080" y="3810002"/>
            <a:ext cx="1828800" cy="533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Book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1252107" y="5111841"/>
            <a:ext cx="18288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tx1"/>
                </a:solidFill>
              </a:rPr>
              <a:t>Title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3695593" y="5111841"/>
            <a:ext cx="18288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Author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6139080" y="5111841"/>
            <a:ext cx="18288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ISBN</a:t>
            </a:r>
          </a:p>
        </p:txBody>
      </p:sp>
      <p:cxnSp>
        <p:nvCxnSpPr>
          <p:cNvPr id="13" name="Connector: Elbow 12"/>
          <p:cNvCxnSpPr>
            <a:stCxn id="5" idx="2"/>
            <a:endCxn id="7" idx="0"/>
          </p:cNvCxnSpPr>
          <p:nvPr/>
        </p:nvCxnSpPr>
        <p:spPr>
          <a:xfrm rot="5400000">
            <a:off x="4349746" y="2096868"/>
            <a:ext cx="987868" cy="243840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stCxn id="7" idx="2"/>
            <a:endCxn id="8" idx="0"/>
          </p:cNvCxnSpPr>
          <p:nvPr/>
        </p:nvCxnSpPr>
        <p:spPr>
          <a:xfrm rot="5400000">
            <a:off x="2511276" y="3998636"/>
            <a:ext cx="768439" cy="1457973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/>
          <p:cNvCxnSpPr>
            <a:stCxn id="7" idx="2"/>
            <a:endCxn id="9" idx="0"/>
          </p:cNvCxnSpPr>
          <p:nvPr/>
        </p:nvCxnSpPr>
        <p:spPr>
          <a:xfrm rot="16200000" flipH="1">
            <a:off x="3733018" y="4234865"/>
            <a:ext cx="768439" cy="985513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/>
          <p:cNvCxnSpPr>
            <a:stCxn id="7" idx="2"/>
            <a:endCxn id="10" idx="0"/>
          </p:cNvCxnSpPr>
          <p:nvPr/>
        </p:nvCxnSpPr>
        <p:spPr>
          <a:xfrm rot="16200000" flipH="1">
            <a:off x="4954762" y="3013121"/>
            <a:ext cx="768439" cy="342900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1088340" y="2288734"/>
            <a:ext cx="3255060" cy="533400"/>
            <a:chOff x="205472" y="1676400"/>
            <a:chExt cx="3255060" cy="53340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1" name="Rectangle 20"/>
            <p:cNvSpPr/>
            <p:nvPr/>
          </p:nvSpPr>
          <p:spPr>
            <a:xfrm>
              <a:off x="1955042" y="1676400"/>
              <a:ext cx="1505490" cy="53340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000" b="1" dirty="0">
                  <a:solidFill>
                    <a:schemeClr val="tx1"/>
                  </a:solidFill>
                </a:rPr>
                <a:t>version: 1.0</a:t>
              </a:r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205472" y="1676400"/>
              <a:ext cx="1828800" cy="533400"/>
            </a:xfrm>
            <a:prstGeom prst="roundRect">
              <a:avLst/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Xml</a:t>
              </a:r>
            </a:p>
          </p:txBody>
        </p:sp>
      </p:grpSp>
      <p:sp>
        <p:nvSpPr>
          <p:cNvPr id="45" name="Rectangle: Rounded Corners 44"/>
          <p:cNvSpPr/>
          <p:nvPr/>
        </p:nvSpPr>
        <p:spPr>
          <a:xfrm>
            <a:off x="9296400" y="3810002"/>
            <a:ext cx="1828800" cy="533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Book</a:t>
            </a:r>
          </a:p>
        </p:txBody>
      </p:sp>
      <p:cxnSp>
        <p:nvCxnSpPr>
          <p:cNvPr id="47" name="Connector: Elbow 46"/>
          <p:cNvCxnSpPr>
            <a:stCxn id="5" idx="2"/>
            <a:endCxn id="45" idx="0"/>
          </p:cNvCxnSpPr>
          <p:nvPr/>
        </p:nvCxnSpPr>
        <p:spPr>
          <a:xfrm rot="16200000" flipH="1">
            <a:off x="7642906" y="1242108"/>
            <a:ext cx="987868" cy="414792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/>
          <p:cNvSpPr/>
          <p:nvPr/>
        </p:nvSpPr>
        <p:spPr>
          <a:xfrm>
            <a:off x="7100960" y="3810002"/>
            <a:ext cx="1828800" cy="533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Book</a:t>
            </a:r>
          </a:p>
        </p:txBody>
      </p:sp>
      <p:cxnSp>
        <p:nvCxnSpPr>
          <p:cNvPr id="51" name="Connector: Elbow 50"/>
          <p:cNvCxnSpPr>
            <a:stCxn id="5" idx="2"/>
            <a:endCxn id="49" idx="0"/>
          </p:cNvCxnSpPr>
          <p:nvPr/>
        </p:nvCxnSpPr>
        <p:spPr>
          <a:xfrm rot="16200000" flipH="1">
            <a:off x="6545186" y="2339828"/>
            <a:ext cx="987868" cy="195248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: Rounded Corners 56"/>
          <p:cNvSpPr/>
          <p:nvPr/>
        </p:nvSpPr>
        <p:spPr>
          <a:xfrm>
            <a:off x="4118950" y="1066800"/>
            <a:ext cx="1828800" cy="5334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Document</a:t>
            </a:r>
          </a:p>
        </p:txBody>
      </p:sp>
      <p:cxnSp>
        <p:nvCxnSpPr>
          <p:cNvPr id="59" name="Connector: Elbow 58"/>
          <p:cNvCxnSpPr>
            <a:stCxn id="57" idx="2"/>
            <a:endCxn id="22" idx="0"/>
          </p:cNvCxnSpPr>
          <p:nvPr/>
        </p:nvCxnSpPr>
        <p:spPr>
          <a:xfrm rot="5400000">
            <a:off x="3173778" y="429162"/>
            <a:ext cx="688534" cy="303061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/>
          <p:cNvCxnSpPr>
            <a:stCxn id="57" idx="2"/>
            <a:endCxn id="5" idx="0"/>
          </p:cNvCxnSpPr>
          <p:nvPr/>
        </p:nvCxnSpPr>
        <p:spPr>
          <a:xfrm rot="16200000" flipH="1">
            <a:off x="5203848" y="1429702"/>
            <a:ext cx="688534" cy="102953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utoShape 5"/>
          <p:cNvSpPr>
            <a:spLocks noChangeArrowheads="1"/>
          </p:cNvSpPr>
          <p:nvPr/>
        </p:nvSpPr>
        <p:spPr bwMode="auto">
          <a:xfrm>
            <a:off x="609600" y="1328300"/>
            <a:ext cx="1676400" cy="446874"/>
          </a:xfrm>
          <a:prstGeom prst="wedgeRoundRectCallout">
            <a:avLst>
              <a:gd name="adj1" fmla="val -19594"/>
              <a:gd name="adj2" fmla="val 1003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AutoShape 5"/>
          <p:cNvSpPr>
            <a:spLocks noChangeArrowheads="1"/>
          </p:cNvSpPr>
          <p:nvPr/>
        </p:nvSpPr>
        <p:spPr bwMode="auto">
          <a:xfrm>
            <a:off x="6218890" y="1225064"/>
            <a:ext cx="2696510" cy="510778"/>
          </a:xfrm>
          <a:prstGeom prst="wedgeRoundRectCallout">
            <a:avLst>
              <a:gd name="adj1" fmla="val -37513"/>
              <a:gd name="adj2" fmla="val 1175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root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AutoShape 5"/>
          <p:cNvSpPr>
            <a:spLocks noChangeArrowheads="1"/>
          </p:cNvSpPr>
          <p:nvPr/>
        </p:nvSpPr>
        <p:spPr bwMode="auto">
          <a:xfrm>
            <a:off x="9186540" y="1338262"/>
            <a:ext cx="1786260" cy="510778"/>
          </a:xfrm>
          <a:prstGeom prst="wedgeRoundRectCallout">
            <a:avLst>
              <a:gd name="adj1" fmla="val -56785"/>
              <a:gd name="adj2" fmla="val 93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AutoShape 5"/>
          <p:cNvSpPr>
            <a:spLocks noChangeArrowheads="1"/>
          </p:cNvSpPr>
          <p:nvPr/>
        </p:nvSpPr>
        <p:spPr bwMode="auto">
          <a:xfrm>
            <a:off x="8524625" y="4833711"/>
            <a:ext cx="2696510" cy="510778"/>
          </a:xfrm>
          <a:prstGeom prst="wedgeRoundRectCallout">
            <a:avLst>
              <a:gd name="adj1" fmla="val -48303"/>
              <a:gd name="adj2" fmla="val -1074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 elements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AutoShape 5"/>
          <p:cNvSpPr>
            <a:spLocks noChangeArrowheads="1"/>
          </p:cNvSpPr>
          <p:nvPr/>
        </p:nvSpPr>
        <p:spPr bwMode="auto">
          <a:xfrm>
            <a:off x="8397524" y="5672366"/>
            <a:ext cx="1956880" cy="510778"/>
          </a:xfrm>
          <a:prstGeom prst="wedgeRoundRectCallout">
            <a:avLst>
              <a:gd name="adj1" fmla="val -67419"/>
              <a:gd name="adj2" fmla="val 26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Rectangle: Rounded Corners 32"/>
          <p:cNvSpPr/>
          <p:nvPr/>
        </p:nvSpPr>
        <p:spPr>
          <a:xfrm>
            <a:off x="4905520" y="3810002"/>
            <a:ext cx="1828800" cy="533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Book</a:t>
            </a:r>
          </a:p>
        </p:txBody>
      </p:sp>
      <p:cxnSp>
        <p:nvCxnSpPr>
          <p:cNvPr id="34" name="Connector: Elbow 33"/>
          <p:cNvCxnSpPr>
            <a:cxnSpLocks/>
            <a:stCxn id="5" idx="2"/>
            <a:endCxn id="33" idx="0"/>
          </p:cNvCxnSpPr>
          <p:nvPr/>
        </p:nvCxnSpPr>
        <p:spPr>
          <a:xfrm rot="5400000">
            <a:off x="5447466" y="3194588"/>
            <a:ext cx="987868" cy="24296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">
            <a:extLst>
              <a:ext uri="{FF2B5EF4-FFF2-40B4-BE49-F238E27FC236}">
                <a16:creationId xmlns:a16="http://schemas.microsoft.com/office/drawing/2014/main" id="{1AD6FFFA-53D8-4EDB-B327-6621B32BA2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355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0" grpId="0" animBg="1"/>
      <p:bldP spid="69" grpId="0" animBg="1"/>
      <p:bldP spid="7" grpId="0" animBg="1"/>
      <p:bldP spid="8" grpId="0" animBg="1"/>
      <p:bldP spid="9" grpId="0" animBg="1"/>
      <p:bldP spid="10" grpId="0" animBg="1"/>
      <p:bldP spid="45" grpId="0" animBg="1"/>
      <p:bldP spid="49" grpId="0" animBg="1"/>
      <p:bldP spid="62" grpId="0" animBg="1"/>
      <p:bldP spid="63" grpId="0" animBg="1"/>
      <p:bldP spid="64" grpId="0" animBg="1"/>
      <p:bldP spid="65" grpId="0" animBg="1"/>
      <p:bldP spid="73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Similarities between</a:t>
            </a:r>
            <a:r>
              <a:rPr lang="bg-BG" dirty="0"/>
              <a:t> </a:t>
            </a:r>
            <a:r>
              <a:rPr lang="en-US" dirty="0"/>
              <a:t>XML</a:t>
            </a:r>
            <a:r>
              <a:rPr lang="bg-BG" dirty="0"/>
              <a:t> </a:t>
            </a:r>
            <a:r>
              <a:rPr lang="en-US" dirty="0"/>
              <a:t>and</a:t>
            </a:r>
            <a:r>
              <a:rPr lang="bg-BG" dirty="0"/>
              <a:t> </a:t>
            </a:r>
            <a:r>
              <a:rPr lang="en-US" dirty="0"/>
              <a:t>HTML</a:t>
            </a:r>
            <a:endParaRPr lang="bg-BG" dirty="0"/>
          </a:p>
          <a:p>
            <a:pPr lvl="1"/>
            <a:r>
              <a:rPr lang="en-US" dirty="0"/>
              <a:t>Both are </a:t>
            </a:r>
            <a:r>
              <a:rPr lang="en-US" b="1" dirty="0">
                <a:solidFill>
                  <a:schemeClr val="bg1"/>
                </a:solidFill>
              </a:rPr>
              <a:t>text based</a:t>
            </a:r>
            <a:r>
              <a:rPr lang="en-US" dirty="0"/>
              <a:t> notations</a:t>
            </a:r>
            <a:endParaRPr lang="bg-BG" dirty="0"/>
          </a:p>
          <a:p>
            <a:pPr lvl="1"/>
            <a:r>
              <a:rPr lang="en-US" dirty="0"/>
              <a:t>Both use </a:t>
            </a:r>
            <a:r>
              <a:rPr lang="en-US" b="1" dirty="0">
                <a:solidFill>
                  <a:schemeClr val="bg1"/>
                </a:solidFill>
              </a:rPr>
              <a:t>tags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attributes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US" dirty="0"/>
              <a:t>Differences between XML and HTML</a:t>
            </a:r>
          </a:p>
          <a:p>
            <a:pPr lvl="1"/>
            <a:r>
              <a:rPr lang="en-US" dirty="0"/>
              <a:t>HTML describes documents, XML is a syntax for describing other languages (</a:t>
            </a:r>
            <a:r>
              <a:rPr lang="en-US" b="1" dirty="0">
                <a:solidFill>
                  <a:schemeClr val="bg1"/>
                </a:solidFill>
              </a:rPr>
              <a:t>meta-language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HTML describes the </a:t>
            </a:r>
            <a:r>
              <a:rPr lang="en-US" b="1" dirty="0">
                <a:solidFill>
                  <a:schemeClr val="bg1"/>
                </a:solidFill>
              </a:rPr>
              <a:t>layout</a:t>
            </a:r>
            <a:r>
              <a:rPr lang="en-US" dirty="0"/>
              <a:t> and the structure of information</a:t>
            </a:r>
          </a:p>
          <a:p>
            <a:pPr lvl="1"/>
            <a:r>
              <a:rPr lang="en-US" dirty="0"/>
              <a:t>XML requires the documents to be </a:t>
            </a:r>
            <a:r>
              <a:rPr lang="en-US" b="1" dirty="0">
                <a:solidFill>
                  <a:schemeClr val="bg1"/>
                </a:solidFill>
              </a:rPr>
              <a:t>well-formatted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</a:t>
            </a:r>
            <a:r>
              <a:rPr lang="bg-BG"/>
              <a:t> </a:t>
            </a:r>
            <a:r>
              <a:rPr lang="en-US"/>
              <a:t>and HTML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55116">
            <a:off x="8219819" y="1536037"/>
            <a:ext cx="1393626" cy="1727562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02077457-8AB4-4DC6-AD65-C3F1DD0F37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874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3810</TotalTime>
  <Words>1779</Words>
  <Application>Microsoft Office PowerPoint</Application>
  <PresentationFormat>Widescreen</PresentationFormat>
  <Paragraphs>319</Paragraphs>
  <Slides>29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Wingdings 2</vt:lpstr>
      <vt:lpstr>SoftUni</vt:lpstr>
      <vt:lpstr>XML Processing</vt:lpstr>
      <vt:lpstr>Table of Contents</vt:lpstr>
      <vt:lpstr>Have a Question?</vt:lpstr>
      <vt:lpstr>What is XML?</vt:lpstr>
      <vt:lpstr>What is XML?</vt:lpstr>
      <vt:lpstr>XML - Example</vt:lpstr>
      <vt:lpstr>XML Syntax</vt:lpstr>
      <vt:lpstr>XML - Structure</vt:lpstr>
      <vt:lpstr>XML and HTML</vt:lpstr>
      <vt:lpstr>XML: Advantages</vt:lpstr>
      <vt:lpstr>XML: Disadvantages</vt:lpstr>
      <vt:lpstr>Parsing XML</vt:lpstr>
      <vt:lpstr>LINQ to XML</vt:lpstr>
      <vt:lpstr>Reading XML</vt:lpstr>
      <vt:lpstr>Working with XDocument (2)</vt:lpstr>
      <vt:lpstr>Working with XDocument (2)</vt:lpstr>
      <vt:lpstr>Working with XDocument (3)</vt:lpstr>
      <vt:lpstr>LINQ to XML - Searching with LINQ</vt:lpstr>
      <vt:lpstr>Creating XML with XElement</vt:lpstr>
      <vt:lpstr>Serializing XML to File</vt:lpstr>
      <vt:lpstr>Deserialize XML from String XML</vt:lpstr>
      <vt:lpstr>XML Attributes</vt:lpstr>
      <vt:lpstr>XML Attributes</vt:lpstr>
      <vt:lpstr>XML Attributes: Example</vt:lpstr>
      <vt:lpstr>XML in Entity Framework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Processing</dc:title>
  <dc:subject>Software Development Course</dc:subject>
  <dc:creator>Software University</dc:creator>
  <cp:keywords>Databases; SQL; programming; SoftUni; Software University; programming; software development; software engineering; course; database systems</cp:keywords>
  <dc:description>© SoftUni – https://about.softuni.bg/
© Software University – https://softuni.bg
Copyrighted document. Unauthorized copy, reproduction or use is not permitted.</dc:description>
  <cp:lastModifiedBy>adrian dey</cp:lastModifiedBy>
  <cp:revision>17</cp:revision>
  <dcterms:created xsi:type="dcterms:W3CDTF">2018-05-23T13:08:44Z</dcterms:created>
  <dcterms:modified xsi:type="dcterms:W3CDTF">2021-03-13T02:17:13Z</dcterms:modified>
  <cp:category>db;databases;sql;programming;computer programming;software development</cp:category>
</cp:coreProperties>
</file>