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708" r:id="rId2"/>
  </p:sldMasterIdLst>
  <p:notesMasterIdLst>
    <p:notesMasterId r:id="rId46"/>
  </p:notesMasterIdLst>
  <p:handoutMasterIdLst>
    <p:handoutMasterId r:id="rId47"/>
  </p:handoutMasterIdLst>
  <p:sldIdLst>
    <p:sldId id="256" r:id="rId3"/>
    <p:sldId id="276" r:id="rId4"/>
    <p:sldId id="492" r:id="rId5"/>
    <p:sldId id="299" r:id="rId6"/>
    <p:sldId id="300" r:id="rId7"/>
    <p:sldId id="307" r:id="rId8"/>
    <p:sldId id="340" r:id="rId9"/>
    <p:sldId id="270" r:id="rId10"/>
    <p:sldId id="316" r:id="rId11"/>
    <p:sldId id="317" r:id="rId12"/>
    <p:sldId id="279" r:id="rId13"/>
    <p:sldId id="311" r:id="rId14"/>
    <p:sldId id="514" r:id="rId15"/>
    <p:sldId id="515" r:id="rId16"/>
    <p:sldId id="505" r:id="rId17"/>
    <p:sldId id="312" r:id="rId18"/>
    <p:sldId id="506" r:id="rId19"/>
    <p:sldId id="509" r:id="rId20"/>
    <p:sldId id="510" r:id="rId21"/>
    <p:sldId id="511" r:id="rId22"/>
    <p:sldId id="281" r:id="rId23"/>
    <p:sldId id="282" r:id="rId24"/>
    <p:sldId id="277" r:id="rId25"/>
    <p:sldId id="278" r:id="rId26"/>
    <p:sldId id="508" r:id="rId27"/>
    <p:sldId id="280" r:id="rId28"/>
    <p:sldId id="512" r:id="rId29"/>
    <p:sldId id="295" r:id="rId30"/>
    <p:sldId id="495" r:id="rId31"/>
    <p:sldId id="309" r:id="rId32"/>
    <p:sldId id="310" r:id="rId33"/>
    <p:sldId id="496" r:id="rId34"/>
    <p:sldId id="271" r:id="rId35"/>
    <p:sldId id="497" r:id="rId36"/>
    <p:sldId id="498" r:id="rId37"/>
    <p:sldId id="499" r:id="rId38"/>
    <p:sldId id="513" r:id="rId39"/>
    <p:sldId id="349" r:id="rId40"/>
    <p:sldId id="401" r:id="rId41"/>
    <p:sldId id="516" r:id="rId42"/>
    <p:sldId id="517" r:id="rId43"/>
    <p:sldId id="493" r:id="rId44"/>
    <p:sldId id="40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Defining Classes" id="{20BDB388-E074-4A03-B703-B0889BCF55F7}">
          <p14:sldIdLst>
            <p14:sldId id="299"/>
            <p14:sldId id="300"/>
            <p14:sldId id="307"/>
            <p14:sldId id="340"/>
            <p14:sldId id="270"/>
            <p14:sldId id="316"/>
            <p14:sldId id="317"/>
            <p14:sldId id="279"/>
            <p14:sldId id="311"/>
            <p14:sldId id="514"/>
            <p14:sldId id="515"/>
            <p14:sldId id="505"/>
            <p14:sldId id="312"/>
            <p14:sldId id="506"/>
          </p14:sldIdLst>
        </p14:section>
        <p14:section name="DOM Classes" id="{5B08A947-AF17-477B-AAAD-1AA7C8105B5B}">
          <p14:sldIdLst>
            <p14:sldId id="509"/>
            <p14:sldId id="510"/>
            <p14:sldId id="511"/>
            <p14:sldId id="281"/>
            <p14:sldId id="282"/>
            <p14:sldId id="277"/>
            <p14:sldId id="278"/>
            <p14:sldId id="508"/>
            <p14:sldId id="280"/>
            <p14:sldId id="512"/>
            <p14:sldId id="295"/>
          </p14:sldIdLst>
        </p14:section>
        <p14:section name="Build-in Classes" id="{D805BE94-6B31-4F18-A3FC-A8020B01A0FF}">
          <p14:sldIdLst>
            <p14:sldId id="495"/>
            <p14:sldId id="309"/>
            <p14:sldId id="310"/>
            <p14:sldId id="496"/>
            <p14:sldId id="271"/>
            <p14:sldId id="497"/>
            <p14:sldId id="498"/>
            <p14:sldId id="499"/>
            <p14:sldId id="513"/>
          </p14:sldIdLst>
        </p14:section>
        <p14:section name="Conclusion" id="{E19D07F1-86E2-47E9-B2AB-7ADC4F89DC12}">
          <p14:sldIdLst>
            <p14:sldId id="349"/>
            <p14:sldId id="401"/>
            <p14:sldId id="516"/>
            <p14:sldId id="517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5214" autoAdjust="0"/>
  </p:normalViewPr>
  <p:slideViewPr>
    <p:cSldViewPr showGuides="1">
      <p:cViewPr varScale="1">
        <p:scale>
          <a:sx n="48" d="100"/>
          <a:sy n="48" d="100"/>
        </p:scale>
        <p:origin x="125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7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8.10.2021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>
                <a:solidFill>
                  <a:prstClr val="black"/>
                </a:solidFill>
              </a:rPr>
              <a:t>© </a:t>
            </a:r>
            <a:r>
              <a:rPr lang="en-US" dirty="0" err="1">
                <a:solidFill>
                  <a:prstClr val="black"/>
                </a:solidFill>
              </a:rPr>
              <a:t>SoftUni</a:t>
            </a:r>
            <a:r>
              <a:rPr lang="en-US" dirty="0">
                <a:solidFill>
                  <a:prstClr val="black"/>
                </a:solidFill>
              </a:rPr>
              <a:t> -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https://softuni.org</a:t>
            </a:r>
            <a:r>
              <a:rPr lang="en-US" dirty="0">
                <a:solidFill>
                  <a:prstClr val="black"/>
                </a:solidFill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8147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8192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81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12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48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2110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752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329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1928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9694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1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77146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03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F9B63-4438-44E7-858C-12DAE4A68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5F457-0983-4840-8DED-7C1D9E1E3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D5EEA-5705-4C7A-AF48-384B5A85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80B5F-8DB8-4EE7-B651-36A3D7B7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6EDC3-59E4-4A5D-A771-D00A9204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413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B6EF-9030-4100-894A-648A628B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AC4C-3216-436F-AD74-3CABA0673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C953E-C16A-465D-BD07-480960D0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3EDDF-8847-4944-B8C7-F8DFF07E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1A3FE-6973-4B04-8E61-E5AE59B3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276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ABEC2-8885-4620-8FF4-72F03043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71D22-B847-4B65-999D-09B1363CA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E08AA-10AF-4250-8A95-126020C79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82972-61FA-47C5-B2B3-03E6583A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BD1B9-8BA9-4586-94ED-736A2F5A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6904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809A-1CEC-4875-BAD9-FFA4255D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855B0-6136-42B9-A6F1-108905552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2583F-7325-45F5-8850-DA918D3EA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B4E73-4472-419D-8524-243C29BB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CD95A-F4F6-48EA-B8F8-75734F9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1CAED-8563-427E-8BE1-8E738A28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486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B4F82-F8E9-458F-8761-8BC04874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29FBE-A49D-4DF7-827C-8381AFB9D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E6A57-E9EA-403D-BBC5-5E94C5B27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8F379-4F3C-4D36-BB05-E439D2D9C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88742C-D730-41AE-9006-276E61EFC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55A60E-1BD3-4C2E-9D6E-7E52DC8B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4E7A52-933C-4FC2-AEA4-99B61EC4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E60531-43FB-4C13-9B5A-8BD9853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04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20468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F08A-F621-45CF-A20A-92A7F1B4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F13748-2E9D-424E-9929-B9FF6E8D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2E9E2-76BE-4A53-AABB-D5AF2EA3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7256E-76EF-41B4-9B8D-91FBF823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2364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7F22C-5735-4CED-A187-FEE3E6CB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11FD2-6A8E-4983-A6C2-E1C26854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49429-8B7B-45E6-80E9-00F3D40D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8859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A3275-D251-487F-A99B-1134CE00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6F9A5-FC76-4242-A038-FA2789535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16618-6314-40DD-8426-886454F8D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EBBDE-FA81-461F-BECB-3D2ECDD0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8A9E9-4E78-4705-A761-B2ACBE4B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A978E-BDD6-4D12-890E-C24A60F7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2404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F839-B8B4-41BD-ABAD-6602FF36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F9B0A2-687A-4458-AB29-54BD6EC2A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9167E-74C5-447E-8E80-57F0BC7BF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13A16-610B-453A-B5FC-051641CC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BEE18-7029-430B-93DA-A1353CD0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99ADF-75F3-4E5C-8D2A-7B265874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2184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8267-8D6F-401A-BD60-19813A90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B3171-6148-4DB7-9DBF-2A9FC3304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AFF8C-D92F-4140-8B71-FEF01B13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B002B-E462-45DF-82DB-A2D9D550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19C5F-D777-4955-AE21-39F49312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9235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0F92A9-47B0-4BCC-838B-006DB7280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4890C-7D66-4B7C-A2DB-5133EF3EE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6C522-02D3-4A0C-9E3D-3E9064E8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0D62F-E604-4355-8503-A1D0AC01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106C0-BE72-42EF-8DEF-63C7D879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4162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3089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934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9897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10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7824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3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68860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42814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973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E32B20-873B-4B57-88E2-0E39D64E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E2032-555D-4407-99D4-6ABC1BE02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194A3-16AD-4669-90FC-614A0671D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D49AB-2CC5-4A4F-8C32-76DD8E93F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221F8-19D7-4787-A819-A2941B38D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5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7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2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9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4.png"/><Relationship Id="rId23" Type="http://schemas.openxmlformats.org/officeDocument/2006/relationships/image" Target="../media/image38.png"/><Relationship Id="rId10" Type="http://schemas.openxmlformats.org/officeDocument/2006/relationships/image" Target="../media/image31.jpg"/><Relationship Id="rId19" Type="http://schemas.openxmlformats.org/officeDocument/2006/relationships/image" Target="../media/image36.png"/><Relationship Id="rId4" Type="http://schemas.openxmlformats.org/officeDocument/2006/relationships/image" Target="../media/image28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40.png"/><Relationship Id="rId4" Type="http://schemas.openxmlformats.org/officeDocument/2006/relationships/hyperlink" Target="https://virtualracingschool.com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C51328A-8571-46B0-83FA-2633D13694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Constructor, Properties, Methods, Getters, Setters</a:t>
            </a:r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Classes</a:t>
            </a: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760838BD-3C07-4E9B-950D-FCA4B0A6F2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281096"/>
            <a:ext cx="2500403" cy="250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E372C3A-CED4-4B97-985C-06A42C34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6B0EAD-F500-4927-8B64-06AF7E249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087" y="1812572"/>
            <a:ext cx="8285825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latin typeface="Consolas" panose="020B0609020204030204" pitchFamily="49" charset="0"/>
              </a:rPr>
              <a:t> Person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fName</a:t>
            </a:r>
            <a:r>
              <a:rPr lang="en-US" sz="2000" b="1" dirty="0">
                <a:latin typeface="Consolas" panose="020B0609020204030204" pitchFamily="49" charset="0"/>
              </a:rPr>
              <a:t>, </a:t>
            </a:r>
            <a:r>
              <a:rPr lang="en-US" sz="2000" b="1" dirty="0" err="1">
                <a:latin typeface="Consolas" panose="020B0609020204030204" pitchFamily="49" charset="0"/>
              </a:rPr>
              <a:t>lName</a:t>
            </a:r>
            <a:r>
              <a:rPr lang="en-US" sz="2000" b="1" dirty="0">
                <a:latin typeface="Consolas" panose="020B0609020204030204" pitchFamily="49" charset="0"/>
              </a:rPr>
              <a:t>, age, email)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this.firstName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fName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this.lastName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lName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this.age</a:t>
            </a:r>
            <a:r>
              <a:rPr lang="en-US" sz="2000" b="1" dirty="0">
                <a:latin typeface="Consolas" panose="020B0609020204030204" pitchFamily="49" charset="0"/>
              </a:rPr>
              <a:t> = age;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this.email</a:t>
            </a:r>
            <a:r>
              <a:rPr lang="en-US" sz="2000" b="1" dirty="0">
                <a:latin typeface="Consolas" panose="020B0609020204030204" pitchFamily="49" charset="0"/>
              </a:rPr>
              <a:t> = email;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toString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dirty="0">
                <a:latin typeface="Consolas" panose="020B0609020204030204" pitchFamily="49" charset="0"/>
              </a:rPr>
              <a:t> `${</a:t>
            </a:r>
            <a:r>
              <a:rPr lang="en-US" sz="2000" b="1" dirty="0" err="1">
                <a:latin typeface="Consolas" panose="020B0609020204030204" pitchFamily="49" charset="0"/>
              </a:rPr>
              <a:t>this.firstName</a:t>
            </a:r>
            <a:r>
              <a:rPr lang="en-US" sz="2000" b="1" dirty="0">
                <a:latin typeface="Consolas" panose="020B0609020204030204" pitchFamily="49" charset="0"/>
              </a:rPr>
              <a:t>} ${</a:t>
            </a:r>
            <a:r>
              <a:rPr lang="en-US" sz="2000" b="1" dirty="0" err="1">
                <a:latin typeface="Consolas" panose="020B0609020204030204" pitchFamily="49" charset="0"/>
              </a:rPr>
              <a:t>this.lastName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        (age: ${</a:t>
            </a:r>
            <a:r>
              <a:rPr lang="en-US" sz="2000" b="1" dirty="0" err="1">
                <a:latin typeface="Consolas" panose="020B0609020204030204" pitchFamily="49" charset="0"/>
              </a:rPr>
              <a:t>this.age</a:t>
            </a:r>
            <a:r>
              <a:rPr lang="en-US" sz="2000" b="1" dirty="0">
                <a:latin typeface="Consolas" panose="020B0609020204030204" pitchFamily="49" charset="0"/>
              </a:rPr>
              <a:t>}, email: ${</a:t>
            </a:r>
            <a:r>
              <a:rPr lang="en-US" sz="2000" b="1" dirty="0" err="1">
                <a:latin typeface="Consolas" panose="020B0609020204030204" pitchFamily="49" charset="0"/>
              </a:rPr>
              <a:t>this.email</a:t>
            </a:r>
            <a:r>
              <a:rPr lang="en-US" sz="2000" b="1" dirty="0">
                <a:latin typeface="Consolas" panose="020B0609020204030204" pitchFamily="49" charset="0"/>
              </a:rPr>
              <a:t>})`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88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instanceof</a:t>
            </a:r>
            <a:r>
              <a:rPr lang="en-US" dirty="0"/>
              <a:t> operator returns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if the given </a:t>
            </a:r>
            <a:br>
              <a:rPr lang="bg-BG" dirty="0"/>
            </a:br>
            <a:r>
              <a:rPr lang="en-US" dirty="0"/>
              <a:t>object is an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the specified class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Instanceof Operator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96000" y="2782988"/>
            <a:ext cx="8444169" cy="222289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circle = new Circle(5);</a:t>
            </a:r>
          </a:p>
          <a:p>
            <a:pPr>
              <a:spcBef>
                <a:spcPts val="1800"/>
              </a:spcBef>
            </a:pPr>
            <a:r>
              <a:rPr lang="en-US" sz="2400" b="1" dirty="0">
                <a:latin typeface="Consolas" panose="020B0609020204030204" pitchFamily="49" charset="0"/>
              </a:rPr>
              <a:t>console.log(circle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latin typeface="Consolas" panose="020B0609020204030204" pitchFamily="49" charset="0"/>
              </a:rPr>
              <a:t> Circle);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console.log(circle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latin typeface="Consolas" panose="020B0609020204030204" pitchFamily="49" charset="0"/>
              </a:rPr>
              <a:t> Object);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console.log(circle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latin typeface="Consolas" panose="020B0609020204030204" pitchFamily="49" charset="0"/>
              </a:rPr>
              <a:t> String);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console.log(circle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latin typeface="Consolas" panose="020B0609020204030204" pitchFamily="49" charset="0"/>
              </a:rPr>
              <a:t> Number);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86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keyword defines a </a:t>
            </a:r>
            <a:r>
              <a:rPr lang="en-US" b="1" dirty="0">
                <a:solidFill>
                  <a:schemeClr val="bg1"/>
                </a:solidFill>
              </a:rPr>
              <a:t>static method </a:t>
            </a:r>
            <a:r>
              <a:rPr lang="en-US" dirty="0"/>
              <a:t>for a class</a:t>
            </a:r>
          </a:p>
          <a:p>
            <a:pPr>
              <a:spcBef>
                <a:spcPts val="10800"/>
              </a:spcBef>
            </a:pPr>
            <a:r>
              <a:rPr lang="en-US" dirty="0"/>
              <a:t>Static methods are </a:t>
            </a:r>
            <a:r>
              <a:rPr lang="en-US" b="1" dirty="0">
                <a:solidFill>
                  <a:schemeClr val="bg1"/>
                </a:solidFill>
              </a:rPr>
              <a:t>part of the class </a:t>
            </a:r>
            <a:r>
              <a:rPr lang="en-US" dirty="0"/>
              <a:t>and not of its instances</a:t>
            </a:r>
          </a:p>
          <a:p>
            <a:pPr>
              <a:spcBef>
                <a:spcPts val="5400"/>
              </a:spcBef>
            </a:pPr>
            <a:r>
              <a:rPr lang="en-US" dirty="0"/>
              <a:t>They can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access other static methods via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context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Static Methods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3960" y="1809000"/>
            <a:ext cx="1097655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class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MyClass</a:t>
            </a:r>
            <a:r>
              <a:rPr lang="en-US" sz="24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static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staticMethod</a:t>
            </a:r>
            <a:r>
              <a:rPr lang="en-US" sz="2400" b="1" dirty="0">
                <a:latin typeface="Consolas" panose="020B0609020204030204" pitchFamily="49" charset="0"/>
              </a:rPr>
              <a:t>() { return 'Static call'; }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3960" y="5139000"/>
            <a:ext cx="10877109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anotherStaticMethod</a:t>
            </a:r>
            <a:r>
              <a:rPr lang="en-US" sz="2400" b="1" dirty="0">
                <a:latin typeface="Consolas" panose="020B0609020204030204" pitchFamily="49" charset="0"/>
              </a:rPr>
              <a:t>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this.staticMethod</a:t>
            </a:r>
            <a:r>
              <a:rPr lang="en-US" sz="2400" b="1" dirty="0">
                <a:latin typeface="Consolas" panose="020B0609020204030204" pitchFamily="49" charset="0"/>
              </a:rPr>
              <a:t>() + ' from another method';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A163F7-12E6-492E-B07C-950DEC1F8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960" y="3831559"/>
            <a:ext cx="1097655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MyClass</a:t>
            </a:r>
            <a:r>
              <a:rPr lang="en-US" sz="2400" b="1" dirty="0" err="1">
                <a:latin typeface="Consolas" panose="020B0609020204030204" pitchFamily="49" charset="0"/>
              </a:rPr>
              <a:t>.staticMethod</a:t>
            </a:r>
            <a:r>
              <a:rPr lang="en-US" sz="2400" b="1" dirty="0">
                <a:latin typeface="Consolas" panose="020B0609020204030204" pitchFamily="49" charset="0"/>
              </a:rPr>
              <a:t>())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59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5C497B-FEA1-4769-9622-586D6C9B44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BEC4FF-BA25-4DDC-9514-1044B85A11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representing a </a:t>
            </a:r>
            <a:r>
              <a:rPr lang="en-US" b="1" dirty="0">
                <a:solidFill>
                  <a:schemeClr val="bg1"/>
                </a:solidFill>
              </a:rPr>
              <a:t>Point</a:t>
            </a:r>
            <a:r>
              <a:rPr lang="en-US" dirty="0"/>
              <a:t> in the plane</a:t>
            </a:r>
          </a:p>
          <a:p>
            <a:pPr lvl="1"/>
            <a:r>
              <a:rPr lang="en-US" dirty="0"/>
              <a:t>Properties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y</a:t>
            </a:r>
            <a:r>
              <a:rPr lang="en-US" dirty="0"/>
              <a:t>, set through the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distance()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Takes </a:t>
            </a:r>
            <a:r>
              <a:rPr lang="en-US" b="1" dirty="0">
                <a:solidFill>
                  <a:schemeClr val="bg1"/>
                </a:solidFill>
              </a:rPr>
              <a:t>two parameters </a:t>
            </a:r>
            <a:r>
              <a:rPr lang="en-US" dirty="0"/>
              <a:t>of type </a:t>
            </a:r>
            <a:r>
              <a:rPr lang="en-US" b="1" dirty="0">
                <a:solidFill>
                  <a:schemeClr val="bg1"/>
                </a:solidFill>
              </a:rPr>
              <a:t>Point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Returns </a:t>
            </a:r>
            <a:r>
              <a:rPr lang="en-US" b="1" dirty="0">
                <a:solidFill>
                  <a:schemeClr val="bg1"/>
                </a:solidFill>
              </a:rPr>
              <a:t>Euclidian distance </a:t>
            </a:r>
            <a:r>
              <a:rPr lang="en-US" dirty="0"/>
              <a:t>between them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B4EC88-2484-47D0-9E34-992753537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Point Distance</a:t>
            </a:r>
          </a:p>
        </p:txBody>
      </p:sp>
    </p:spTree>
    <p:extLst>
      <p:ext uri="{BB962C8B-B14F-4D97-AF65-F5344CB8AC3E}">
        <p14:creationId xmlns:p14="http://schemas.microsoft.com/office/powerpoint/2010/main" val="285918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3B90D0-3B98-4986-85AD-FC77005D2C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B0E21E-2943-4828-A70B-DBA33FE0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Point Distance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B21747-288A-4923-8DFF-79165E711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000" y="1478908"/>
            <a:ext cx="8550000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effectLst/>
                <a:latin typeface="Consolas" panose="020B0609020204030204" pitchFamily="49" charset="0"/>
              </a:rPr>
              <a:t>class Point {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(x, y) {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   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this.x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 = x;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   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this.y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 = y;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}</a:t>
            </a:r>
          </a:p>
          <a:p>
            <a:endParaRPr lang="en-US" sz="2400" b="1" dirty="0">
              <a:effectLst/>
              <a:latin typeface="Consolas" panose="020B0609020204030204" pitchFamily="49" charset="0"/>
            </a:endParaRP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static </a:t>
            </a:r>
            <a:r>
              <a:rPr lang="en-US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(p1, p2) {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    const dx = p1.x - p2.x;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    const </a:t>
            </a:r>
            <a:r>
              <a:rPr lang="en-US" sz="2400" b="1" dirty="0" err="1">
                <a:latin typeface="Consolas" panose="020B0609020204030204" pitchFamily="49" charset="0"/>
              </a:rPr>
              <a:t>d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y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 = p1.y - p2.y;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    return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Math.sqrt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(dx ** 2 +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dy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 ** 2);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286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13BAAF-84D4-4BB3-A81B-7F10880F0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84D81A8-0AF4-4C5C-90AD-4AEA2714A1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Accessor properties are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mimic values</a:t>
            </a:r>
          </a:p>
          <a:p>
            <a:pPr lvl="1"/>
            <a:r>
              <a:rPr lang="en-US" dirty="0"/>
              <a:t>Keywords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matching identifiers</a:t>
            </a:r>
          </a:p>
          <a:p>
            <a:pPr lvl="1"/>
            <a:r>
              <a:rPr lang="en-US" dirty="0"/>
              <a:t>They can be </a:t>
            </a:r>
            <a:r>
              <a:rPr lang="en-US" b="1" dirty="0">
                <a:solidFill>
                  <a:schemeClr val="bg1"/>
                </a:solidFill>
              </a:rPr>
              <a:t>accessed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assigned</a:t>
            </a:r>
            <a:r>
              <a:rPr lang="en-US" dirty="0"/>
              <a:t> to like properties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AD6241F-5854-4F05-9AAC-82959F40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Properties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B3FADA-CA5E-4A89-8C57-20206775C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6000" y="3294000"/>
            <a:ext cx="943703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class Circle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constructor(r) { 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 = r; } </a:t>
            </a:r>
          </a:p>
          <a:p>
            <a:pPr>
              <a:spcBef>
                <a:spcPts val="1200"/>
              </a:spcBef>
            </a:pP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en-US" sz="20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return </a:t>
            </a:r>
            <a:r>
              <a:rPr lang="en-US" sz="2000" b="1" dirty="0" err="1">
                <a:latin typeface="Consolas" panose="020B0609020204030204" pitchFamily="49" charset="0"/>
              </a:rPr>
              <a:t>Math.PI</a:t>
            </a:r>
            <a:r>
              <a:rPr lang="en-US" sz="2000" b="1" dirty="0">
                <a:latin typeface="Consolas" panose="020B0609020204030204" pitchFamily="49" charset="0"/>
              </a:rPr>
              <a:t> * (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 ** 2);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 </a:t>
            </a:r>
          </a:p>
          <a:p>
            <a:pPr>
              <a:spcBef>
                <a:spcPts val="1200"/>
              </a:spcBef>
            </a:pPr>
            <a:r>
              <a:rPr lang="en-US" sz="2000" b="1" dirty="0">
                <a:latin typeface="Consolas" panose="020B0609020204030204" pitchFamily="49" charset="0"/>
              </a:rPr>
              <a:t>const circle = new Circle(5);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console.log(</a:t>
            </a:r>
            <a:r>
              <a:rPr lang="en-US" sz="2000" b="1" dirty="0" err="1">
                <a:latin typeface="Consolas" panose="020B0609020204030204" pitchFamily="49" charset="0"/>
              </a:rPr>
              <a:t>circle.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en-US" sz="2000" b="1" dirty="0">
                <a:latin typeface="Consolas" panose="020B0609020204030204" pitchFamily="49" charset="0"/>
              </a:rPr>
              <a:t>);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78.5398…</a:t>
            </a:r>
            <a:endParaRPr lang="en-US" sz="20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22113917-E4EA-4C48-884D-DAE03EEDF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000" y="4914000"/>
            <a:ext cx="2268437" cy="783193"/>
          </a:xfrm>
          <a:prstGeom prst="wedgeRoundRectCallout">
            <a:avLst>
              <a:gd name="adj1" fmla="val -78054"/>
              <a:gd name="adj2" fmla="val 865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Accessing value without brackets</a:t>
            </a:r>
            <a:endParaRPr lang="bg-BG" sz="2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37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76000" y="1404000"/>
            <a:ext cx="8138365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latin typeface="Consolas" panose="020B0609020204030204" pitchFamily="49" charset="0"/>
              </a:rPr>
              <a:t> Circle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2000" b="1" dirty="0">
                <a:latin typeface="Consolas" panose="020B0609020204030204" pitchFamily="49" charset="0"/>
              </a:rPr>
              <a:t>(radius) { 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 = radius;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000" b="1" dirty="0">
                <a:latin typeface="Consolas" panose="020B0609020204030204" pitchFamily="49" charset="0"/>
              </a:rPr>
              <a:t> diameter()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dirty="0">
                <a:latin typeface="Consolas" panose="020B0609020204030204" pitchFamily="49" charset="0"/>
              </a:rPr>
              <a:t> 2 * 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;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000" b="1" dirty="0">
                <a:latin typeface="Consolas" panose="020B0609020204030204" pitchFamily="49" charset="0"/>
              </a:rPr>
              <a:t> diameter(value)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  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 = value / 2;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000" b="1" dirty="0">
                <a:latin typeface="Consolas" panose="020B0609020204030204" pitchFamily="49" charset="0"/>
              </a:rPr>
              <a:t> area() 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latin typeface="Consolas" panose="020B0609020204030204" pitchFamily="49" charset="0"/>
              </a:rPr>
              <a:t>Math.PI</a:t>
            </a:r>
            <a:r>
              <a:rPr lang="en-US" sz="2000" b="1" dirty="0">
                <a:latin typeface="Consolas" panose="020B0609020204030204" pitchFamily="49" charset="0"/>
              </a:rPr>
              <a:t> * (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 ** 2);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000" b="1" dirty="0">
                <a:latin typeface="Consolas" panose="020B0609020204030204" pitchFamily="49" charset="0"/>
              </a:rPr>
              <a:t>let c = new Circle(2);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c.diameter</a:t>
            </a:r>
            <a:r>
              <a:rPr lang="en-US" sz="2000" b="1" dirty="0">
                <a:latin typeface="Consolas" panose="020B0609020204030204" pitchFamily="49" charset="0"/>
              </a:rPr>
              <a:t> = 1.6;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console.log(`Radius: ${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c.radius</a:t>
            </a:r>
            <a:r>
              <a:rPr lang="en-US" sz="2000" b="1" dirty="0">
                <a:latin typeface="Consolas" panose="020B0609020204030204" pitchFamily="49" charset="0"/>
              </a:rPr>
              <a:t>}`);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0.8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console.log(`Diameter: ${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c.diameter</a:t>
            </a:r>
            <a:r>
              <a:rPr lang="en-US" sz="2000" b="1" dirty="0">
                <a:latin typeface="Consolas" panose="020B0609020204030204" pitchFamily="49" charset="0"/>
              </a:rPr>
              <a:t>}`);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1.6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console.log(`Area: ${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c.area</a:t>
            </a:r>
            <a:r>
              <a:rPr lang="en-US" sz="2000" b="1" dirty="0">
                <a:latin typeface="Consolas" panose="020B0609020204030204" pitchFamily="49" charset="0"/>
              </a:rPr>
              <a:t>}`);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2.0106…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Properties Example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27821" y="3872056"/>
            <a:ext cx="2109693" cy="783193"/>
          </a:xfrm>
          <a:prstGeom prst="wedgeRoundRectCallout">
            <a:avLst>
              <a:gd name="adj1" fmla="val 63096"/>
              <a:gd name="adj2" fmla="val -907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Read-only property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endParaRPr lang="bg-BG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17055" y="2799000"/>
            <a:ext cx="1921159" cy="442674"/>
          </a:xfrm>
          <a:prstGeom prst="wedgeRoundRectCallout">
            <a:avLst>
              <a:gd name="adj1" fmla="val 83521"/>
              <a:gd name="adj2" fmla="val -989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</a:rPr>
              <a:t>Property </a:t>
            </a:r>
            <a:r>
              <a:rPr lang="en-US" sz="2000" b="1" dirty="0">
                <a:solidFill>
                  <a:srgbClr val="FFFFFF"/>
                </a:solidFill>
              </a:rPr>
              <a:t>setter</a:t>
            </a:r>
            <a:endParaRPr lang="bg-BG" sz="2000" b="1" dirty="0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22090" y="1614722"/>
            <a:ext cx="1921159" cy="442674"/>
          </a:xfrm>
          <a:prstGeom prst="wedgeRoundRectCallout">
            <a:avLst>
              <a:gd name="adj1" fmla="val 75185"/>
              <a:gd name="adj2" fmla="val 1039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Property getter</a:t>
            </a:r>
            <a:endParaRPr lang="bg-BG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7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536884-BADF-4327-A53F-AED6E7AA53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E405A-BD2E-455B-8BB6-2A71D84A7D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Accessors are often used for </a:t>
            </a:r>
            <a:r>
              <a:rPr lang="en-US" b="1" dirty="0">
                <a:solidFill>
                  <a:schemeClr val="bg1"/>
                </a:solidFill>
              </a:rPr>
              <a:t>validation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setter</a:t>
            </a:r>
            <a:r>
              <a:rPr lang="en-US" dirty="0"/>
              <a:t> can verify that a </a:t>
            </a:r>
            <a:r>
              <a:rPr lang="en-US" b="1" dirty="0">
                <a:solidFill>
                  <a:schemeClr val="bg1"/>
                </a:solidFill>
              </a:rPr>
              <a:t>given value </a:t>
            </a:r>
            <a:r>
              <a:rPr lang="en-US" dirty="0"/>
              <a:t>meets requirements</a:t>
            </a:r>
          </a:p>
          <a:p>
            <a:pPr>
              <a:spcBef>
                <a:spcPts val="19800"/>
              </a:spcBef>
            </a:pPr>
            <a:r>
              <a:rPr lang="en-US" dirty="0"/>
              <a:t>Properties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a setter are </a:t>
            </a:r>
            <a:r>
              <a:rPr lang="en-US" b="1" dirty="0">
                <a:solidFill>
                  <a:schemeClr val="bg1"/>
                </a:solidFill>
              </a:rPr>
              <a:t>read-only</a:t>
            </a:r>
            <a:r>
              <a:rPr lang="en-US" dirty="0"/>
              <a:t> (cannot be assigned)</a:t>
            </a:r>
          </a:p>
          <a:p>
            <a:r>
              <a:rPr lang="en-US" dirty="0"/>
              <a:t>Getters can be used for a </a:t>
            </a:r>
            <a:r>
              <a:rPr lang="en-US" b="1" dirty="0">
                <a:solidFill>
                  <a:schemeClr val="bg1"/>
                </a:solidFill>
              </a:rPr>
              <a:t>validated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calculated</a:t>
            </a:r>
            <a:r>
              <a:rPr lang="en-US" dirty="0"/>
              <a:t> property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1CD7D6-B529-444F-9290-8E0D9B2C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Properties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EBAC03-A9DB-4E40-824E-3591026CA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2619000"/>
            <a:ext cx="8138365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000" b="1" dirty="0">
                <a:latin typeface="Consolas" panose="020B0609020204030204" pitchFamily="49" charset="0"/>
              </a:rPr>
              <a:t> diameter(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if 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000" b="1" dirty="0">
                <a:latin typeface="Consolas" panose="020B0609020204030204" pitchFamily="49" charset="0"/>
              </a:rPr>
              <a:t> &lt;= 0)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throw new Error('Diameter must be positive');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 = value / 2;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545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991F2AB5-1023-4BB4-82E2-1E49A8865B7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Methods and Attributes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2295DC0-0A5D-4D97-976F-433D405B36A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DOM Classes</a:t>
            </a:r>
          </a:p>
        </p:txBody>
      </p:sp>
      <p:pic>
        <p:nvPicPr>
          <p:cNvPr id="9" name="Picture 2" descr="Резултат с изображение за js dom">
            <a:extLst>
              <a:ext uri="{FF2B5EF4-FFF2-40B4-BE49-F238E27FC236}">
                <a16:creationId xmlns:a16="http://schemas.microsoft.com/office/drawing/2014/main" id="{4FC0B022-EAB4-46A5-AC87-984A6BD6B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415" y="1350224"/>
            <a:ext cx="2440103" cy="265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29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2105B4-BA17-4AC3-8984-C04E77EC4E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54C62-0663-40DC-ACB2-88E083675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DOM objects are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dirty="0"/>
              <a:t> of standard DOM classes</a:t>
            </a:r>
          </a:p>
          <a:p>
            <a:pPr lvl="1"/>
            <a:r>
              <a:rPr lang="en-US" dirty="0"/>
              <a:t>Always created via </a:t>
            </a:r>
            <a:r>
              <a:rPr lang="en-US" b="1" dirty="0">
                <a:solidFill>
                  <a:schemeClr val="bg1"/>
                </a:solidFill>
              </a:rPr>
              <a:t>factory functions</a:t>
            </a:r>
            <a:r>
              <a:rPr lang="en-US" dirty="0"/>
              <a:t>, instead of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</a:p>
          <a:p>
            <a:pPr>
              <a:spcBef>
                <a:spcPts val="10800"/>
              </a:spcBef>
            </a:pPr>
            <a:r>
              <a:rPr lang="en-US" dirty="0"/>
              <a:t>They provide many useful methods and properties</a:t>
            </a:r>
          </a:p>
          <a:p>
            <a:pPr lvl="1"/>
            <a:r>
              <a:rPr lang="en-US" dirty="0"/>
              <a:t>Already seen: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addEventListener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appendChild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children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parentNode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dirty="0"/>
              <a:t>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835140-DB5D-4D5B-B828-FA9BB8C4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DOM Elements as Class Instances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037875-15AF-4F9E-9D6D-128ABF0A2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0" y="2575283"/>
            <a:ext cx="10305000" cy="10337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effectLst/>
                <a:latin typeface="Consolas" panose="020B0609020204030204" pitchFamily="49" charset="0"/>
              </a:rPr>
              <a:t>const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divElement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document.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('div');</a:t>
            </a:r>
          </a:p>
          <a:p>
            <a:pPr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divElement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HTMLDivElement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true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53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>
            <a:noAutofit/>
          </a:bodyPr>
          <a:lstStyle/>
          <a:p>
            <a:r>
              <a:rPr lang="en-US" sz="3400" dirty="0"/>
              <a:t>Defining Classes</a:t>
            </a:r>
          </a:p>
          <a:p>
            <a:pPr lvl="1"/>
            <a:r>
              <a:rPr lang="en-US" sz="3200" dirty="0"/>
              <a:t>Constructor and Methods</a:t>
            </a:r>
          </a:p>
          <a:p>
            <a:pPr lvl="1"/>
            <a:r>
              <a:rPr lang="en-US" sz="3200" dirty="0"/>
              <a:t>Accessor Properties</a:t>
            </a:r>
          </a:p>
          <a:p>
            <a:r>
              <a:rPr lang="en-US" sz="3400" dirty="0"/>
              <a:t>DOM Classes</a:t>
            </a:r>
          </a:p>
          <a:p>
            <a:pPr lvl="1"/>
            <a:r>
              <a:rPr lang="en-US" sz="3200" dirty="0"/>
              <a:t>Review of DOM</a:t>
            </a:r>
          </a:p>
          <a:p>
            <a:pPr lvl="1"/>
            <a:r>
              <a:rPr lang="en-US" sz="3200" dirty="0"/>
              <a:t>Methods and Properties</a:t>
            </a:r>
          </a:p>
          <a:p>
            <a:r>
              <a:rPr lang="en-US" sz="3400" dirty="0"/>
              <a:t>Built-in Collections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B3566A-3DF8-48AB-B5B2-F28B3D512E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A2B08-A30A-4B40-8EC0-C7B5FAE49C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cloneNode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3200" b="1" i="1" dirty="0">
                <a:solidFill>
                  <a:schemeClr val="bg1"/>
                </a:solidFill>
                <a:latin typeface="Consolas" panose="020B0609020204030204" pitchFamily="49" charset="0"/>
              </a:rPr>
              <a:t>deep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200" dirty="0"/>
              <a:t> create a </a:t>
            </a:r>
            <a:r>
              <a:rPr lang="en-US" sz="3200" b="1" dirty="0">
                <a:solidFill>
                  <a:schemeClr val="bg1"/>
                </a:solidFill>
              </a:rPr>
              <a:t>duplicate</a:t>
            </a:r>
            <a:r>
              <a:rPr lang="en-US" sz="3200" dirty="0"/>
              <a:t> of the selected element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If </a:t>
            </a:r>
            <a:r>
              <a:rPr lang="en-US" sz="3000" b="1" i="1" dirty="0">
                <a:solidFill>
                  <a:schemeClr val="bg1"/>
                </a:solidFill>
                <a:latin typeface="Consolas" panose="020B0609020204030204" pitchFamily="49" charset="0"/>
              </a:rPr>
              <a:t>deep</a:t>
            </a:r>
            <a:r>
              <a:rPr lang="en-US" sz="3000" dirty="0"/>
              <a:t> is true, a </a:t>
            </a:r>
            <a:r>
              <a:rPr lang="en-US" sz="3000" b="1" dirty="0">
                <a:solidFill>
                  <a:schemeClr val="bg1"/>
                </a:solidFill>
              </a:rPr>
              <a:t>deep-copy</a:t>
            </a:r>
            <a:r>
              <a:rPr lang="en-US" sz="3000" dirty="0"/>
              <a:t> is created</a:t>
            </a:r>
          </a:p>
          <a:p>
            <a:pPr>
              <a:spcBef>
                <a:spcPts val="6000"/>
              </a:spcBef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replaceWith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replaces</a:t>
            </a:r>
            <a:r>
              <a:rPr lang="en-US" sz="3200" dirty="0"/>
              <a:t> selected element with another</a:t>
            </a: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before()</a:t>
            </a:r>
            <a:r>
              <a:rPr lang="en-US" sz="3200" dirty="0"/>
              <a:t> insert element before selected node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after()</a:t>
            </a:r>
            <a:r>
              <a:rPr lang="en-US" sz="3200" dirty="0"/>
              <a:t> insert element after selected node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D69FA4-452D-440D-89E0-D3B5FD31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DOM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37C05C-BE01-4E1D-B5AB-830922655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0" y="2571559"/>
            <a:ext cx="1030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effectLst/>
                <a:latin typeface="Consolas" panose="020B0609020204030204" pitchFamily="49" charset="0"/>
              </a:rPr>
              <a:t>const duplicate =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divElement.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cloneNode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(true);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15D6DA-FD0F-4017-9B0E-6C03077E4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0" y="3969000"/>
            <a:ext cx="10305000" cy="10337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effectLst/>
                <a:latin typeface="Consolas" panose="020B0609020204030204" pitchFamily="49" charset="0"/>
              </a:rPr>
              <a:t>const span =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document.createElement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('span');</a:t>
            </a:r>
          </a:p>
          <a:p>
            <a:pPr>
              <a:spcAft>
                <a:spcPts val="600"/>
              </a:spcAft>
            </a:pPr>
            <a:r>
              <a:rPr lang="en-US" sz="2400" b="1" dirty="0" err="1">
                <a:effectLst/>
                <a:latin typeface="Consolas" panose="020B0609020204030204" pitchFamily="49" charset="0"/>
              </a:rPr>
              <a:t>divElement.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replaceWith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(span);</a:t>
            </a:r>
          </a:p>
        </p:txBody>
      </p:sp>
    </p:spTree>
    <p:extLst>
      <p:ext uri="{BB962C8B-B14F-4D97-AF65-F5344CB8AC3E}">
        <p14:creationId xmlns:p14="http://schemas.microsoft.com/office/powerpoint/2010/main" val="333664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87C1B7-BD82-4CD7-A42E-0E0B640EB9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classList</a:t>
            </a:r>
            <a:r>
              <a:rPr lang="en-US" b="1" dirty="0"/>
              <a:t> </a:t>
            </a:r>
            <a:r>
              <a:rPr lang="en-US" dirty="0"/>
              <a:t>- is a read-only property that returns a collection of</a:t>
            </a:r>
            <a:br>
              <a:rPr lang="en-US" dirty="0"/>
            </a:br>
            <a:r>
              <a:rPr lang="en-US" dirty="0"/>
              <a:t>the class attributes of specified element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5A2E53-812B-4C6C-8A5C-FED648633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Manipulate Element CSS Class</a:t>
            </a:r>
            <a:endParaRPr lang="bg-BG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A6DF40A-E56F-4E52-B1DB-2DF1EE8C3697}"/>
              </a:ext>
            </a:extLst>
          </p:cNvPr>
          <p:cNvSpPr txBox="1">
            <a:spLocks/>
          </p:cNvSpPr>
          <p:nvPr/>
        </p:nvSpPr>
        <p:spPr>
          <a:xfrm>
            <a:off x="651000" y="3609000"/>
            <a:ext cx="10292187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element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')</a:t>
            </a:r>
            <a:r>
              <a:rPr lang="en-US" sz="2400" dirty="0">
                <a:solidFill>
                  <a:schemeClr val="bg1"/>
                </a:solidFill>
                <a:effectLst/>
              </a:rPr>
              <a:t>.classList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DOMTokenList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(3)</a:t>
            </a:r>
            <a:br>
              <a:rPr lang="en-US" sz="2400" i="1" dirty="0">
                <a:solidFill>
                  <a:schemeClr val="accent2"/>
                </a:solidFill>
                <a:effectLst/>
              </a:rPr>
            </a:br>
            <a:r>
              <a:rPr lang="en-US" sz="2400" i="1" dirty="0">
                <a:solidFill>
                  <a:schemeClr val="accent2"/>
                </a:solidFill>
                <a:effectLst/>
              </a:rPr>
              <a:t>["container", "div", "root", value: "container div root"]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0642A5D-9B41-48A2-97ED-B0DD79F83B81}"/>
              </a:ext>
            </a:extLst>
          </p:cNvPr>
          <p:cNvSpPr txBox="1">
            <a:spLocks/>
          </p:cNvSpPr>
          <p:nvPr/>
        </p:nvSpPr>
        <p:spPr>
          <a:xfrm>
            <a:off x="651000" y="2699187"/>
            <a:ext cx="10170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&lt;div id="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" class="container div root"&gt;&lt;/div&gt;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143987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3FA0A6-7BD6-4078-9D9C-18682D0C8E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classList</a:t>
            </a:r>
            <a:r>
              <a:rPr lang="en-US" b="1" dirty="0">
                <a:solidFill>
                  <a:schemeClr val="bg1"/>
                </a:solidFill>
              </a:rPr>
              <a:t> Methods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add()</a:t>
            </a:r>
            <a:r>
              <a:rPr lang="en-US" b="1" dirty="0"/>
              <a:t> - </a:t>
            </a:r>
            <a:r>
              <a:rPr lang="en-US" dirty="0"/>
              <a:t>Adds the specified class values</a:t>
            </a:r>
            <a:endParaRPr lang="en-US" b="1" dirty="0"/>
          </a:p>
          <a:p>
            <a:pPr marL="0" indent="0">
              <a:buClr>
                <a:schemeClr val="tx1"/>
              </a:buClr>
              <a:buNone/>
            </a:pP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remove()</a:t>
            </a:r>
            <a:r>
              <a:rPr lang="en-US" b="1" dirty="0"/>
              <a:t> - </a:t>
            </a:r>
            <a:r>
              <a:rPr lang="en-US" dirty="0"/>
              <a:t>Removes the specified class values</a:t>
            </a: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C585F1-90D3-47A7-9BD8-6D8B588C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Manipulate Element CSS Class (2)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C16316D-4A59-4C3C-AF5C-2233F7620EA3}"/>
              </a:ext>
            </a:extLst>
          </p:cNvPr>
          <p:cNvSpPr txBox="1">
            <a:spLocks/>
          </p:cNvSpPr>
          <p:nvPr/>
        </p:nvSpPr>
        <p:spPr>
          <a:xfrm>
            <a:off x="1077212" y="5569981"/>
            <a:ext cx="974378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&lt;div id="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" class="</a:t>
            </a:r>
            <a:r>
              <a:rPr lang="en-US" sz="2400" dirty="0">
                <a:solidFill>
                  <a:schemeClr val="bg1"/>
                </a:solidFill>
                <a:effectLst/>
              </a:rPr>
              <a:t>div root 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testClass</a:t>
            </a:r>
            <a:r>
              <a:rPr lang="en-US" sz="2400" dirty="0">
                <a:solidFill>
                  <a:schemeClr val="tx1"/>
                </a:solidFill>
                <a:effectLst/>
              </a:rPr>
              <a:t>"&gt;&lt;/div&gt;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1077212" y="3189015"/>
            <a:ext cx="1040539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').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classList.add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'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testClass</a:t>
            </a:r>
            <a:r>
              <a:rPr lang="en-US" sz="2400" dirty="0">
                <a:solidFill>
                  <a:schemeClr val="bg1"/>
                </a:solidFill>
                <a:effectLst/>
              </a:rPr>
              <a:t>'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7C65683-3549-4F5C-AFF2-728DF9204C20}"/>
              </a:ext>
            </a:extLst>
          </p:cNvPr>
          <p:cNvSpPr txBox="1">
            <a:spLocks/>
          </p:cNvSpPr>
          <p:nvPr/>
        </p:nvSpPr>
        <p:spPr>
          <a:xfrm>
            <a:off x="1089296" y="4716287"/>
            <a:ext cx="10919202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').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classList.remove</a:t>
            </a:r>
            <a:r>
              <a:rPr lang="en-US" sz="2400" dirty="0">
                <a:solidFill>
                  <a:schemeClr val="bg1"/>
                </a:solidFill>
                <a:effectLst/>
              </a:rPr>
              <a:t>('container')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240A0B-B0EE-43C6-B125-CE94DAB7ACFB}"/>
              </a:ext>
            </a:extLst>
          </p:cNvPr>
          <p:cNvSpPr txBox="1">
            <a:spLocks/>
          </p:cNvSpPr>
          <p:nvPr/>
        </p:nvSpPr>
        <p:spPr>
          <a:xfrm>
            <a:off x="696000" y="1837938"/>
            <a:ext cx="10125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&lt;div id="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" class="</a:t>
            </a:r>
            <a:r>
              <a:rPr lang="en-US" sz="2400" dirty="0">
                <a:solidFill>
                  <a:schemeClr val="bg1"/>
                </a:solidFill>
                <a:effectLst/>
              </a:rPr>
              <a:t>container div root</a:t>
            </a:r>
            <a:r>
              <a:rPr lang="en-US" sz="2400" dirty="0">
                <a:solidFill>
                  <a:schemeClr val="tx1"/>
                </a:solidFill>
                <a:effectLst/>
              </a:rPr>
              <a:t>"&gt;&lt;/div&gt;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122445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6111E3C9-C2DC-45E0-9D53-C3F310EA11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getAttribute()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/>
              <a:t>-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returns the value of attributes of</a:t>
            </a:r>
            <a:br>
              <a:rPr lang="en-US" sz="3400" dirty="0"/>
            </a:br>
            <a:r>
              <a:rPr lang="en-US" sz="3400" dirty="0"/>
              <a:t>specified HTML element</a:t>
            </a:r>
            <a:endParaRPr lang="bg-BG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HTML Attributes and Methods</a:t>
            </a:r>
            <a:endParaRPr lang="en-US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0C208C1-F540-4D07-8B38-A935F8E2B2FA}"/>
              </a:ext>
            </a:extLst>
          </p:cNvPr>
          <p:cNvSpPr txBox="1">
            <a:spLocks/>
          </p:cNvSpPr>
          <p:nvPr/>
        </p:nvSpPr>
        <p:spPr>
          <a:xfrm>
            <a:off x="651000" y="2712086"/>
            <a:ext cx="7204481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name="password"/&gt;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3E4F784-EB09-4BAD-9CA3-ED738DA7F0C2}"/>
              </a:ext>
            </a:extLst>
          </p:cNvPr>
          <p:cNvSpPr txBox="1">
            <a:spLocks/>
          </p:cNvSpPr>
          <p:nvPr/>
        </p:nvSpPr>
        <p:spPr>
          <a:xfrm>
            <a:off x="651000" y="4149000"/>
            <a:ext cx="104850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inputEle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('input')[0];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inputEle.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('type');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text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inputEle.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('name');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 // username</a:t>
            </a:r>
          </a:p>
        </p:txBody>
      </p:sp>
    </p:spTree>
    <p:extLst>
      <p:ext uri="{BB962C8B-B14F-4D97-AF65-F5344CB8AC3E}">
        <p14:creationId xmlns:p14="http://schemas.microsoft.com/office/powerpoint/2010/main" val="135153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F062FB-A00C-4C3A-A97A-6CE4D90801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330" y="1257587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setAttribute()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 sets the value of an attribute on the</a:t>
            </a:r>
            <a:br>
              <a:rPr lang="en-US" sz="3400" dirty="0"/>
            </a:br>
            <a:r>
              <a:rPr lang="en-US" sz="3400" dirty="0"/>
              <a:t>specified HTML element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0D42C0-DE63-4F79-BC46-8C31F6B0D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 (2)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F2EFA59-28A9-4921-A5CE-F2294CD15CA7}"/>
              </a:ext>
            </a:extLst>
          </p:cNvPr>
          <p:cNvSpPr txBox="1">
            <a:spLocks/>
          </p:cNvSpPr>
          <p:nvPr/>
        </p:nvSpPr>
        <p:spPr>
          <a:xfrm>
            <a:off x="634991" y="5088008"/>
            <a:ext cx="7204481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</a:t>
            </a:r>
            <a:r>
              <a:rPr lang="en-US" sz="2400" dirty="0">
                <a:solidFill>
                  <a:schemeClr val="bg1"/>
                </a:solidFill>
                <a:effectLst/>
              </a:rPr>
              <a:t>name="password"</a:t>
            </a:r>
            <a:r>
              <a:rPr lang="en-US" sz="2400" dirty="0">
                <a:solidFill>
                  <a:schemeClr val="tx1"/>
                </a:solidFill>
                <a:effectLst/>
              </a:rPr>
              <a:t>/&gt;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F0511DA-DDC7-4CFA-A8C4-B45BE3C3DB25}"/>
              </a:ext>
            </a:extLst>
          </p:cNvPr>
          <p:cNvSpPr txBox="1">
            <a:spLocks/>
          </p:cNvSpPr>
          <p:nvPr/>
        </p:nvSpPr>
        <p:spPr>
          <a:xfrm>
            <a:off x="625144" y="3857052"/>
            <a:ext cx="1092304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inputPassEle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('input')[1];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inputPassEle.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'name'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>
                <a:solidFill>
                  <a:schemeClr val="bg1"/>
                </a:solidFill>
                <a:effectLst/>
              </a:rPr>
              <a:t>'password'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67703AFA-07ED-4545-B8E4-E2C0F051EB91}"/>
              </a:ext>
            </a:extLst>
          </p:cNvPr>
          <p:cNvSpPr txBox="1">
            <a:spLocks/>
          </p:cNvSpPr>
          <p:nvPr/>
        </p:nvSpPr>
        <p:spPr>
          <a:xfrm>
            <a:off x="651000" y="2626096"/>
            <a:ext cx="643812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type="password"/&gt;</a:t>
            </a:r>
          </a:p>
        </p:txBody>
      </p:sp>
    </p:spTree>
    <p:extLst>
      <p:ext uri="{BB962C8B-B14F-4D97-AF65-F5344CB8AC3E}">
        <p14:creationId xmlns:p14="http://schemas.microsoft.com/office/powerpoint/2010/main" val="163349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4" grpId="0" animBg="1"/>
      <p:bldP spid="14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C64C9B-19DD-4F52-AC04-EB0AC5DCC7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removeAttribute()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 removes the attribute with the specified name  from an HTML element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991763-84E3-4613-8BBB-E2A75050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 (3)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F06D19-2CA3-4A69-B3D5-63E6F9F68722}"/>
              </a:ext>
            </a:extLst>
          </p:cNvPr>
          <p:cNvSpPr txBox="1">
            <a:spLocks/>
          </p:cNvSpPr>
          <p:nvPr/>
        </p:nvSpPr>
        <p:spPr>
          <a:xfrm>
            <a:off x="536815" y="2558325"/>
            <a:ext cx="1147168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 placeholder="Username..."/&gt;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name="password" </a:t>
            </a:r>
            <a:r>
              <a:rPr lang="en-US" sz="2400" dirty="0">
                <a:solidFill>
                  <a:schemeClr val="bg1"/>
                </a:solidFill>
                <a:effectLst/>
              </a:rPr>
              <a:t>placeholder="Password..."</a:t>
            </a:r>
            <a:r>
              <a:rPr lang="en-US" sz="2400" dirty="0">
                <a:solidFill>
                  <a:schemeClr val="tx1"/>
                </a:solidFill>
                <a:effectLst/>
              </a:rPr>
              <a:t>/&gt;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EECADF7-A13E-4EAA-8023-C9E9CDFF5A87}"/>
              </a:ext>
            </a:extLst>
          </p:cNvPr>
          <p:cNvSpPr txBox="1">
            <a:spLocks/>
          </p:cNvSpPr>
          <p:nvPr/>
        </p:nvSpPr>
        <p:spPr>
          <a:xfrm>
            <a:off x="536815" y="5229000"/>
            <a:ext cx="1147168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 placeholder="Username..."/&gt;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name="password"/&gt;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00D43E8-6819-46C3-AF4D-E011190187F1}"/>
              </a:ext>
            </a:extLst>
          </p:cNvPr>
          <p:cNvSpPr txBox="1">
            <a:spLocks/>
          </p:cNvSpPr>
          <p:nvPr/>
        </p:nvSpPr>
        <p:spPr>
          <a:xfrm>
            <a:off x="540242" y="3858703"/>
            <a:ext cx="1147168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inputPassEle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('input')[1];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inputPassEle.removeAttribute</a:t>
            </a:r>
            <a:r>
              <a:rPr lang="en-US" sz="2400" dirty="0">
                <a:solidFill>
                  <a:schemeClr val="bg1"/>
                </a:solidFill>
                <a:effectLst/>
              </a:rPr>
              <a:t>('placeholder');</a:t>
            </a:r>
          </a:p>
        </p:txBody>
      </p:sp>
    </p:spTree>
    <p:extLst>
      <p:ext uri="{BB962C8B-B14F-4D97-AF65-F5344CB8AC3E}">
        <p14:creationId xmlns:p14="http://schemas.microsoft.com/office/powerpoint/2010/main" val="95416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0F622A-BDF2-4982-A150-83D7B41AA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hasAttribute()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 method returns true if the specified</a:t>
            </a:r>
            <a:br>
              <a:rPr lang="en-US" dirty="0"/>
            </a:br>
            <a:r>
              <a:rPr lang="en-US" dirty="0"/>
              <a:t>attribute exists, otherwise it returns false</a:t>
            </a:r>
          </a:p>
          <a:p>
            <a:pPr>
              <a:spcBef>
                <a:spcPts val="240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dataset</a:t>
            </a:r>
            <a:r>
              <a:rPr lang="en-US" dirty="0"/>
              <a:t> obtain </a:t>
            </a:r>
            <a:r>
              <a:rPr lang="en-US" b="1" dirty="0" err="1">
                <a:solidFill>
                  <a:schemeClr val="bg1"/>
                </a:solidFill>
              </a:rPr>
              <a:t>DOMStringMap</a:t>
            </a:r>
            <a:r>
              <a:rPr lang="en-US" dirty="0"/>
              <a:t> of custom </a:t>
            </a:r>
            <a:r>
              <a:rPr lang="en-US" b="1" dirty="0">
                <a:solidFill>
                  <a:schemeClr val="bg1"/>
                </a:solidFill>
              </a:rPr>
              <a:t>data attributes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0D3E2A-6FF5-4A59-B8EE-9262ED00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 (4)</a:t>
            </a:r>
            <a:endParaRPr lang="bg-BG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3CAE137-637F-4A77-AFE3-F507022D8ED5}"/>
              </a:ext>
            </a:extLst>
          </p:cNvPr>
          <p:cNvSpPr txBox="1">
            <a:spLocks/>
          </p:cNvSpPr>
          <p:nvPr/>
        </p:nvSpPr>
        <p:spPr>
          <a:xfrm>
            <a:off x="710397" y="3779226"/>
            <a:ext cx="10778105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passwordElement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('password');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passwordElement.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hasAttribute</a:t>
            </a:r>
            <a:r>
              <a:rPr lang="en-US" sz="2400" dirty="0">
                <a:solidFill>
                  <a:schemeClr val="bg1"/>
                </a:solidFill>
                <a:effectLst/>
              </a:rPr>
              <a:t>('name')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true 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passwordElement.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hasAttribute</a:t>
            </a:r>
            <a:r>
              <a:rPr lang="en-US" sz="2400" dirty="0">
                <a:solidFill>
                  <a:schemeClr val="bg1"/>
                </a:solidFill>
                <a:effectLst/>
              </a:rPr>
              <a:t>('placeholder')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false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F132AB0E-1874-4949-904C-3D3A00ACB015}"/>
              </a:ext>
            </a:extLst>
          </p:cNvPr>
          <p:cNvSpPr txBox="1">
            <a:spLocks/>
          </p:cNvSpPr>
          <p:nvPr/>
        </p:nvSpPr>
        <p:spPr>
          <a:xfrm>
            <a:off x="710397" y="2529000"/>
            <a:ext cx="10778105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 placeholder="Username..."/&gt;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name="password" id="password"/&gt;</a:t>
            </a:r>
          </a:p>
        </p:txBody>
      </p:sp>
    </p:spTree>
    <p:extLst>
      <p:ext uri="{BB962C8B-B14F-4D97-AF65-F5344CB8AC3E}">
        <p14:creationId xmlns:p14="http://schemas.microsoft.com/office/powerpoint/2010/main" val="267156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6917DB-7B90-4EF5-894B-81653D195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F10B2-F62B-4AA3-ACC5-C041C1E1DC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 can be used to </a:t>
            </a:r>
            <a:r>
              <a:rPr lang="en-US" b="1" dirty="0">
                <a:solidFill>
                  <a:schemeClr val="bg1"/>
                </a:solidFill>
              </a:rPr>
              <a:t>encapsulate</a:t>
            </a:r>
            <a:r>
              <a:rPr lang="en-US" dirty="0"/>
              <a:t> elements and behavior</a:t>
            </a:r>
          </a:p>
          <a:p>
            <a:pPr lvl="1"/>
            <a:r>
              <a:rPr lang="en-US" dirty="0"/>
              <a:t>Store </a:t>
            </a:r>
            <a:r>
              <a:rPr lang="en-US" b="1" dirty="0">
                <a:solidFill>
                  <a:schemeClr val="bg1"/>
                </a:solidFill>
              </a:rPr>
              <a:t>references</a:t>
            </a:r>
            <a:r>
              <a:rPr lang="en-US" dirty="0"/>
              <a:t> to DOM elements</a:t>
            </a:r>
          </a:p>
          <a:p>
            <a:pPr lvl="1"/>
            <a:r>
              <a:rPr lang="en-US" dirty="0"/>
              <a:t>Provide </a:t>
            </a:r>
            <a:r>
              <a:rPr lang="en-US" b="1" dirty="0">
                <a:solidFill>
                  <a:schemeClr val="bg1"/>
                </a:solidFill>
              </a:rPr>
              <a:t>event handlers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manipulate</a:t>
            </a:r>
            <a:r>
              <a:rPr lang="en-US" dirty="0"/>
              <a:t> the elements</a:t>
            </a:r>
          </a:p>
          <a:p>
            <a:pPr>
              <a:spcBef>
                <a:spcPts val="3600"/>
              </a:spcBef>
            </a:pPr>
            <a:r>
              <a:rPr lang="en-US" dirty="0"/>
              <a:t>This is called the </a:t>
            </a:r>
            <a:r>
              <a:rPr lang="en-US" b="1" dirty="0">
                <a:solidFill>
                  <a:schemeClr val="bg1"/>
                </a:solidFill>
              </a:rPr>
              <a:t>Component Pattern</a:t>
            </a:r>
          </a:p>
          <a:p>
            <a:pPr lvl="1"/>
            <a:r>
              <a:rPr lang="en-US" dirty="0"/>
              <a:t>Used in many </a:t>
            </a:r>
            <a:r>
              <a:rPr lang="en-US" b="1" dirty="0">
                <a:solidFill>
                  <a:schemeClr val="bg1"/>
                </a:solidFill>
              </a:rPr>
              <a:t>JS frameworks</a:t>
            </a:r>
            <a:r>
              <a:rPr lang="en-US" dirty="0"/>
              <a:t>, such as React, Vue, Angular</a:t>
            </a:r>
          </a:p>
          <a:p>
            <a:pPr lvl="1"/>
            <a:r>
              <a:rPr lang="en-US" dirty="0"/>
              <a:t>Used in the </a:t>
            </a:r>
            <a:r>
              <a:rPr lang="en-US" b="1" dirty="0">
                <a:solidFill>
                  <a:schemeClr val="bg1"/>
                </a:solidFill>
              </a:rPr>
              <a:t>Custom Web Component API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50A69B-3BE2-490B-9135-7D6438457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Elements and Behavior</a:t>
            </a:r>
          </a:p>
        </p:txBody>
      </p:sp>
    </p:spTree>
    <p:extLst>
      <p:ext uri="{BB962C8B-B14F-4D97-AF65-F5344CB8AC3E}">
        <p14:creationId xmlns:p14="http://schemas.microsoft.com/office/powerpoint/2010/main" val="277942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6089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7566" y="714962"/>
            <a:ext cx="3120610" cy="383371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F7C1310D-D05C-458F-8872-9A68F31E050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Classes Interacting with DOM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084847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sz="quarter" idx="10"/>
          </p:nvPr>
        </p:nvSpPr>
        <p:spPr>
          <a:xfrm>
            <a:off x="615108" y="5457084"/>
            <a:ext cx="11387533" cy="768084"/>
          </a:xfrm>
        </p:spPr>
        <p:txBody>
          <a:bodyPr/>
          <a:lstStyle/>
          <a:p>
            <a:r>
              <a:rPr lang="en-US" sz="4000" dirty="0"/>
              <a:t>Set, Map, </a:t>
            </a:r>
            <a:r>
              <a:rPr lang="en-US" sz="4000" dirty="0" err="1"/>
              <a:t>WeakSet</a:t>
            </a:r>
            <a:r>
              <a:rPr lang="en-US" sz="4000" dirty="0"/>
              <a:t>, </a:t>
            </a:r>
            <a:r>
              <a:rPr lang="en-US" sz="4000" dirty="0" err="1"/>
              <a:t>WeakMap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Build-in Collections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949FFA-2392-4C5D-A191-62B505E467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000" y="1385711"/>
            <a:ext cx="1980000" cy="254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3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4BF3A2-324A-43E9-A222-8319677D4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bg-BG" sz="3200" dirty="0"/>
              <a:t>A</a:t>
            </a:r>
            <a:r>
              <a:rPr lang="bg-BG" altLang="bg-BG" sz="3200" dirty="0"/>
              <a:t> </a:t>
            </a:r>
            <a:r>
              <a:rPr lang="en-US" altLang="bg-BG" sz="3200" b="1" dirty="0">
                <a:solidFill>
                  <a:schemeClr val="bg1"/>
                </a:solidFill>
                <a:latin typeface="Calibri (Body)"/>
              </a:rPr>
              <a:t>Map </a:t>
            </a:r>
            <a:r>
              <a:rPr lang="en-US" altLang="bg-BG" sz="3200" dirty="0"/>
              <a:t>collection</a:t>
            </a:r>
            <a:r>
              <a:rPr lang="bg-BG" altLang="bg-BG" sz="3200" dirty="0"/>
              <a:t> </a:t>
            </a:r>
            <a:r>
              <a:rPr lang="en-US" altLang="bg-BG" sz="3200" dirty="0"/>
              <a:t>stores</a:t>
            </a:r>
            <a:r>
              <a:rPr lang="bg-BG" altLang="bg-BG" sz="3200" dirty="0"/>
              <a:t> its elements in </a:t>
            </a:r>
            <a:r>
              <a:rPr lang="bg-BG" altLang="bg-BG" sz="3200" b="1" dirty="0">
                <a:solidFill>
                  <a:schemeClr val="bg1"/>
                </a:solidFill>
              </a:rPr>
              <a:t>insertion</a:t>
            </a:r>
            <a:r>
              <a:rPr lang="en-US" altLang="bg-BG" sz="3200" b="1" dirty="0">
                <a:solidFill>
                  <a:schemeClr val="bg1"/>
                </a:solidFill>
              </a:rPr>
              <a:t> </a:t>
            </a:r>
            <a:r>
              <a:rPr lang="bg-BG" altLang="bg-BG" sz="3200" b="1" dirty="0">
                <a:solidFill>
                  <a:schemeClr val="bg1"/>
                </a:solidFill>
              </a:rPr>
              <a:t>order  </a:t>
            </a:r>
            <a:endParaRPr lang="en-US" altLang="bg-BG" sz="3200" b="1" dirty="0">
              <a:solidFill>
                <a:schemeClr val="bg1"/>
              </a:solidFill>
            </a:endParaRPr>
          </a:p>
          <a:p>
            <a:r>
              <a:rPr lang="en-US" altLang="bg-BG" sz="3200" dirty="0"/>
              <a:t>A</a:t>
            </a:r>
            <a:r>
              <a:rPr lang="bg-BG" altLang="bg-BG" sz="3200" dirty="0"/>
              <a:t> </a:t>
            </a:r>
            <a:r>
              <a:rPr lang="en-US" altLang="bg-BG" sz="3200" dirty="0"/>
              <a:t>for-of</a:t>
            </a:r>
            <a:r>
              <a:rPr lang="bg-BG" altLang="bg-BG" sz="3200" dirty="0"/>
              <a:t> loop returns an array of </a:t>
            </a:r>
            <a:r>
              <a:rPr lang="bg-BG" altLang="bg-BG" sz="3200" b="1" dirty="0">
                <a:solidFill>
                  <a:schemeClr val="bg1"/>
                </a:solidFill>
              </a:rPr>
              <a:t>[key, value]</a:t>
            </a:r>
            <a:r>
              <a:rPr lang="bg-BG" altLang="bg-BG" sz="3200" dirty="0"/>
              <a:t> for</a:t>
            </a:r>
            <a:r>
              <a:rPr lang="en-US" altLang="bg-BG" sz="3200" dirty="0"/>
              <a:t> </a:t>
            </a:r>
            <a:r>
              <a:rPr lang="bg-BG" altLang="bg-BG" sz="3200" dirty="0"/>
              <a:t>each</a:t>
            </a:r>
            <a:r>
              <a:rPr lang="en-US" altLang="bg-BG" sz="3200" dirty="0"/>
              <a:t> </a:t>
            </a:r>
            <a:br>
              <a:rPr lang="en-US" altLang="bg-BG" sz="3200" dirty="0"/>
            </a:br>
            <a:r>
              <a:rPr lang="bg-BG" altLang="bg-BG" sz="3200" dirty="0"/>
              <a:t>iteration</a:t>
            </a:r>
          </a:p>
          <a:p>
            <a:pPr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200" dirty="0"/>
              <a:t>Pure </a:t>
            </a:r>
            <a:r>
              <a:rPr lang="en-US" altLang="bg-BG" sz="3200" b="1" dirty="0">
                <a:solidFill>
                  <a:schemeClr val="bg1"/>
                </a:solidFill>
              </a:rPr>
              <a:t>JavaScript objects </a:t>
            </a:r>
            <a:r>
              <a:rPr lang="en-US" altLang="bg-BG" sz="3200" dirty="0"/>
              <a:t>are like </a:t>
            </a:r>
            <a:r>
              <a:rPr lang="en-US" altLang="bg-BG" sz="3200" b="1" dirty="0">
                <a:solidFill>
                  <a:schemeClr val="bg1"/>
                </a:solidFill>
              </a:rPr>
              <a:t>Maps</a:t>
            </a:r>
            <a:r>
              <a:rPr lang="en-US" altLang="bg-BG" sz="3200" dirty="0">
                <a:solidFill>
                  <a:schemeClr val="bg1"/>
                </a:solidFill>
              </a:rPr>
              <a:t> </a:t>
            </a:r>
            <a:r>
              <a:rPr lang="en-US" altLang="bg-BG" sz="3200" dirty="0"/>
              <a:t>in that both</a:t>
            </a:r>
            <a:br>
              <a:rPr lang="en-US" altLang="bg-BG" sz="3200" dirty="0"/>
            </a:br>
            <a:r>
              <a:rPr lang="en-US" altLang="bg-BG" sz="3200" dirty="0"/>
              <a:t>let you:</a:t>
            </a:r>
          </a:p>
          <a:p>
            <a:pPr lvl="1" defTabSz="914400" eaLnBrk="0" fontAlgn="base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Assign </a:t>
            </a:r>
            <a:r>
              <a:rPr lang="en-US" altLang="bg-BG" sz="3000" b="1" dirty="0">
                <a:solidFill>
                  <a:schemeClr val="bg1"/>
                </a:solidFill>
              </a:rPr>
              <a:t>values </a:t>
            </a:r>
            <a:r>
              <a:rPr lang="en-US" altLang="bg-BG" sz="3000" dirty="0"/>
              <a:t>to</a:t>
            </a:r>
            <a:r>
              <a:rPr lang="en-US" altLang="bg-BG" sz="3000" b="1" dirty="0">
                <a:solidFill>
                  <a:schemeClr val="bg1"/>
                </a:solidFill>
              </a:rPr>
              <a:t> keys</a:t>
            </a:r>
            <a:endParaRPr lang="en-US" altLang="bg-BG" sz="3000" dirty="0"/>
          </a:p>
          <a:p>
            <a:pPr lvl="1" defTabSz="914400" eaLnBrk="0" fontAlgn="base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Detect whether something is stored in a key</a:t>
            </a:r>
            <a:endParaRPr lang="bg-BG" altLang="bg-BG" sz="3000" dirty="0"/>
          </a:p>
          <a:p>
            <a:pPr lvl="1"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Delete keys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Map?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C30C50-FEC5-406A-9E38-1BD0FD9A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25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6539" y="1943393"/>
            <a:ext cx="8061205" cy="1396061"/>
          </a:xfr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let map = new Map()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map.set(1,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one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key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1, value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one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map.set(2,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two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key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2, value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two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51" y="1211571"/>
            <a:ext cx="11811097" cy="5185625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12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.set</a:t>
            </a:r>
            <a:r>
              <a:rPr lang="en-US" sz="3400" dirty="0"/>
              <a:t>(key, value) </a:t>
            </a:r>
            <a:r>
              <a:rPr lang="bg-BG" sz="3400" dirty="0"/>
              <a:t>–</a:t>
            </a:r>
            <a:r>
              <a:rPr lang="en-US" sz="3400" dirty="0"/>
              <a:t> adds a new key-value pair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.get</a:t>
            </a:r>
            <a:r>
              <a:rPr lang="en-US" sz="3400" dirty="0"/>
              <a:t>(key) </a:t>
            </a:r>
            <a:r>
              <a:rPr lang="bg-BG" sz="3400" dirty="0"/>
              <a:t>–</a:t>
            </a:r>
            <a:r>
              <a:rPr lang="en-US" sz="3400" dirty="0"/>
              <a:t> returns the value of the given key </a:t>
            </a:r>
            <a:endParaRPr lang="bg-BG" sz="3400" dirty="0"/>
          </a:p>
          <a:p>
            <a:pPr marL="457200" indent="-457200">
              <a:spcBef>
                <a:spcPts val="12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.size</a:t>
            </a:r>
            <a:r>
              <a:rPr lang="en-US" sz="3400" dirty="0"/>
              <a:t> </a:t>
            </a:r>
            <a:r>
              <a:rPr lang="bg-BG" sz="3400" dirty="0"/>
              <a:t>–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property</a:t>
            </a:r>
            <a:r>
              <a:rPr lang="en-US" sz="3400" dirty="0"/>
              <a:t>, holding the number of stored entries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Adding/Accessing Elements</a:t>
            </a:r>
            <a:endParaRPr lang="bg-BG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76539" y="4308620"/>
            <a:ext cx="8061205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map.get(2)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two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map.get(1)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one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38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2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.has(key)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-</a:t>
            </a:r>
            <a:r>
              <a:rPr lang="en-US" dirty="0"/>
              <a:t> checks if the map has the given key</a:t>
            </a:r>
          </a:p>
          <a:p>
            <a:pPr>
              <a:lnSpc>
                <a:spcPct val="100000"/>
              </a:lnSpc>
              <a:spcAft>
                <a:spcPts val="10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.delete(key)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-</a:t>
            </a:r>
            <a:r>
              <a:rPr lang="en-US" dirty="0"/>
              <a:t> removes a key-value pair</a:t>
            </a:r>
          </a:p>
          <a:p>
            <a:pPr>
              <a:buClr>
                <a:schemeClr val="tx2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.clear()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-</a:t>
            </a:r>
            <a:r>
              <a:rPr lang="en-US" sz="3400" dirty="0"/>
              <a:t> removes all key-value pairs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Contains</a:t>
            </a:r>
            <a:r>
              <a:rPr lang="bg-BG" dirty="0"/>
              <a:t> </a:t>
            </a:r>
            <a:r>
              <a:rPr lang="en-US" dirty="0"/>
              <a:t>/</a:t>
            </a:r>
            <a:r>
              <a:rPr lang="bg-BG" dirty="0"/>
              <a:t> </a:t>
            </a:r>
            <a:r>
              <a:rPr lang="en-US" dirty="0"/>
              <a:t>Delete</a:t>
            </a:r>
            <a:endParaRPr lang="bg-BG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860738" y="1981309"/>
            <a:ext cx="796562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map.has(2)</a:t>
            </a:r>
            <a:r>
              <a:rPr lang="bg-BG" dirty="0">
                <a:solidFill>
                  <a:schemeClr val="tx1"/>
                </a:solidFill>
              </a:rPr>
              <a:t>;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GB" dirty="0">
                <a:solidFill>
                  <a:schemeClr val="tx1"/>
                </a:solidFill>
              </a:rPr>
              <a:t>map.has(4)</a:t>
            </a:r>
            <a:r>
              <a:rPr lang="bg-BG" dirty="0">
                <a:solidFill>
                  <a:schemeClr val="tx1"/>
                </a:solidFill>
              </a:rPr>
              <a:t>;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60738" y="4289579"/>
            <a:ext cx="7965628" cy="6330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map.delete(1)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Removes 1 from the map</a:t>
            </a:r>
            <a:endParaRPr lang="bg-BG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1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.entries()</a:t>
            </a:r>
            <a:r>
              <a:rPr lang="en-US" sz="3400" dirty="0"/>
              <a:t> - returns Iterator - array of </a:t>
            </a:r>
            <a:r>
              <a:rPr lang="en-US" sz="3400" b="1" dirty="0">
                <a:solidFill>
                  <a:schemeClr val="bg1"/>
                </a:solidFill>
              </a:rPr>
              <a:t>[key, value]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.keys()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returns Iterator with all the </a:t>
            </a:r>
            <a:r>
              <a:rPr lang="en-US" sz="3400" b="1" dirty="0">
                <a:solidFill>
                  <a:schemeClr val="bg1"/>
                </a:solidFill>
              </a:rPr>
              <a:t>keys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.values()</a:t>
            </a:r>
            <a:r>
              <a:rPr lang="en-US" sz="3400" dirty="0"/>
              <a:t> - returns Iterator with all the </a:t>
            </a:r>
            <a:r>
              <a:rPr lang="en-US" sz="3400" b="1" dirty="0">
                <a:solidFill>
                  <a:schemeClr val="bg1"/>
                </a:solidFill>
              </a:rPr>
              <a:t>values</a:t>
            </a:r>
            <a:endParaRPr lang="bg-BG" sz="3400" b="1" dirty="0">
              <a:solidFill>
                <a:schemeClr val="bg1"/>
              </a:solidFill>
            </a:endParaRPr>
          </a:p>
          <a:p>
            <a:endParaRPr lang="en-US" sz="3600" dirty="0"/>
          </a:p>
          <a:p>
            <a:endParaRPr lang="en-US" sz="3600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14D8F-0B6A-4843-BE68-072A554D525F}"/>
              </a:ext>
            </a:extLst>
          </p:cNvPr>
          <p:cNvSpPr txBox="1"/>
          <p:nvPr/>
        </p:nvSpPr>
        <p:spPr>
          <a:xfrm>
            <a:off x="857739" y="3429000"/>
            <a:ext cx="10121936" cy="18696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entries = Array.from(map.entries());      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 [</a:t>
            </a:r>
            <a:r>
              <a:rPr lang="bg-BG" sz="2400" b="1" i="1" dirty="0">
                <a:solidFill>
                  <a:schemeClr val="accent2"/>
                </a:solidFill>
                <a:latin typeface="Consolas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, 'one'], [2, 'two'] 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keys = Array.from(</a:t>
            </a:r>
            <a:r>
              <a:rPr lang="en-US" sz="2400" b="1" dirty="0" err="1">
                <a:latin typeface="Consolas" pitchFamily="49" charset="0"/>
              </a:rPr>
              <a:t>map.keys</a:t>
            </a:r>
            <a:r>
              <a:rPr lang="en-US" sz="2400" b="1" dirty="0">
                <a:latin typeface="Consolas" pitchFamily="49" charset="0"/>
              </a:rPr>
              <a:t>());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[1, 2]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values = Array.from(</a:t>
            </a:r>
            <a:r>
              <a:rPr lang="en-US" sz="2400" b="1" dirty="0" err="1">
                <a:latin typeface="Consolas" pitchFamily="49" charset="0"/>
              </a:rPr>
              <a:t>map.values</a:t>
            </a:r>
            <a:r>
              <a:rPr lang="en-US" sz="2400" b="1" dirty="0">
                <a:latin typeface="Consolas" pitchFamily="49" charset="0"/>
              </a:rPr>
              <a:t>());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['one', 'two']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Rectangle: Rounded Corners 13">
            <a:extLst>
              <a:ext uri="{FF2B5EF4-FFF2-40B4-BE49-F238E27FC236}">
                <a16:creationId xmlns:a16="http://schemas.microsoft.com/office/drawing/2014/main" id="{0923065B-B197-46B7-8937-070512A1EC7C}"/>
              </a:ext>
            </a:extLst>
          </p:cNvPr>
          <p:cNvSpPr/>
          <p:nvPr/>
        </p:nvSpPr>
        <p:spPr bwMode="auto">
          <a:xfrm>
            <a:off x="857739" y="5431328"/>
            <a:ext cx="4998490" cy="1178584"/>
          </a:xfrm>
          <a:prstGeom prst="roundRect">
            <a:avLst>
              <a:gd name="adj" fmla="val 18391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methods return an 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Iterator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transform it into an 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Array</a:t>
            </a:r>
            <a:endParaRPr lang="bg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32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print a map simply use one of the </a:t>
            </a:r>
            <a:r>
              <a:rPr lang="en-US" b="1" dirty="0">
                <a:solidFill>
                  <a:schemeClr val="bg1"/>
                </a:solidFill>
              </a:rPr>
              <a:t>iterators</a:t>
            </a:r>
            <a:r>
              <a:rPr lang="en-US" dirty="0"/>
              <a:t> inside a </a:t>
            </a:r>
            <a:r>
              <a:rPr lang="en-US" b="1" dirty="0">
                <a:solidFill>
                  <a:schemeClr val="bg1"/>
                </a:solidFill>
              </a:rPr>
              <a:t>for-of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a Map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BAE0B9-9E1C-4D9C-B0C9-2AF12D614FC7}"/>
              </a:ext>
            </a:extLst>
          </p:cNvPr>
          <p:cNvSpPr txBox="1"/>
          <p:nvPr/>
        </p:nvSpPr>
        <p:spPr>
          <a:xfrm>
            <a:off x="818787" y="2232923"/>
            <a:ext cx="10366543" cy="182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let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iterable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phonebookMap.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keys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for(let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 of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iterable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console.log(`${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 =&gt; ${</a:t>
            </a:r>
            <a:r>
              <a:rPr lang="en-US" sz="2400" b="1" dirty="0" err="1">
                <a:latin typeface="Consolas" panose="020B0609020204030204" pitchFamily="49" charset="0"/>
              </a:rPr>
              <a:t>phonebookMap.get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)}`);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18E6AA-98E6-4B3B-A777-DCA479825D04}"/>
              </a:ext>
            </a:extLst>
          </p:cNvPr>
          <p:cNvSpPr txBox="1"/>
          <p:nvPr/>
        </p:nvSpPr>
        <p:spPr>
          <a:xfrm>
            <a:off x="818787" y="4698113"/>
            <a:ext cx="10366543" cy="14145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for(let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latin typeface="Consolas" panose="020B0609020204030204" pitchFamily="49" charset="0"/>
              </a:rPr>
              <a:t>] of </a:t>
            </a:r>
            <a:r>
              <a:rPr lang="en-US" sz="2400" b="1" dirty="0" err="1">
                <a:latin typeface="Consolas" panose="020B0609020204030204" pitchFamily="49" charset="0"/>
              </a:rPr>
              <a:t>phonebookMap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console.log(`${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 =&gt; 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latin typeface="Consolas" panose="020B0609020204030204" pitchFamily="49" charset="0"/>
              </a:rPr>
              <a:t>}`);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4ABABD-3E5F-4E8B-9A84-A27F591A8149}"/>
              </a:ext>
            </a:extLst>
          </p:cNvPr>
          <p:cNvSpPr/>
          <p:nvPr/>
        </p:nvSpPr>
        <p:spPr bwMode="auto">
          <a:xfrm>
            <a:off x="2270759" y="4834890"/>
            <a:ext cx="2082165" cy="381000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425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4611"/>
            <a:ext cx="11904185" cy="551098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To </a:t>
            </a:r>
            <a:r>
              <a:rPr lang="en-US" sz="3400" b="1" dirty="0">
                <a:solidFill>
                  <a:schemeClr val="bg1"/>
                </a:solidFill>
              </a:rPr>
              <a:t>sort</a:t>
            </a:r>
            <a:r>
              <a:rPr lang="en-US" sz="3400" dirty="0"/>
              <a:t> a Map, first transform it into an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/>
              <a:t>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Then use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400" dirty="0"/>
              <a:t> method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Sorting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999685-5B25-4FAE-8A9E-A8255A161C2E}"/>
              </a:ext>
            </a:extLst>
          </p:cNvPr>
          <p:cNvSpPr txBox="1"/>
          <p:nvPr/>
        </p:nvSpPr>
        <p:spPr>
          <a:xfrm>
            <a:off x="837464" y="2578724"/>
            <a:ext cx="8440762" cy="387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let map = new Map();                                              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map.set("one", 1);                                                  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map.set("eight", 8);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map.set("two", 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let sorted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map.entries</a:t>
            </a:r>
            <a:r>
              <a:rPr lang="en-US" sz="2400" b="1" dirty="0">
                <a:latin typeface="Consolas" panose="020B0609020204030204" pitchFamily="49" charset="0"/>
              </a:rPr>
              <a:t>())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anose="020B0609020204030204" pitchFamily="49" charset="0"/>
              </a:rPr>
              <a:t>                  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sort</a:t>
            </a:r>
            <a:r>
              <a:rPr lang="en-US" sz="2400" b="1" dirty="0">
                <a:latin typeface="Consolas" panose="020B0609020204030204" pitchFamily="49" charset="0"/>
              </a:rPr>
              <a:t>((a, b) =&gt; a[1] - b[1]);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for (let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kvp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of sorted)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console.log(`${</a:t>
            </a:r>
            <a:r>
              <a:rPr lang="en-US" sz="2400" b="1" dirty="0" err="1">
                <a:latin typeface="Consolas" panose="020B0609020204030204" pitchFamily="49" charset="0"/>
              </a:rPr>
              <a:t>kvp</a:t>
            </a:r>
            <a:r>
              <a:rPr lang="en-US" sz="2400" b="1" dirty="0">
                <a:latin typeface="Consolas" panose="020B0609020204030204" pitchFamily="49" charset="0"/>
              </a:rPr>
              <a:t>[0]} -&gt; ${</a:t>
            </a:r>
            <a:r>
              <a:rPr lang="en-US" sz="2400" b="1" dirty="0" err="1">
                <a:latin typeface="Consolas" panose="020B0609020204030204" pitchFamily="49" charset="0"/>
              </a:rPr>
              <a:t>kvp</a:t>
            </a:r>
            <a:r>
              <a:rPr lang="en-US" sz="2400" b="1" dirty="0">
                <a:latin typeface="Consolas" panose="020B0609020204030204" pitchFamily="49" charset="0"/>
              </a:rPr>
              <a:t>[1]}`);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bg-BG" sz="2400" b="1" dirty="0">
              <a:latin typeface="Consolas" panose="020B0609020204030204" pitchFamily="49" charset="0"/>
            </a:endParaRPr>
          </a:p>
        </p:txBody>
      </p:sp>
      <p:sp>
        <p:nvSpPr>
          <p:cNvPr id="11" name="Rectangle: Rounded Corners 13">
            <a:extLst>
              <a:ext uri="{FF2B5EF4-FFF2-40B4-BE49-F238E27FC236}">
                <a16:creationId xmlns:a16="http://schemas.microsoft.com/office/drawing/2014/main" id="{0923065B-B197-46B7-8937-070512A1EC7C}"/>
              </a:ext>
            </a:extLst>
          </p:cNvPr>
          <p:cNvSpPr/>
          <p:nvPr/>
        </p:nvSpPr>
        <p:spPr bwMode="auto">
          <a:xfrm>
            <a:off x="5057845" y="2578723"/>
            <a:ext cx="4217205" cy="8178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chemeClr val="bg2"/>
                </a:solidFill>
                <a:latin typeface="Calibri (Body)"/>
              </a:rPr>
              <a:t>Sort </a:t>
            </a:r>
            <a:r>
              <a:rPr lang="en-US" sz="2600" b="1" dirty="0">
                <a:solidFill>
                  <a:schemeClr val="bg2"/>
                </a:solidFill>
                <a:latin typeface="Calibri (Body)"/>
              </a:rPr>
              <a:t>ascending</a:t>
            </a:r>
            <a:r>
              <a:rPr lang="en-US" sz="2600" dirty="0">
                <a:solidFill>
                  <a:schemeClr val="bg2"/>
                </a:solidFill>
                <a:latin typeface="Calibri (Body)"/>
              </a:rPr>
              <a:t> by value</a:t>
            </a:r>
            <a:endParaRPr lang="bg-BG" sz="2600" dirty="0">
              <a:solidFill>
                <a:schemeClr val="bg2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56360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4BF3A2-324A-43E9-A222-8319677D4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bg-BG" sz="3200" dirty="0"/>
              <a:t>Store </a:t>
            </a:r>
            <a:r>
              <a:rPr lang="en-US" altLang="bg-BG" sz="3200" b="1" dirty="0">
                <a:solidFill>
                  <a:schemeClr val="bg1"/>
                </a:solidFill>
              </a:rPr>
              <a:t>unique values </a:t>
            </a:r>
            <a:r>
              <a:rPr lang="en-US" altLang="bg-BG" sz="3200" dirty="0"/>
              <a:t>of any type, whether </a:t>
            </a:r>
            <a:r>
              <a:rPr lang="en-US" altLang="bg-BG" sz="3200" b="1" dirty="0">
                <a:solidFill>
                  <a:schemeClr val="bg1"/>
                </a:solidFill>
              </a:rPr>
              <a:t>primitive</a:t>
            </a:r>
            <a:r>
              <a:rPr lang="en-US" altLang="bg-BG" sz="3200" dirty="0"/>
              <a:t> </a:t>
            </a:r>
            <a:br>
              <a:rPr lang="en-US" altLang="bg-BG" sz="3200" dirty="0"/>
            </a:br>
            <a:r>
              <a:rPr lang="en-US" altLang="bg-BG" sz="3200" dirty="0"/>
              <a:t>values or </a:t>
            </a:r>
            <a:r>
              <a:rPr lang="en-US" altLang="bg-BG" sz="3200" b="1" dirty="0">
                <a:solidFill>
                  <a:schemeClr val="bg1"/>
                </a:solidFill>
              </a:rPr>
              <a:t>object</a:t>
            </a:r>
            <a:r>
              <a:rPr lang="en-US" altLang="bg-BG" sz="3200" dirty="0"/>
              <a:t> references</a:t>
            </a:r>
          </a:p>
          <a:p>
            <a:r>
              <a:rPr lang="en-US" altLang="bg-BG" sz="3200" dirty="0"/>
              <a:t>Set objects are </a:t>
            </a:r>
            <a:r>
              <a:rPr lang="en-US" altLang="bg-BG" sz="3200" b="1" dirty="0">
                <a:solidFill>
                  <a:schemeClr val="bg1"/>
                </a:solidFill>
              </a:rPr>
              <a:t>collections</a:t>
            </a:r>
            <a:r>
              <a:rPr lang="en-US" altLang="bg-BG" sz="3200" dirty="0"/>
              <a:t> of values</a:t>
            </a:r>
          </a:p>
          <a:p>
            <a:pPr>
              <a:spcBef>
                <a:spcPts val="19200"/>
              </a:spcBef>
            </a:pPr>
            <a:r>
              <a:rPr lang="en-US" altLang="bg-BG" sz="3200" dirty="0"/>
              <a:t>Can </a:t>
            </a:r>
            <a:r>
              <a:rPr lang="en-US" altLang="bg-BG" sz="3200" b="1" dirty="0">
                <a:solidFill>
                  <a:schemeClr val="bg1"/>
                </a:solidFill>
              </a:rPr>
              <a:t>iterate</a:t>
            </a:r>
            <a:r>
              <a:rPr lang="en-US" altLang="bg-BG" sz="3200" dirty="0"/>
              <a:t> through the elements of a set in </a:t>
            </a:r>
            <a:br>
              <a:rPr lang="en-US" altLang="bg-BG" sz="3200" dirty="0"/>
            </a:br>
            <a:r>
              <a:rPr lang="en-US" altLang="bg-BG" sz="3200" b="1" dirty="0">
                <a:solidFill>
                  <a:schemeClr val="bg1"/>
                </a:solidFill>
              </a:rPr>
              <a:t>insertion</a:t>
            </a:r>
            <a:r>
              <a:rPr lang="en-US" altLang="bg-BG" sz="3200" dirty="0"/>
              <a:t> order</a:t>
            </a:r>
            <a:endParaRPr lang="bg-BG" altLang="bg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Set?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C30C50-FEC5-406A-9E38-1BD0FD9A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2524919" y="2979000"/>
            <a:ext cx="6742835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</a:rPr>
              <a:t>let set = new Set([1, 2, 2, 4, 5]);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altLang="bg-BG" sz="2400" b="1" i="1" dirty="0">
                <a:latin typeface="Consolas" panose="020B0609020204030204" pitchFamily="49" charset="0"/>
              </a:rPr>
              <a:t> 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Set(4) { 1, 2, 4, 5 }</a:t>
            </a:r>
            <a:endParaRPr lang="bg-BG" alt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</a:rPr>
              <a:t>set.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altLang="bg-BG" sz="2400" b="1" dirty="0">
                <a:latin typeface="Consolas" panose="020B0609020204030204" pitchFamily="49" charset="0"/>
              </a:rPr>
              <a:t>(7)); 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Add value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</a:rPr>
              <a:t>console.log(</a:t>
            </a:r>
            <a:r>
              <a:rPr lang="en-US" altLang="bg-BG" sz="2400" b="1" dirty="0" err="1">
                <a:latin typeface="Consolas" panose="020B0609020204030204" pitchFamily="49" charset="0"/>
              </a:rPr>
              <a:t>set.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has</a:t>
            </a:r>
            <a:r>
              <a:rPr lang="en-US" altLang="bg-BG" sz="2400" b="1" dirty="0">
                <a:latin typeface="Consolas" panose="020B0609020204030204" pitchFamily="49" charset="0"/>
              </a:rPr>
              <a:t>(1));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Expected output: true</a:t>
            </a:r>
          </a:p>
        </p:txBody>
      </p:sp>
    </p:spTree>
    <p:extLst>
      <p:ext uri="{BB962C8B-B14F-4D97-AF65-F5344CB8AC3E}">
        <p14:creationId xmlns:p14="http://schemas.microsoft.com/office/powerpoint/2010/main" val="215527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922CBB-26F4-4559-9EED-B465FCD421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3AEA20-8A00-435C-BCEA-01E82B3C37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Special variants </a:t>
            </a:r>
            <a:r>
              <a:rPr lang="en-US" dirty="0"/>
              <a:t>of Map and Set</a:t>
            </a:r>
          </a:p>
          <a:p>
            <a:r>
              <a:rPr lang="en-US" dirty="0"/>
              <a:t>Their elements </a:t>
            </a:r>
            <a:r>
              <a:rPr lang="en-US" b="1" dirty="0">
                <a:solidFill>
                  <a:schemeClr val="bg1"/>
                </a:solidFill>
              </a:rPr>
              <a:t>do not </a:t>
            </a:r>
            <a:r>
              <a:rPr lang="en-US" dirty="0"/>
              <a:t>count as </a:t>
            </a:r>
            <a:r>
              <a:rPr lang="en-US" b="1" dirty="0">
                <a:solidFill>
                  <a:schemeClr val="bg1"/>
                </a:solidFill>
              </a:rPr>
              <a:t>active</a:t>
            </a:r>
            <a:r>
              <a:rPr lang="en-US" dirty="0"/>
              <a:t> references</a:t>
            </a:r>
          </a:p>
          <a:p>
            <a:pPr lvl="1"/>
            <a:r>
              <a:rPr lang="en-US" dirty="0"/>
              <a:t>Reference types visible (in </a:t>
            </a:r>
            <a:r>
              <a:rPr lang="en-US" b="1" dirty="0">
                <a:solidFill>
                  <a:schemeClr val="bg1"/>
                </a:solidFill>
              </a:rPr>
              <a:t>scope</a:t>
            </a:r>
            <a:r>
              <a:rPr lang="en-US" dirty="0"/>
              <a:t>) in the program stack are </a:t>
            </a:r>
            <a:r>
              <a:rPr lang="en-US" b="1" dirty="0">
                <a:solidFill>
                  <a:schemeClr val="bg1"/>
                </a:solidFill>
              </a:rPr>
              <a:t>active</a:t>
            </a:r>
          </a:p>
          <a:p>
            <a:pPr lvl="1"/>
            <a:r>
              <a:rPr lang="en-US" dirty="0"/>
              <a:t>Active references </a:t>
            </a:r>
            <a:r>
              <a:rPr lang="en-US" b="1" dirty="0">
                <a:solidFill>
                  <a:schemeClr val="bg1"/>
                </a:solidFill>
              </a:rPr>
              <a:t>remain in memory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Out-of-scope</a:t>
            </a:r>
            <a:r>
              <a:rPr lang="en-US" dirty="0"/>
              <a:t> references are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  <a:r>
              <a:rPr lang="en-US" dirty="0"/>
              <a:t> by the </a:t>
            </a:r>
            <a:r>
              <a:rPr lang="en-US" b="1" dirty="0">
                <a:solidFill>
                  <a:schemeClr val="bg1"/>
                </a:solidFill>
              </a:rPr>
              <a:t>garbage collector</a:t>
            </a:r>
          </a:p>
          <a:p>
            <a:pPr>
              <a:spcBef>
                <a:spcPts val="2400"/>
              </a:spcBef>
            </a:pPr>
            <a:r>
              <a:rPr lang="en-US" dirty="0"/>
              <a:t>These collections are used in </a:t>
            </a:r>
            <a:r>
              <a:rPr lang="en-US" b="1" dirty="0">
                <a:solidFill>
                  <a:schemeClr val="bg1"/>
                </a:solidFill>
              </a:rPr>
              <a:t>memory-intensive</a:t>
            </a:r>
            <a:r>
              <a:rPr lang="en-US" dirty="0"/>
              <a:t> applications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0D5B9D-6820-402D-8823-88FA492A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WeakMap</a:t>
            </a:r>
            <a:r>
              <a:rPr lang="en-US" dirty="0"/>
              <a:t> and </a:t>
            </a:r>
            <a:r>
              <a:rPr lang="en-US" dirty="0" err="1"/>
              <a:t>WeakSet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24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75270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000" dirty="0"/>
              <a:t>Classes - </a:t>
            </a:r>
            <a:r>
              <a:rPr lang="en-US" sz="3000" b="1" dirty="0">
                <a:solidFill>
                  <a:schemeClr val="bg1"/>
                </a:solidFill>
              </a:rPr>
              <a:t>structure</a:t>
            </a:r>
            <a:r>
              <a:rPr lang="en-US" sz="3000" dirty="0"/>
              <a:t> for objects, that may define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Constructors &amp; Parameters</a:t>
            </a:r>
          </a:p>
          <a:p>
            <a:pPr lvl="1"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Methods</a:t>
            </a:r>
            <a:r>
              <a:rPr lang="en-US" sz="3000" dirty="0">
                <a:solidFill>
                  <a:schemeClr val="bg2"/>
                </a:solidFill>
              </a:rPr>
              <a:t> &amp; Properties</a:t>
            </a:r>
          </a:p>
          <a:p>
            <a:pPr lvl="1"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Getters &amp; Setters</a:t>
            </a:r>
          </a:p>
          <a:p>
            <a:pPr>
              <a:buClr>
                <a:schemeClr val="bg2"/>
              </a:buClr>
            </a:pPr>
            <a:r>
              <a:rPr lang="en-US" sz="3000" dirty="0"/>
              <a:t>DOM Classes: review and more</a:t>
            </a:r>
            <a:endParaRPr lang="en-US" sz="3000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r>
              <a:rPr lang="en-US" sz="3000" dirty="0"/>
              <a:t>Build-in Collections</a:t>
            </a:r>
          </a:p>
          <a:p>
            <a:pPr lvl="1"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Map &amp; Set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sz="quarter" idx="10"/>
          </p:nvPr>
        </p:nvSpPr>
        <p:spPr>
          <a:xfrm>
            <a:off x="615108" y="5457084"/>
            <a:ext cx="11387533" cy="768084"/>
          </a:xfrm>
        </p:spPr>
        <p:txBody>
          <a:bodyPr/>
          <a:lstStyle/>
          <a:p>
            <a:r>
              <a:rPr lang="en-US" sz="4000" b="0" dirty="0"/>
              <a:t>Constructor, Properties, Accessors</a:t>
            </a:r>
            <a:endParaRPr lang="en-US" sz="4000" b="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127" y="1024826"/>
            <a:ext cx="2919746" cy="3182524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Defining Classes</a:t>
            </a:r>
          </a:p>
        </p:txBody>
      </p:sp>
    </p:spTree>
    <p:extLst>
      <p:ext uri="{BB962C8B-B14F-4D97-AF65-F5344CB8AC3E}">
        <p14:creationId xmlns:p14="http://schemas.microsoft.com/office/powerpoint/2010/main" val="23330996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23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336306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17725" y="1120775"/>
            <a:ext cx="9877425" cy="4071875"/>
          </a:xfrm>
        </p:spPr>
        <p:txBody>
          <a:bodyPr>
            <a:sp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for objects</a:t>
            </a:r>
          </a:p>
          <a:p>
            <a:r>
              <a:rPr lang="en-US" dirty="0"/>
              <a:t>Classes define: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(properties, attributes)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dirty="0"/>
              <a:t> (behavior)</a:t>
            </a:r>
          </a:p>
          <a:p>
            <a:r>
              <a:rPr lang="en-US" dirty="0"/>
              <a:t>One class may have </a:t>
            </a:r>
            <a:r>
              <a:rPr lang="en-US" b="1" dirty="0">
                <a:solidFill>
                  <a:schemeClr val="bg1"/>
                </a:solidFill>
              </a:rPr>
              <a:t>many instances </a:t>
            </a:r>
            <a:r>
              <a:rPr lang="en-US" dirty="0"/>
              <a:t>(objects)</a:t>
            </a:r>
          </a:p>
          <a:p>
            <a:r>
              <a:rPr lang="en-US" dirty="0"/>
              <a:t>Unlike functions, class declarations are </a:t>
            </a:r>
            <a:r>
              <a:rPr lang="en-US" b="1" dirty="0">
                <a:solidFill>
                  <a:schemeClr val="bg1"/>
                </a:solidFill>
              </a:rPr>
              <a:t>not hoisted</a:t>
            </a:r>
            <a:r>
              <a:rPr lang="en-US" dirty="0"/>
              <a:t>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Class Definition</a:t>
            </a:r>
          </a:p>
        </p:txBody>
      </p:sp>
    </p:spTree>
    <p:extLst>
      <p:ext uri="{BB962C8B-B14F-4D97-AF65-F5344CB8AC3E}">
        <p14:creationId xmlns:p14="http://schemas.microsoft.com/office/powerpoint/2010/main" val="62295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 class body contains </a:t>
            </a:r>
            <a:r>
              <a:rPr lang="en-US" sz="3200" b="1" dirty="0">
                <a:solidFill>
                  <a:schemeClr val="bg1"/>
                </a:solidFill>
              </a:rPr>
              <a:t>method definitions</a:t>
            </a:r>
            <a:endParaRPr lang="en-US" sz="3200" dirty="0"/>
          </a:p>
          <a:p>
            <a:pPr>
              <a:spcBef>
                <a:spcPts val="19800"/>
              </a:spcBef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constructor</a:t>
            </a:r>
            <a:r>
              <a:rPr lang="en-US" sz="3200" dirty="0"/>
              <a:t> is a special method for </a:t>
            </a:r>
            <a:r>
              <a:rPr lang="en-US" sz="3200" b="1" dirty="0">
                <a:solidFill>
                  <a:schemeClr val="bg1"/>
                </a:solidFill>
              </a:rPr>
              <a:t>creating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initializing </a:t>
            </a:r>
            <a:r>
              <a:rPr lang="en-US" sz="3200" dirty="0"/>
              <a:t>an object created with a class</a:t>
            </a:r>
          </a:p>
          <a:p>
            <a:r>
              <a:rPr lang="en-US" sz="3200" dirty="0"/>
              <a:t>Instance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properties</a:t>
            </a:r>
            <a:r>
              <a:rPr lang="en-US" sz="3200" dirty="0"/>
              <a:t> are defined inside 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constructor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Body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406000" y="1944000"/>
            <a:ext cx="5365598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latin typeface="Consolas" panose="020B0609020204030204" pitchFamily="49" charset="0"/>
              </a:rPr>
              <a:t> Circle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constructor(</a:t>
            </a:r>
            <a:r>
              <a:rPr lang="en-US" sz="2200" b="1" dirty="0">
                <a:latin typeface="Consolas" panose="020B0609020204030204" pitchFamily="49" charset="0"/>
              </a:rPr>
              <a:t>r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 err="1">
                <a:latin typeface="Consolas" panose="020B0609020204030204" pitchFamily="49" charset="0"/>
              </a:rPr>
              <a:t>this.r</a:t>
            </a:r>
            <a:r>
              <a:rPr lang="en-US" sz="2200" b="1" dirty="0">
                <a:latin typeface="Consolas" panose="020B0609020204030204" pitchFamily="49" charset="0"/>
              </a:rPr>
              <a:t> = r;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4036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A4B6ED5-BA49-4E9F-B944-7E3CFB177B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class may have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 which will be available to its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16000" y="2439000"/>
            <a:ext cx="9109989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latin typeface="Consolas" panose="020B0609020204030204" pitchFamily="49" charset="0"/>
              </a:rPr>
              <a:t> Rectangle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2400" b="1" dirty="0">
                <a:latin typeface="Consolas" panose="020B0609020204030204" pitchFamily="49" charset="0"/>
              </a:rPr>
              <a:t>(height, width)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 = height;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 = width;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} 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Method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calcArea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2400" b="1" dirty="0">
                <a:latin typeface="Consolas" panose="020B0609020204030204" pitchFamily="49" charset="0"/>
              </a:rPr>
              <a:t>{ return 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 * 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;  }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 square = new Rectangle(10, 10);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square.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calcArea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100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33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refers to the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the class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Context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8344" y="1900463"/>
            <a:ext cx="11101575" cy="45885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 Person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constructor(</a:t>
            </a:r>
            <a:r>
              <a:rPr lang="en-US" sz="2400" dirty="0" err="1">
                <a:solidFill>
                  <a:schemeClr val="tx1"/>
                </a:solidFill>
              </a:rPr>
              <a:t>firstName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dirty="0" err="1">
                <a:solidFill>
                  <a:schemeClr val="tx1"/>
                </a:solidFill>
              </a:rPr>
              <a:t>lastName</a:t>
            </a:r>
            <a:r>
              <a:rPr lang="en-US" sz="2400" dirty="0">
                <a:solidFill>
                  <a:schemeClr val="tx1"/>
                </a:solidFill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this.firstName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firstName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this.lastName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lastName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 err="1">
                <a:solidFill>
                  <a:schemeClr val="bg1"/>
                </a:solidFill>
              </a:rPr>
              <a:t>displayName</a:t>
            </a:r>
            <a:r>
              <a:rPr lang="en-US" sz="2400" dirty="0">
                <a:solidFill>
                  <a:schemeClr val="tx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console.log(`Name: ${</a:t>
            </a:r>
            <a:r>
              <a:rPr lang="en-US" sz="2400" dirty="0" err="1">
                <a:solidFill>
                  <a:schemeClr val="bg1"/>
                </a:solidFill>
              </a:rPr>
              <a:t>this.firstName</a:t>
            </a:r>
            <a:r>
              <a:rPr lang="en-US" sz="2400" dirty="0">
                <a:solidFill>
                  <a:schemeClr val="tx1"/>
                </a:solidFill>
              </a:rPr>
              <a:t>} ${</a:t>
            </a:r>
            <a:r>
              <a:rPr lang="en-US" sz="2400" dirty="0" err="1">
                <a:solidFill>
                  <a:schemeClr val="bg1"/>
                </a:solidFill>
              </a:rPr>
              <a:t>this.lastName</a:t>
            </a:r>
            <a:r>
              <a:rPr lang="en-US" sz="2400" dirty="0">
                <a:solidFill>
                  <a:schemeClr val="tx1"/>
                </a:solidFill>
              </a:rPr>
              <a:t>}`);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};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const person = 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>
                <a:solidFill>
                  <a:schemeClr val="tx1"/>
                </a:solidFill>
              </a:rPr>
              <a:t> Person("John", "Doe");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tx1"/>
                </a:solidFill>
              </a:rPr>
              <a:t>person.displayName</a:t>
            </a:r>
            <a:r>
              <a:rPr lang="en-US" sz="2400" dirty="0">
                <a:solidFill>
                  <a:schemeClr val="tx1"/>
                </a:solidFill>
              </a:rPr>
              <a:t>();  </a:t>
            </a:r>
            <a:r>
              <a:rPr lang="en-US" sz="2400" i="1" dirty="0">
                <a:solidFill>
                  <a:schemeClr val="accent2"/>
                </a:solidFill>
              </a:rPr>
              <a:t>// Name: John Doe</a:t>
            </a:r>
          </a:p>
        </p:txBody>
      </p:sp>
    </p:spTree>
    <p:extLst>
      <p:ext uri="{BB962C8B-B14F-4D97-AF65-F5344CB8AC3E}">
        <p14:creationId xmlns:p14="http://schemas.microsoft.com/office/powerpoint/2010/main" val="100293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CD0C41-AC7D-490A-A9B2-E8BF593BE8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that represent a personal record</a:t>
            </a:r>
          </a:p>
          <a:p>
            <a:r>
              <a:rPr lang="en-US" dirty="0"/>
              <a:t>It needs to have the following properties</a:t>
            </a:r>
            <a:r>
              <a:rPr lang="en-US" b="1" dirty="0"/>
              <a:t>: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email</a:t>
            </a:r>
          </a:p>
          <a:p>
            <a:pPr>
              <a:buClr>
                <a:schemeClr val="tx1"/>
              </a:buClr>
            </a:pP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toString()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method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8E02F4-2D46-46C0-A95A-70E25196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Person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B8A122-C8B9-4061-88E2-B36C1F22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213" y="4193872"/>
            <a:ext cx="9563340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let person = new Person('Anna', 'Simpson', 22, 'anna@yahoo.com');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console.log(</a:t>
            </a:r>
            <a:r>
              <a:rPr lang="en-US" sz="2000" b="1" dirty="0" err="1">
                <a:latin typeface="Consolas" panose="020B0609020204030204" pitchFamily="49" charset="0"/>
              </a:rPr>
              <a:t>person.toString</a:t>
            </a:r>
            <a:r>
              <a:rPr lang="en-US" sz="2000" b="1" dirty="0">
                <a:latin typeface="Consolas" panose="020B0609020204030204" pitchFamily="49" charset="0"/>
              </a:rPr>
              <a:t>());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Anna Simpson (age: 22, email: anna@yahoo.com)</a:t>
            </a:r>
            <a:endParaRPr lang="en-US" sz="20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34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3989</TotalTime>
  <Words>2885</Words>
  <Application>Microsoft Office PowerPoint</Application>
  <PresentationFormat>Widescreen</PresentationFormat>
  <Paragraphs>397</Paragraphs>
  <Slides>43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Calibri</vt:lpstr>
      <vt:lpstr>Calibri (Body)</vt:lpstr>
      <vt:lpstr>Calibri Light</vt:lpstr>
      <vt:lpstr>Consolas</vt:lpstr>
      <vt:lpstr>Wingdings</vt:lpstr>
      <vt:lpstr>Wingdings 2</vt:lpstr>
      <vt:lpstr>1_SoftUni</vt:lpstr>
      <vt:lpstr>Office Theme</vt:lpstr>
      <vt:lpstr>JavaScript Classes</vt:lpstr>
      <vt:lpstr>Table of Contents</vt:lpstr>
      <vt:lpstr>Have a Question?</vt:lpstr>
      <vt:lpstr>Constructor, Properties, Accessors</vt:lpstr>
      <vt:lpstr>Class Definition</vt:lpstr>
      <vt:lpstr>Class Body</vt:lpstr>
      <vt:lpstr>Class Methods</vt:lpstr>
      <vt:lpstr>Instance Context</vt:lpstr>
      <vt:lpstr>Problem: Person</vt:lpstr>
      <vt:lpstr>Solution: Person</vt:lpstr>
      <vt:lpstr>Instanceof Operator</vt:lpstr>
      <vt:lpstr>Static Methods</vt:lpstr>
      <vt:lpstr>Problem: Point Distance</vt:lpstr>
      <vt:lpstr>Solution: Point Distance</vt:lpstr>
      <vt:lpstr>Accessor Properties</vt:lpstr>
      <vt:lpstr>Accessor Properties Example</vt:lpstr>
      <vt:lpstr>Accessor Properties Application</vt:lpstr>
      <vt:lpstr>DOM Classes</vt:lpstr>
      <vt:lpstr>Review: DOM Elements as Class Instances</vt:lpstr>
      <vt:lpstr>Additional DOM Methods</vt:lpstr>
      <vt:lpstr>Manipulate Element CSS Class</vt:lpstr>
      <vt:lpstr>Manipulate Element CSS Class (2)</vt:lpstr>
      <vt:lpstr>HTML Attributes and Methods</vt:lpstr>
      <vt:lpstr>HTML Attributes and Methods (2)</vt:lpstr>
      <vt:lpstr>HTML Attributes and Methods (3)</vt:lpstr>
      <vt:lpstr>HTML Attributes and Methods (4)</vt:lpstr>
      <vt:lpstr>Combining Elements and Behavior</vt:lpstr>
      <vt:lpstr>Live Demonstration</vt:lpstr>
      <vt:lpstr>Set, Map, WeakSet, WeakMap</vt:lpstr>
      <vt:lpstr>What is a Map?</vt:lpstr>
      <vt:lpstr>Adding/Accessing Elements</vt:lpstr>
      <vt:lpstr>Contains / Delete</vt:lpstr>
      <vt:lpstr>Iterators</vt:lpstr>
      <vt:lpstr>Iterating a Map</vt:lpstr>
      <vt:lpstr>Map Sorting </vt:lpstr>
      <vt:lpstr>What is a Set?</vt:lpstr>
      <vt:lpstr>WeakMap and WeakSet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adrian dey</cp:lastModifiedBy>
  <cp:revision>72</cp:revision>
  <dcterms:created xsi:type="dcterms:W3CDTF">2018-05-23T13:08:44Z</dcterms:created>
  <dcterms:modified xsi:type="dcterms:W3CDTF">2021-10-08T02:07:47Z</dcterms:modified>
  <cp:category>computer programming;programming;software development;software engineering</cp:category>
</cp:coreProperties>
</file>