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9" r:id="rId2"/>
  </p:sldMasterIdLst>
  <p:notesMasterIdLst>
    <p:notesMasterId r:id="rId50"/>
  </p:notesMasterIdLst>
  <p:handoutMasterIdLst>
    <p:handoutMasterId r:id="rId51"/>
  </p:handoutMasterIdLst>
  <p:sldIdLst>
    <p:sldId id="256" r:id="rId3"/>
    <p:sldId id="276" r:id="rId4"/>
    <p:sldId id="492" r:id="rId5"/>
    <p:sldId id="260" r:id="rId6"/>
    <p:sldId id="270" r:id="rId7"/>
    <p:sldId id="261" r:id="rId8"/>
    <p:sldId id="532" r:id="rId9"/>
    <p:sldId id="288" r:id="rId10"/>
    <p:sldId id="324" r:id="rId11"/>
    <p:sldId id="325" r:id="rId12"/>
    <p:sldId id="326" r:id="rId13"/>
    <p:sldId id="266" r:id="rId14"/>
    <p:sldId id="271" r:id="rId15"/>
    <p:sldId id="272" r:id="rId16"/>
    <p:sldId id="295" r:id="rId17"/>
    <p:sldId id="298" r:id="rId18"/>
    <p:sldId id="297" r:id="rId19"/>
    <p:sldId id="301" r:id="rId20"/>
    <p:sldId id="302" r:id="rId21"/>
    <p:sldId id="303" r:id="rId22"/>
    <p:sldId id="304" r:id="rId23"/>
    <p:sldId id="327" r:id="rId24"/>
    <p:sldId id="328" r:id="rId25"/>
    <p:sldId id="329" r:id="rId26"/>
    <p:sldId id="367" r:id="rId27"/>
    <p:sldId id="281" r:id="rId28"/>
    <p:sldId id="282" r:id="rId29"/>
    <p:sldId id="283" r:id="rId30"/>
    <p:sldId id="284" r:id="rId31"/>
    <p:sldId id="531" r:id="rId32"/>
    <p:sldId id="269" r:id="rId33"/>
    <p:sldId id="305" r:id="rId34"/>
    <p:sldId id="306" r:id="rId35"/>
    <p:sldId id="307" r:id="rId36"/>
    <p:sldId id="308" r:id="rId37"/>
    <p:sldId id="311" r:id="rId38"/>
    <p:sldId id="296" r:id="rId39"/>
    <p:sldId id="312" r:id="rId40"/>
    <p:sldId id="313" r:id="rId41"/>
    <p:sldId id="530" r:id="rId42"/>
    <p:sldId id="498" r:id="rId43"/>
    <p:sldId id="290" r:id="rId44"/>
    <p:sldId id="401" r:id="rId45"/>
    <p:sldId id="535" r:id="rId46"/>
    <p:sldId id="536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327"/>
            <p14:sldId id="328"/>
            <p14:sldId id="329"/>
            <p14:sldId id="367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535"/>
            <p14:sldId id="53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82" y="48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</a:t>
            </a:r>
            <a:r>
              <a:rPr lang="en-US" dirty="0" err="1">
                <a:solidFill>
                  <a:prstClr val="black"/>
                </a:solidFill>
              </a:rPr>
              <a:t>SoftUni</a:t>
            </a:r>
            <a:r>
              <a:rPr lang="en-US" dirty="0">
                <a:solidFill>
                  <a:prstClr val="black"/>
                </a:solidFill>
              </a:rPr>
              <a:t> -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340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9B63-4438-44E7-858C-12DAE4A6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5F457-0983-4840-8DED-7C1D9E1E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5EEA-5705-4C7A-AF48-384B5A85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0B5F-8DB8-4EE7-B651-36A3D7B7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EDC3-59E4-4A5D-A771-D00A9204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8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6EF-9030-4100-894A-648A628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AC4C-3216-436F-AD74-3CABA06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953E-C16A-465D-BD07-480960D0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3EDDF-8847-4944-B8C7-F8DFF07E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1A3FE-6973-4B04-8E61-E5AE59B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86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EC2-8885-4620-8FF4-72F03043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71D22-B847-4B65-999D-09B1363C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08AA-10AF-4250-8A95-126020C7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2972-61FA-47C5-B2B3-03E6583A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D1B9-8BA9-4586-94ED-736A2F5A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33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09A-1CEC-4875-BAD9-FFA4255D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55B0-6136-42B9-A6F1-1089055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583F-7325-45F5-8850-DA918D3EA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4E73-4472-419D-8524-243C29BB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D95A-F4F6-48EA-B8F8-75734F9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1CAED-8563-427E-8BE1-8E738A28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F82-F8E9-458F-8761-8BC04874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9FBE-A49D-4DF7-827C-8381AFB9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6A57-E9EA-403D-BBC5-5E94C5B2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8F379-4F3C-4D36-BB05-E439D2D9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742C-D730-41AE-9006-276E61EF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5A60E-1BD3-4C2E-9D6E-7E52DC8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7A52-933C-4FC2-AEA4-99B61EC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0531-43FB-4C13-9B5A-8BD9853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03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08A-F621-45CF-A20A-92A7F1B4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13748-2E9D-424E-9929-B9FF6E8D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2E9E2-76BE-4A53-AABB-D5AF2EA3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256E-76EF-41B4-9B8D-91FBF823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6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F22C-5735-4CED-A187-FEE3E6C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11FD2-6A8E-4983-A6C2-E1C2685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9429-8B7B-45E6-80E9-00F3D40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51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3275-D251-487F-A99B-1134CE0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F9A5-FC76-4242-A038-FA278953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6618-6314-40DD-8426-886454F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BBDE-FA81-461F-BECB-3D2ECDD0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9E9-4E78-4705-A761-B2ACBE4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978E-BDD6-4D12-890E-C24A60F7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36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F839-B8B4-41BD-ABAD-6602FF36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B0A2-687A-4458-AB29-54BD6EC2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9167E-74C5-447E-8E80-57F0BC7B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3A16-610B-453A-B5FC-051641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BEE18-7029-430B-93DA-A1353CD0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9ADF-75F3-4E5C-8D2A-7B265874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30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8267-8D6F-401A-BD60-19813A90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B3171-6148-4DB7-9DBF-2A9FC330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FF8C-D92F-4140-8B71-FEF01B13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002B-E462-45DF-82DB-A2D9D55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5F-D777-4955-AE21-39F49312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21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92A9-47B0-4BCC-838B-006DB728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4890C-7D66-4B7C-A2DB-5133EF3E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C522-02D3-4A0C-9E3D-3E9064E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D62F-E604-4355-8503-A1D0AC01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06C0-BE72-42EF-8DEF-63C7D879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357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4781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2B20-873B-4B57-88E2-0E39D64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2032-555D-4407-99D4-6ABC1BE0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94A3-16AD-4669-90FC-614A0671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C482-9443-4E99-B669-7ABA0BB9AB7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49AB-2CC5-4A4F-8C32-76DD8E93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221F8-19D7-4787-A819-A2941B38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EB92-A818-4AEF-A1F8-9821C393D9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8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5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10" Type="http://schemas.openxmlformats.org/officeDocument/2006/relationships/image" Target="../media/image49.jpg"/><Relationship Id="rId19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virtualracingschool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2948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21225" y="1267304"/>
            <a:ext cx="4030987" cy="175839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00"/>
            <a:ext cx="3535986" cy="1269829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With </a:t>
            </a:r>
            <a:r>
              <a:rPr lang="en-US" sz="32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Using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handler</a:t>
            </a:r>
            <a:r>
              <a:rPr lang="en-US" sz="3200" dirty="0"/>
              <a:t> – preferred method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Creating DOM Elements</a:t>
            </a:r>
          </a:p>
          <a:p>
            <a:r>
              <a:rPr lang="en-US" sz="3400" dirty="0"/>
              <a:t>Browser Events</a:t>
            </a:r>
          </a:p>
          <a:p>
            <a:r>
              <a:rPr lang="en-US" sz="3400" dirty="0"/>
              <a:t>Handling Events</a:t>
            </a:r>
          </a:p>
          <a:p>
            <a:r>
              <a:rPr lang="en-US" sz="3400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Moving the mouse should show </a:t>
            </a:r>
            <a:r>
              <a:rPr lang="en-US" sz="3000" b="1" dirty="0">
                <a:solidFill>
                  <a:schemeClr val="bg1"/>
                </a:solidFill>
              </a:rPr>
              <a:t>percentage </a:t>
            </a:r>
            <a:r>
              <a:rPr lang="en-US" sz="3000" dirty="0"/>
              <a:t>[0% … 100%],</a:t>
            </a:r>
            <a:br>
              <a:rPr lang="en-US" sz="3000" dirty="0"/>
            </a:br>
            <a:r>
              <a:rPr lang="en-US" sz="3000" dirty="0"/>
              <a:t>depending on the </a:t>
            </a:r>
            <a:r>
              <a:rPr lang="en-US" sz="30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000" dirty="0"/>
              <a:t>Left side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000" dirty="0">
                <a:sym typeface="Wingdings" panose="05000000000000000000" pitchFamily="2" charset="2"/>
              </a:rPr>
              <a:t>; middle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000" dirty="0">
                <a:sym typeface="Wingdings" panose="05000000000000000000" pitchFamily="2" charset="2"/>
              </a:rPr>
              <a:t>; right side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sz="3200" i="1" dirty="0"/>
              <a:t>Note that you don't use the "</a:t>
            </a:r>
            <a:r>
              <a:rPr lang="en-US" sz="3200" b="1" i="1" dirty="0">
                <a:solidFill>
                  <a:schemeClr val="bg1"/>
                </a:solidFill>
              </a:rPr>
              <a:t>on</a:t>
            </a:r>
            <a:r>
              <a:rPr lang="en-US" sz="3200" i="1" dirty="0"/>
              <a:t>" prefix for the event</a:t>
            </a:r>
            <a:br>
              <a:rPr lang="en-US" sz="3200" i="1" dirty="0"/>
            </a:br>
            <a:r>
              <a:rPr lang="en-US" sz="3200" i="1" dirty="0"/>
              <a:t>use "</a:t>
            </a:r>
            <a:r>
              <a:rPr lang="en-US" sz="3200" b="1" i="1" dirty="0">
                <a:solidFill>
                  <a:schemeClr val="bg1"/>
                </a:solidFill>
              </a:rPr>
              <a:t>click</a:t>
            </a:r>
            <a:r>
              <a:rPr lang="en-US" sz="3200" i="1" dirty="0"/>
              <a:t>" instead of "</a:t>
            </a:r>
            <a:r>
              <a:rPr lang="en-US" sz="3200" b="1" i="1" dirty="0" err="1">
                <a:solidFill>
                  <a:schemeClr val="bg1"/>
                </a:solidFill>
              </a:rPr>
              <a:t>onclick</a:t>
            </a:r>
            <a:r>
              <a:rPr lang="en-US" sz="3200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DOM tree can be </a:t>
            </a:r>
            <a:r>
              <a:rPr lang="en-US" sz="3200" b="1" dirty="0">
                <a:solidFill>
                  <a:schemeClr val="bg1"/>
                </a:solidFill>
              </a:rPr>
              <a:t>manipulated</a:t>
            </a:r>
            <a:r>
              <a:rPr lang="en-US" sz="3200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Creating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deleting</a:t>
            </a:r>
            <a:r>
              <a:rPr lang="en-US" sz="3000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</a:t>
            </a:r>
            <a:r>
              <a:rPr lang="en-US" sz="3000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User interaction </a:t>
            </a:r>
            <a:r>
              <a:rPr lang="en-US" sz="3200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They can be </a:t>
            </a:r>
            <a:r>
              <a:rPr lang="en-US" sz="3000" b="1" dirty="0">
                <a:solidFill>
                  <a:schemeClr val="bg1"/>
                </a:solidFill>
              </a:rPr>
              <a:t>listened</a:t>
            </a:r>
            <a:r>
              <a:rPr lang="en-US" sz="3000" dirty="0">
                <a:solidFill>
                  <a:schemeClr val="bg2"/>
                </a:solidFill>
              </a:rPr>
              <a:t> to and </a:t>
            </a:r>
            <a:r>
              <a:rPr lang="en-US" sz="3000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The handler receives </a:t>
            </a:r>
            <a:r>
              <a:rPr lang="en-US" sz="3000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Events </a:t>
            </a:r>
            <a:r>
              <a:rPr lang="en-US" sz="3000" b="1" dirty="0">
                <a:solidFill>
                  <a:schemeClr val="bg1"/>
                </a:solidFill>
              </a:rPr>
              <a:t>propagate</a:t>
            </a:r>
            <a:r>
              <a:rPr lang="en-US" sz="3000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3687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We can </a:t>
            </a:r>
            <a:r>
              <a:rPr lang="en-US" sz="3400" b="1" noProof="1">
                <a:solidFill>
                  <a:schemeClr val="bg1"/>
                </a:solidFill>
              </a:rPr>
              <a:t>create</a:t>
            </a:r>
            <a:r>
              <a:rPr lang="en-US" sz="3400" noProof="1"/>
              <a:t>,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append</a:t>
            </a:r>
            <a:r>
              <a:rPr lang="en-US" sz="3400" b="1" noProof="1"/>
              <a:t> </a:t>
            </a:r>
            <a:r>
              <a:rPr lang="en-US" sz="3400" noProof="1"/>
              <a:t>and </a:t>
            </a:r>
            <a:r>
              <a:rPr lang="en-US" sz="3400" b="1" noProof="1">
                <a:solidFill>
                  <a:schemeClr val="bg1"/>
                </a:solidFill>
              </a:rPr>
              <a:t>remove</a:t>
            </a:r>
            <a:r>
              <a:rPr lang="en-US" sz="34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1000" y="1196124"/>
            <a:ext cx="12015000" cy="5661875"/>
          </a:xfrm>
        </p:spPr>
        <p:txBody>
          <a:bodyPr>
            <a:normAutofit/>
          </a:bodyPr>
          <a:lstStyle/>
          <a:p>
            <a:r>
              <a:rPr lang="en-US" sz="3400" dirty="0"/>
              <a:t>HTML elements are created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200" dirty="0"/>
              <a:t>This is called a </a:t>
            </a:r>
            <a:r>
              <a:rPr lang="en-US" sz="32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400" dirty="0"/>
              <a:t>Variables holding HTML elements are </a:t>
            </a:r>
            <a:r>
              <a:rPr lang="en-US" sz="3400" b="1" dirty="0">
                <a:solidFill>
                  <a:schemeClr val="bg1"/>
                </a:solidFill>
              </a:rPr>
              <a:t>live</a:t>
            </a:r>
            <a:r>
              <a:rPr lang="en-US" sz="3400" dirty="0"/>
              <a:t>: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dirty="0"/>
              <a:t> the contents of the variable, the DOM is </a:t>
            </a:r>
            <a:r>
              <a:rPr lang="en-US" sz="32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200" dirty="0"/>
              <a:t>If you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 it somewhere in the DOM, the original is </a:t>
            </a:r>
            <a:r>
              <a:rPr lang="en-US" sz="32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400" dirty="0"/>
              <a:t>Text added to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400" dirty="0"/>
              <a:t> will be </a:t>
            </a:r>
            <a:r>
              <a:rPr lang="en-US" sz="3400" b="1" dirty="0">
                <a:solidFill>
                  <a:schemeClr val="bg1"/>
                </a:solidFill>
              </a:rPr>
              <a:t>parsed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 turned into actual HTML elements </a:t>
            </a:r>
            <a:r>
              <a:rPr lang="en-US" sz="3400" dirty="0">
                <a:sym typeface="Wingdings" panose="05000000000000000000" pitchFamily="2" charset="2"/>
              </a:rPr>
              <a:t> beware of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400" dirty="0">
                <a:sym typeface="Wingdings" panose="05000000000000000000" pitchFamily="2" charset="2"/>
              </a:rPr>
              <a:t>!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2764</Words>
  <Application>Microsoft Office PowerPoint</Application>
  <PresentationFormat>Widescreen</PresentationFormat>
  <Paragraphs>442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Malgun Gothic (Body)</vt:lpstr>
      <vt:lpstr>Wingdings</vt:lpstr>
      <vt:lpstr>Wingdings 2</vt:lpstr>
      <vt:lpstr>1_SoftUni</vt:lpstr>
      <vt:lpstr>Office Theme</vt:lpstr>
      <vt:lpstr>DOM Events</vt:lpstr>
      <vt:lpstr>Table of Contents</vt:lpstr>
      <vt:lpstr>Have a Question?</vt:lpstr>
      <vt:lpstr>PowerPoint Presentation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Add / Delete Items</vt:lpstr>
      <vt:lpstr>Problem: Add / Delete Items – HTML</vt:lpstr>
      <vt:lpstr>Solution: Add / Delete Items</vt:lpstr>
      <vt:lpstr>Solution: Add / Delete Items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adrian dey</cp:lastModifiedBy>
  <cp:revision>54</cp:revision>
  <dcterms:created xsi:type="dcterms:W3CDTF">2018-05-23T13:08:44Z</dcterms:created>
  <dcterms:modified xsi:type="dcterms:W3CDTF">2021-09-29T01:57:48Z</dcterms:modified>
  <cp:category>computer programming;programming;software development;software engineering</cp:category>
</cp:coreProperties>
</file>