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notesMasterIdLst>
    <p:notesMasterId r:id="rId38"/>
  </p:notesMasterIdLst>
  <p:handoutMasterIdLst>
    <p:handoutMasterId r:id="rId39"/>
  </p:handoutMasterIdLst>
  <p:sldIdLst>
    <p:sldId id="256" r:id="rId2"/>
    <p:sldId id="289" r:id="rId3"/>
    <p:sldId id="258" r:id="rId4"/>
    <p:sldId id="290" r:id="rId5"/>
    <p:sldId id="292" r:id="rId6"/>
    <p:sldId id="296" r:id="rId7"/>
    <p:sldId id="297" r:id="rId8"/>
    <p:sldId id="260" r:id="rId9"/>
    <p:sldId id="261" r:id="rId10"/>
    <p:sldId id="263" r:id="rId11"/>
    <p:sldId id="262" r:id="rId12"/>
    <p:sldId id="298" r:id="rId13"/>
    <p:sldId id="299" r:id="rId14"/>
    <p:sldId id="295" r:id="rId15"/>
    <p:sldId id="266" r:id="rId16"/>
    <p:sldId id="267" r:id="rId17"/>
    <p:sldId id="300" r:id="rId18"/>
    <p:sldId id="301" r:id="rId19"/>
    <p:sldId id="302" r:id="rId20"/>
    <p:sldId id="540" r:id="rId21"/>
    <p:sldId id="541" r:id="rId22"/>
    <p:sldId id="515" r:id="rId23"/>
    <p:sldId id="542" r:id="rId24"/>
    <p:sldId id="543" r:id="rId25"/>
    <p:sldId id="544" r:id="rId26"/>
    <p:sldId id="545" r:id="rId27"/>
    <p:sldId id="546" r:id="rId28"/>
    <p:sldId id="547" r:id="rId29"/>
    <p:sldId id="548" r:id="rId30"/>
    <p:sldId id="549" r:id="rId31"/>
    <p:sldId id="349" r:id="rId32"/>
    <p:sldId id="286" r:id="rId33"/>
    <p:sldId id="617" r:id="rId34"/>
    <p:sldId id="619" r:id="rId35"/>
    <p:sldId id="288" r:id="rId36"/>
    <p:sldId id="287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BCCD8B0E-4E23-4A24-B36A-638324FABF2B}">
          <p14:sldIdLst>
            <p14:sldId id="256"/>
            <p14:sldId id="289"/>
            <p14:sldId id="258"/>
          </p14:sldIdLst>
        </p14:section>
        <p14:section name="UI Rendering" id="{C6C67C19-0EC9-4029-AA81-D16BF0AC4DB4}">
          <p14:sldIdLst>
            <p14:sldId id="290"/>
            <p14:sldId id="292"/>
            <p14:sldId id="296"/>
            <p14:sldId id="297"/>
            <p14:sldId id="260"/>
            <p14:sldId id="261"/>
            <p14:sldId id="263"/>
            <p14:sldId id="262"/>
          </p14:sldIdLst>
        </p14:section>
        <p14:section name="Custom Templating Engine" id="{32B94519-30BA-4C35-8F43-E97B29675C64}">
          <p14:sldIdLst>
            <p14:sldId id="298"/>
            <p14:sldId id="299"/>
            <p14:sldId id="295"/>
          </p14:sldIdLst>
        </p14:section>
        <p14:section name="Templating Engines" id="{72A1961F-13EB-4EBE-8AAC-8E59A6964100}">
          <p14:sldIdLst>
            <p14:sldId id="266"/>
            <p14:sldId id="267"/>
          </p14:sldIdLst>
        </p14:section>
        <p14:section name="External Library" id="{062EEB9B-B39F-4F9E-B168-9CADE861B187}">
          <p14:sldIdLst>
            <p14:sldId id="300"/>
            <p14:sldId id="301"/>
            <p14:sldId id="302"/>
            <p14:sldId id="540"/>
            <p14:sldId id="541"/>
            <p14:sldId id="515"/>
            <p14:sldId id="542"/>
            <p14:sldId id="543"/>
            <p14:sldId id="544"/>
            <p14:sldId id="545"/>
            <p14:sldId id="546"/>
            <p14:sldId id="547"/>
            <p14:sldId id="548"/>
            <p14:sldId id="549"/>
          </p14:sldIdLst>
        </p14:section>
        <p14:section name="Conclusion" id="{D9FF5A33-CBA1-4ED7-BD72-9C8BFC2133CE}">
          <p14:sldIdLst>
            <p14:sldId id="349"/>
            <p14:sldId id="286"/>
            <p14:sldId id="617"/>
            <p14:sldId id="619"/>
            <p14:sldId id="288"/>
            <p14:sldId id="28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ktor Kostadinov" initials="VK" lastIdx="1" clrIdx="0">
    <p:extLst>
      <p:ext uri="{19B8F6BF-5375-455C-9EA6-DF929625EA0E}">
        <p15:presenceInfo xmlns:p15="http://schemas.microsoft.com/office/powerpoint/2012/main" userId="44d480366d3ecb6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A40D"/>
    <a:srgbClr val="234465"/>
    <a:srgbClr val="0984E4"/>
    <a:srgbClr val="464646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5214" autoAdjust="0"/>
  </p:normalViewPr>
  <p:slideViewPr>
    <p:cSldViewPr showGuides="1">
      <p:cViewPr varScale="1">
        <p:scale>
          <a:sx n="38" d="100"/>
          <a:sy n="38" d="100"/>
        </p:scale>
        <p:origin x="134" y="3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550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16.11.2021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11/16/2021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27408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D11C3-9FCD-4EAE-876D-E766924FAF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77516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845638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98261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389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3790662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771561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828850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783613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1437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55763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cy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1656B1-5977-476C-B4D0-0644CB7AA9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2068" t="29627" r="44723" b="30341"/>
          <a:stretch/>
        </p:blipFill>
        <p:spPr>
          <a:xfrm>
            <a:off x="-3478" y="0"/>
            <a:ext cx="1155600" cy="685800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8" name="Logo Software University" descr="Software University logo">
            <a:extLst>
              <a:ext uri="{FF2B5EF4-FFF2-40B4-BE49-F238E27FC236}">
                <a16:creationId xmlns:a16="http://schemas.microsoft.com/office/drawing/2014/main" id="{5197C268-FA14-4665-8C17-4E607C54583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403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530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54896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51838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hyperlink" Target="https://lit-html.polymer-project.org/" TargetMode="External"/><Relationship Id="rId3" Type="http://schemas.openxmlformats.org/officeDocument/2006/relationships/hyperlink" Target="https://vuejs.org/" TargetMode="External"/><Relationship Id="rId7" Type="http://schemas.openxmlformats.org/officeDocument/2006/relationships/image" Target="../media/image33.png"/><Relationship Id="rId12" Type="http://schemas.openxmlformats.org/officeDocument/2006/relationships/image" Target="../media/image3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11" Type="http://schemas.openxmlformats.org/officeDocument/2006/relationships/image" Target="../media/image30.png"/><Relationship Id="rId5" Type="http://schemas.openxmlformats.org/officeDocument/2006/relationships/hyperlink" Target="https://angular.io/" TargetMode="External"/><Relationship Id="rId10" Type="http://schemas.openxmlformats.org/officeDocument/2006/relationships/hyperlink" Target="https://developer.mozilla.org/en-US/docs/Web/Web_Components" TargetMode="External"/><Relationship Id="rId4" Type="http://schemas.openxmlformats.org/officeDocument/2006/relationships/hyperlink" Target="https://reactjs.org/" TargetMode="External"/><Relationship Id="rId9" Type="http://schemas.openxmlformats.org/officeDocument/2006/relationships/hyperlink" Target="http://handlebarsjs.com/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jsbin.com/nahocaq/1/edit?html,output" TargetMode="External"/><Relationship Id="rId2" Type="http://schemas.openxmlformats.org/officeDocument/2006/relationships/hyperlink" Target="https://codesandbox.io/s/wq2wm73o28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6.png"/><Relationship Id="rId4" Type="http://schemas.openxmlformats.org/officeDocument/2006/relationships/hyperlink" Target="https://stackblitz.com/edit/js-pku9ae?file=index.j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2.svg"/><Relationship Id="rId18" Type="http://schemas.openxmlformats.org/officeDocument/2006/relationships/hyperlink" Target="https://de.draftkings.com/" TargetMode="External"/><Relationship Id="rId3" Type="http://schemas.openxmlformats.org/officeDocument/2006/relationships/hyperlink" Target="https://www.softwaregroup.com/" TargetMode="External"/><Relationship Id="rId21" Type="http://schemas.openxmlformats.org/officeDocument/2006/relationships/image" Target="../media/image46.png"/><Relationship Id="rId7" Type="http://schemas.openxmlformats.org/officeDocument/2006/relationships/hyperlink" Target="https://www.postbank.bg/" TargetMode="External"/><Relationship Id="rId12" Type="http://schemas.openxmlformats.org/officeDocument/2006/relationships/image" Target="../media/image41.png"/><Relationship Id="rId17" Type="http://schemas.openxmlformats.org/officeDocument/2006/relationships/image" Target="../media/image44.png"/><Relationship Id="rId2" Type="http://schemas.openxmlformats.org/officeDocument/2006/relationships/notesSlide" Target="../notesSlides/notesSlide5.xml"/><Relationship Id="rId16" Type="http://schemas.openxmlformats.org/officeDocument/2006/relationships/hyperlink" Target="https://indeavr.com/expertise/software-engineering/enterprise-business-application-integration/" TargetMode="External"/><Relationship Id="rId20" Type="http://schemas.openxmlformats.org/officeDocument/2006/relationships/hyperlink" Target="https://motion-software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jpg"/><Relationship Id="rId11" Type="http://schemas.openxmlformats.org/officeDocument/2006/relationships/hyperlink" Target="https://www.infragistics.com/" TargetMode="External"/><Relationship Id="rId5" Type="http://schemas.openxmlformats.org/officeDocument/2006/relationships/hyperlink" Target="https://www.xs-software.com/" TargetMode="External"/><Relationship Id="rId15" Type="http://schemas.openxmlformats.org/officeDocument/2006/relationships/image" Target="../media/image43.png"/><Relationship Id="rId23" Type="http://schemas.openxmlformats.org/officeDocument/2006/relationships/image" Target="../media/image47.png"/><Relationship Id="rId10" Type="http://schemas.openxmlformats.org/officeDocument/2006/relationships/image" Target="../media/image40.jpg"/><Relationship Id="rId19" Type="http://schemas.openxmlformats.org/officeDocument/2006/relationships/image" Target="../media/image45.png"/><Relationship Id="rId4" Type="http://schemas.openxmlformats.org/officeDocument/2006/relationships/image" Target="../media/image37.png"/><Relationship Id="rId9" Type="http://schemas.openxmlformats.org/officeDocument/2006/relationships/hyperlink" Target="https://smartit.bg/" TargetMode="External"/><Relationship Id="rId14" Type="http://schemas.openxmlformats.org/officeDocument/2006/relationships/hyperlink" Target="https://www.coca-colahellenic.com/" TargetMode="External"/><Relationship Id="rId22" Type="http://schemas.openxmlformats.org/officeDocument/2006/relationships/hyperlink" Target="https://www.superhosting.bg/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0.png"/><Relationship Id="rId2" Type="http://schemas.openxmlformats.org/officeDocument/2006/relationships/hyperlink" Target="https://eee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youtube.com/c/CodeItUpwithIvo" TargetMode="External"/><Relationship Id="rId5" Type="http://schemas.openxmlformats.org/officeDocument/2006/relationships/image" Target="../media/image49.png"/><Relationship Id="rId4" Type="http://schemas.openxmlformats.org/officeDocument/2006/relationships/hyperlink" Target="https://virtualracingschool.com/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1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2"/>
          <p:cNvSpPr>
            <a:spLocks noGrp="1"/>
          </p:cNvSpPr>
          <p:nvPr>
            <p:ph type="body" sz="quarter" idx="18"/>
          </p:nvPr>
        </p:nvSpPr>
        <p:spPr>
          <a:xfrm>
            <a:off x="673505" y="5029201"/>
            <a:ext cx="2950749" cy="444793"/>
          </a:xfrm>
        </p:spPr>
        <p:txBody>
          <a:bodyPr/>
          <a:lstStyle/>
          <a:p>
            <a:r>
              <a:rPr lang="en-US" sz="2400" dirty="0"/>
              <a:t>SoftUni Team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7"/>
          </p:nvPr>
        </p:nvSpPr>
        <p:spPr>
          <a:xfrm>
            <a:off x="8629902" y="5971296"/>
            <a:ext cx="2950749" cy="382403"/>
          </a:xfrm>
        </p:spPr>
        <p:txBody>
          <a:bodyPr/>
          <a:lstStyle/>
          <a:p>
            <a:r>
              <a:rPr lang="en-US" dirty="0"/>
              <a:t>Software University</a:t>
            </a:r>
            <a:endParaRPr lang="bg-BG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589" y="1303143"/>
            <a:ext cx="12188825" cy="836973"/>
          </a:xfrm>
        </p:spPr>
        <p:txBody>
          <a:bodyPr>
            <a:noAutofit/>
          </a:bodyPr>
          <a:lstStyle/>
          <a:p>
            <a:r>
              <a:rPr lang="en-US" sz="3600" dirty="0"/>
              <a:t>Templating UI Elements</a:t>
            </a:r>
            <a:endParaRPr lang="en-US" sz="3600" noProof="1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89" y="254857"/>
            <a:ext cx="12188825" cy="882654"/>
          </a:xfrm>
        </p:spPr>
        <p:txBody>
          <a:bodyPr>
            <a:normAutofit/>
          </a:bodyPr>
          <a:lstStyle/>
          <a:p>
            <a:r>
              <a:rPr lang="en-US" dirty="0"/>
              <a:t>Client-Side Rendering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 bwMode="auto">
          <a:xfrm>
            <a:off x="672735" y="5361112"/>
            <a:ext cx="2951518" cy="460053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072" rtl="0" eaLnBrk="1" fontAlgn="base" latinLnBrk="1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Technical Trainers</a:t>
            </a:r>
          </a:p>
        </p:txBody>
      </p:sp>
      <p:sp>
        <p:nvSpPr>
          <p:cNvPr id="20" name="Text Placeholder 5"/>
          <p:cNvSpPr txBox="1">
            <a:spLocks/>
          </p:cNvSpPr>
          <p:nvPr/>
        </p:nvSpPr>
        <p:spPr bwMode="auto">
          <a:xfrm>
            <a:off x="8648259" y="6254633"/>
            <a:ext cx="2951518" cy="36355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r" defTabSz="1218072" rtl="0" eaLnBrk="1" fontAlgn="base" latinLnBrk="1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>
                <a:hlinkClick r:id="rId3"/>
              </a:rPr>
              <a:t>https://softuni.bg</a:t>
            </a:r>
            <a:endParaRPr lang="en-GB" sz="1800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D5E736F-EB77-473D-A5BD-90927017C17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581" y="2214459"/>
            <a:ext cx="2514295" cy="251429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11873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Bef>
                <a:spcPts val="3000"/>
              </a:spcBef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Productivity</a:t>
            </a:r>
            <a:r>
              <a:rPr lang="en-US" sz="3600" dirty="0"/>
              <a:t> – avoid repeating markup</a:t>
            </a:r>
          </a:p>
          <a:p>
            <a:pPr>
              <a:spcBef>
                <a:spcPts val="3000"/>
              </a:spcBef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Save bandwidth </a:t>
            </a:r>
            <a:r>
              <a:rPr lang="en-US" sz="3600" dirty="0"/>
              <a:t>– fetch just the dynamic content</a:t>
            </a:r>
          </a:p>
          <a:p>
            <a:pPr>
              <a:spcBef>
                <a:spcPts val="3000"/>
              </a:spcBef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Composability</a:t>
            </a:r>
            <a:r>
              <a:rPr lang="en-US" sz="3600" dirty="0"/>
              <a:t> – reuse elements on multiple pages</a:t>
            </a:r>
          </a:p>
          <a:p>
            <a:pPr>
              <a:spcBef>
                <a:spcPts val="3000"/>
              </a:spcBef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Separation of concerns </a:t>
            </a:r>
            <a:r>
              <a:rPr lang="en-US" sz="3600" dirty="0"/>
              <a:t>– separate views from logic</a:t>
            </a:r>
          </a:p>
          <a:p>
            <a:pPr>
              <a:spcBef>
                <a:spcPts val="3000"/>
              </a:spcBef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Interactivity</a:t>
            </a:r>
            <a:r>
              <a:rPr lang="en-US" sz="3600" dirty="0"/>
              <a:t> – instant feedback to the user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Templating Benefits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059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99649" y="1295400"/>
            <a:ext cx="9707698" cy="4720792"/>
          </a:xfrm>
        </p:spPr>
        <p:txBody>
          <a:bodyPr/>
          <a:lstStyle/>
          <a:p>
            <a:pPr latinLnBrk="0">
              <a:buClr>
                <a:schemeClr val="tx1"/>
              </a:buClr>
            </a:pPr>
            <a:r>
              <a:rPr lang="en-US" sz="3400" dirty="0"/>
              <a:t>Templates should be as </a:t>
            </a:r>
            <a:r>
              <a:rPr lang="en-US" sz="3400" b="1" dirty="0">
                <a:solidFill>
                  <a:schemeClr val="bg1"/>
                </a:solidFill>
              </a:rPr>
              <a:t>simple</a:t>
            </a:r>
            <a:r>
              <a:rPr lang="en-US" sz="3400" dirty="0"/>
              <a:t> as possible </a:t>
            </a:r>
          </a:p>
          <a:p>
            <a:pPr lvl="1" latinLnBrk="0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Do not </a:t>
            </a:r>
            <a:r>
              <a:rPr lang="en-US" sz="3200" dirty="0"/>
              <a:t>write business logic in the templates</a:t>
            </a:r>
            <a:endParaRPr lang="en-US" sz="3200" b="1" dirty="0">
              <a:solidFill>
                <a:schemeClr val="bg1"/>
              </a:solidFill>
            </a:endParaRPr>
          </a:p>
          <a:p>
            <a:pPr latinLnBrk="0">
              <a:spcBef>
                <a:spcPts val="2400"/>
              </a:spcBef>
              <a:buClr>
                <a:schemeClr val="tx1"/>
              </a:buClr>
            </a:pPr>
            <a:r>
              <a:rPr lang="en-US" dirty="0"/>
              <a:t>Follow the principles of </a:t>
            </a:r>
            <a:r>
              <a:rPr lang="en-US" b="1" dirty="0">
                <a:solidFill>
                  <a:schemeClr val="bg1"/>
                </a:solidFill>
              </a:rPr>
              <a:t>functional programming</a:t>
            </a:r>
          </a:p>
          <a:p>
            <a:pPr lvl="1" latinLnBrk="0">
              <a:buClr>
                <a:schemeClr val="tx1"/>
              </a:buClr>
            </a:pPr>
            <a:r>
              <a:rPr lang="en-US" sz="3200" dirty="0"/>
              <a:t>Templates are basically </a:t>
            </a:r>
            <a:r>
              <a:rPr lang="en-US" sz="3200" b="1" dirty="0">
                <a:solidFill>
                  <a:schemeClr val="bg1"/>
                </a:solidFill>
              </a:rPr>
              <a:t>pure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functions</a:t>
            </a:r>
            <a:endParaRPr lang="en-US" sz="3200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Templating Best Practices</a:t>
            </a:r>
          </a:p>
        </p:txBody>
      </p:sp>
    </p:spTree>
    <p:extLst>
      <p:ext uri="{BB962C8B-B14F-4D97-AF65-F5344CB8AC3E}">
        <p14:creationId xmlns:p14="http://schemas.microsoft.com/office/powerpoint/2010/main" val="1727298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1A94AE6F-A3AE-4B07-8CDB-2ECDA716644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Creating a Simple Templating Engine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7C43488-F94A-48CE-99B2-EB9FBBE8D5A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Custom Templates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4DE164E-56C0-4295-A4D5-6D8B34E12D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44E8507-C149-48A2-8C9E-64923C2D1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2833" y="1852628"/>
            <a:ext cx="2926334" cy="1981372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566311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A07079-46F7-42D4-9AB9-46CF08FF9A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8AB9A4-B474-4E01-A4A2-B3DD85A459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templating engine </a:t>
            </a:r>
            <a:r>
              <a:rPr lang="en-US" b="1" dirty="0">
                <a:solidFill>
                  <a:schemeClr val="bg1"/>
                </a:solidFill>
              </a:rPr>
              <a:t>generally</a:t>
            </a:r>
            <a:r>
              <a:rPr lang="en-US" dirty="0"/>
              <a:t> allows:</a:t>
            </a:r>
          </a:p>
          <a:p>
            <a:pPr lvl="1"/>
            <a:r>
              <a:rPr lang="en-US" dirty="0"/>
              <a:t>Templates to be </a:t>
            </a:r>
            <a:r>
              <a:rPr lang="en-US" b="1" dirty="0">
                <a:solidFill>
                  <a:schemeClr val="bg1"/>
                </a:solidFill>
              </a:rPr>
              <a:t>defined</a:t>
            </a:r>
            <a:r>
              <a:rPr lang="en-US" dirty="0"/>
              <a:t> in files, </a:t>
            </a:r>
            <a:r>
              <a:rPr lang="en-US" b="1" dirty="0">
                <a:solidFill>
                  <a:schemeClr val="bg1"/>
                </a:solidFill>
              </a:rPr>
              <a:t>separate</a:t>
            </a:r>
            <a:r>
              <a:rPr lang="en-US" dirty="0"/>
              <a:t> from business logic</a:t>
            </a:r>
          </a:p>
          <a:p>
            <a:pPr lvl="1"/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markup syntax </a:t>
            </a:r>
            <a:r>
              <a:rPr lang="en-US" dirty="0"/>
              <a:t>close to HTML to be used</a:t>
            </a:r>
          </a:p>
          <a:p>
            <a:pPr lvl="1"/>
            <a:r>
              <a:rPr lang="en-US" dirty="0"/>
              <a:t>Values to be inserted via </a:t>
            </a:r>
            <a:r>
              <a:rPr lang="en-US" b="1" dirty="0">
                <a:solidFill>
                  <a:schemeClr val="bg1"/>
                </a:solidFill>
              </a:rPr>
              <a:t>rendering context</a:t>
            </a:r>
          </a:p>
          <a:p>
            <a:pPr lvl="1"/>
            <a:r>
              <a:rPr lang="en-US" dirty="0"/>
              <a:t>Templates to be </a:t>
            </a:r>
            <a:r>
              <a:rPr lang="en-US" b="1" dirty="0">
                <a:solidFill>
                  <a:schemeClr val="bg1"/>
                </a:solidFill>
              </a:rPr>
              <a:t>composed</a:t>
            </a:r>
            <a:r>
              <a:rPr lang="en-US" dirty="0"/>
              <a:t> to create </a:t>
            </a:r>
            <a:r>
              <a:rPr lang="en-US" b="1" dirty="0">
                <a:solidFill>
                  <a:schemeClr val="bg1"/>
                </a:solidFill>
              </a:rPr>
              <a:t>layouts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Additional features </a:t>
            </a:r>
            <a:r>
              <a:rPr lang="en-US" dirty="0"/>
              <a:t>of some libraries: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Caching</a:t>
            </a:r>
            <a:r>
              <a:rPr lang="en-US" dirty="0"/>
              <a:t> of template results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Automating</a:t>
            </a:r>
            <a:r>
              <a:rPr lang="en-US" dirty="0"/>
              <a:t> diff-checking and </a:t>
            </a:r>
            <a:r>
              <a:rPr lang="en-US" b="1" dirty="0">
                <a:solidFill>
                  <a:schemeClr val="bg1"/>
                </a:solidFill>
              </a:rPr>
              <a:t>partial updates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088BAAC-E55E-4B9B-95CA-85FA41551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Requirements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FF2DDD0-E8EE-4173-9367-489D4F6E62EF}"/>
              </a:ext>
            </a:extLst>
          </p:cNvPr>
          <p:cNvGrpSpPr/>
          <p:nvPr/>
        </p:nvGrpSpPr>
        <p:grpSpPr>
          <a:xfrm>
            <a:off x="10056000" y="3744000"/>
            <a:ext cx="1441046" cy="1116004"/>
            <a:chOff x="6906000" y="3191689"/>
            <a:chExt cx="2025000" cy="156824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962543F-F548-4A89-B124-9AECAC1FF66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906000" y="3191689"/>
              <a:ext cx="2025000" cy="1189687"/>
            </a:xfrm>
            <a:prstGeom prst="rect">
              <a:avLst/>
            </a:prstGeom>
            <a:solidFill>
              <a:schemeClr val="accent6">
                <a:lumMod val="25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CA2EEE5-7728-401C-82CF-F1510E10DEB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962888" y="3249000"/>
              <a:ext cx="1911224" cy="107506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66F4DE9-24CB-4F41-8D6C-C61A7B59BFB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311000" y="4689001"/>
              <a:ext cx="1215000" cy="70931"/>
            </a:xfrm>
            <a:prstGeom prst="rect">
              <a:avLst/>
            </a:prstGeom>
            <a:solidFill>
              <a:schemeClr val="accent6">
                <a:lumMod val="25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C937030-7B88-45BA-8B95-453F88EF8C9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716000" y="4381375"/>
              <a:ext cx="405000" cy="318635"/>
            </a:xfrm>
            <a:prstGeom prst="rect">
              <a:avLst/>
            </a:prstGeom>
            <a:solidFill>
              <a:schemeClr val="accent6">
                <a:lumMod val="25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16E733F-7E20-4950-B5DE-82990516025A}"/>
                </a:ext>
              </a:extLst>
            </p:cNvPr>
            <p:cNvSpPr/>
            <p:nvPr/>
          </p:nvSpPr>
          <p:spPr bwMode="auto">
            <a:xfrm flipV="1">
              <a:off x="8706000" y="4335656"/>
              <a:ext cx="58234" cy="45719"/>
            </a:xfrm>
            <a:prstGeom prst="rect">
              <a:avLst/>
            </a:prstGeom>
            <a:solidFill>
              <a:schemeClr val="accent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0C83C9B-0911-4149-99DB-FA57A5DE7E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998" y="3410002"/>
              <a:ext cx="791003" cy="791003"/>
            </a:xfrm>
            <a:prstGeom prst="rect">
              <a:avLst/>
            </a:prstGeom>
          </p:spPr>
        </p:pic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EAB16714-A9EE-4BFD-AEFF-0EBC77B629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8116" y="3894272"/>
            <a:ext cx="1386715" cy="147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481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66089" y="794196"/>
            <a:ext cx="3675250" cy="3675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07566" y="714962"/>
            <a:ext cx="3120610" cy="3833717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F7C1310D-D05C-458F-8872-9A68F31E050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Creating a Custom Templating Engine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Live Demonstration</a:t>
            </a:r>
          </a:p>
        </p:txBody>
      </p:sp>
    </p:spTree>
    <p:extLst>
      <p:ext uri="{BB962C8B-B14F-4D97-AF65-F5344CB8AC3E}">
        <p14:creationId xmlns:p14="http://schemas.microsoft.com/office/powerpoint/2010/main" val="30848471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Overview of Popular JS Libraries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Templating Engines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3E975EE-6459-49ED-B984-479DC1A52D71}"/>
              </a:ext>
            </a:extLst>
          </p:cNvPr>
          <p:cNvGrpSpPr/>
          <p:nvPr/>
        </p:nvGrpSpPr>
        <p:grpSpPr>
          <a:xfrm>
            <a:off x="4849932" y="1569013"/>
            <a:ext cx="2492137" cy="2269185"/>
            <a:chOff x="4988239" y="1599026"/>
            <a:chExt cx="2492137" cy="226918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7E7C97A-29AD-4AE6-8F16-88DCED422B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1035" y="1998870"/>
              <a:ext cx="1869341" cy="1869341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2E1E9EA-7C88-4623-A12C-A79DBCC1B8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9924687">
              <a:off x="4988239" y="1599026"/>
              <a:ext cx="2215521" cy="148915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2636526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291DFD8-3F61-4F12-9C50-EFE4BCC681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Frameworks:</a:t>
            </a:r>
          </a:p>
          <a:p>
            <a:pPr>
              <a:spcBef>
                <a:spcPts val="15600"/>
              </a:spcBef>
            </a:pPr>
            <a:r>
              <a:rPr lang="en-US" b="1" dirty="0"/>
              <a:t>Standalone Packages: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 Templating Engines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EA24E7C-F0A5-4EC8-B8E2-3E75C6EADF54}"/>
              </a:ext>
            </a:extLst>
          </p:cNvPr>
          <p:cNvGrpSpPr/>
          <p:nvPr/>
        </p:nvGrpSpPr>
        <p:grpSpPr>
          <a:xfrm>
            <a:off x="1436102" y="1793060"/>
            <a:ext cx="9319797" cy="1905940"/>
            <a:chOff x="916203" y="1531968"/>
            <a:chExt cx="10300281" cy="2106453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48266" y="1556308"/>
              <a:ext cx="1676398" cy="1676398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4991101" y="3053646"/>
              <a:ext cx="2209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hlinkClick r:id="rId3"/>
                </a:rPr>
                <a:t>Vue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371600" y="3053645"/>
              <a:ext cx="2209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hlinkClick r:id="rId4"/>
                </a:rPr>
                <a:t>React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9006684" y="3053644"/>
              <a:ext cx="2209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hlinkClick r:id="rId5"/>
                </a:rPr>
                <a:t>Angular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72601" y="1531968"/>
              <a:ext cx="1614815" cy="1700738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6203" y="1531968"/>
              <a:ext cx="3033889" cy="1638300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57B4C11-9433-46A5-B1E9-AED8C9B16739}"/>
              </a:ext>
            </a:extLst>
          </p:cNvPr>
          <p:cNvGrpSpPr/>
          <p:nvPr/>
        </p:nvGrpSpPr>
        <p:grpSpPr>
          <a:xfrm>
            <a:off x="1530462" y="4569636"/>
            <a:ext cx="2556372" cy="1867624"/>
            <a:chOff x="1049800" y="4263230"/>
            <a:chExt cx="2895598" cy="2115457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8035" t="-6176" r="-27503" b="-4686"/>
            <a:stretch/>
          </p:blipFill>
          <p:spPr>
            <a:xfrm>
              <a:off x="1147599" y="4263230"/>
              <a:ext cx="2700000" cy="1451770"/>
            </a:xfrm>
            <a:prstGeom prst="roundRect">
              <a:avLst>
                <a:gd name="adj" fmla="val 6979"/>
              </a:avLst>
            </a:prstGeom>
            <a:solidFill>
              <a:schemeClr val="accent1">
                <a:lumMod val="75000"/>
              </a:schemeClr>
            </a:solidFill>
          </p:spPr>
        </p:pic>
        <p:sp>
          <p:nvSpPr>
            <p:cNvPr id="25" name="TextBox 24"/>
            <p:cNvSpPr txBox="1"/>
            <p:nvPr/>
          </p:nvSpPr>
          <p:spPr>
            <a:xfrm>
              <a:off x="1049800" y="5793912"/>
              <a:ext cx="289559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hlinkClick r:id="rId9"/>
                </a:rPr>
                <a:t>Handlebars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174CB89-E734-40BB-B847-0B7A07A5D888}"/>
              </a:ext>
            </a:extLst>
          </p:cNvPr>
          <p:cNvGrpSpPr/>
          <p:nvPr/>
        </p:nvGrpSpPr>
        <p:grpSpPr>
          <a:xfrm>
            <a:off x="8001606" y="4169504"/>
            <a:ext cx="3509136" cy="2340836"/>
            <a:chOff x="7612541" y="3810001"/>
            <a:chExt cx="3974791" cy="2651464"/>
          </a:xfrm>
        </p:grpSpPr>
        <p:sp>
          <p:nvSpPr>
            <p:cNvPr id="19" name="TextBox 18"/>
            <p:cNvSpPr txBox="1"/>
            <p:nvPr/>
          </p:nvSpPr>
          <p:spPr>
            <a:xfrm>
              <a:off x="7612541" y="5799091"/>
              <a:ext cx="3974791" cy="6623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hlinkClick r:id="rId10"/>
                </a:rPr>
                <a:t>Web Components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84324" y="3810001"/>
              <a:ext cx="2139341" cy="2139341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B4E2C7-7764-458A-9ECD-E2B470035C88}"/>
              </a:ext>
            </a:extLst>
          </p:cNvPr>
          <p:cNvGrpSpPr/>
          <p:nvPr/>
        </p:nvGrpSpPr>
        <p:grpSpPr>
          <a:xfrm>
            <a:off x="4469652" y="4424401"/>
            <a:ext cx="3149135" cy="2085939"/>
            <a:chOff x="4339324" y="4098723"/>
            <a:chExt cx="3567019" cy="2362742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4D01D25-BF8F-404A-A26F-864BA150AF4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7458" y="4098723"/>
              <a:ext cx="2190750" cy="1524000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8BCDA6A-26C2-4556-8C76-4A5087883C1F}"/>
                </a:ext>
              </a:extLst>
            </p:cNvPr>
            <p:cNvSpPr txBox="1"/>
            <p:nvPr/>
          </p:nvSpPr>
          <p:spPr>
            <a:xfrm>
              <a:off x="4339324" y="5799091"/>
              <a:ext cx="3567019" cy="6623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hlinkClick r:id="rId13"/>
                </a:rPr>
                <a:t>lit-html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3122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F211D77C-A4F1-4058-B152-9A5FB8DA81F7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/>
              <a:t>lit-html</a:t>
            </a:r>
            <a:r>
              <a:rPr lang="en-US" dirty="0"/>
              <a:t> to Generate Content from Templates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F76A783-C0E9-4335-9626-6CAF6146018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External Templating Library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EE8DCC28-C3F1-4FA7-AE08-F8071D5B58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625" y="1611017"/>
            <a:ext cx="2910750" cy="2024870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041210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A07079-46F7-42D4-9AB9-46CF08FF9A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8AB9A4-B474-4E01-A4A2-B3DD85A459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lit-html</a:t>
            </a:r>
            <a:r>
              <a:rPr lang="en-US" dirty="0"/>
              <a:t> is and efficient, expressive </a:t>
            </a:r>
            <a:r>
              <a:rPr lang="en-US" b="1" dirty="0">
                <a:solidFill>
                  <a:schemeClr val="bg1"/>
                </a:solidFill>
              </a:rPr>
              <a:t>templating library</a:t>
            </a:r>
          </a:p>
          <a:p>
            <a:pPr lvl="1">
              <a:spcBef>
                <a:spcPts val="10800"/>
              </a:spcBef>
            </a:pPr>
            <a:r>
              <a:rPr lang="en-US" dirty="0"/>
              <a:t>Part of the Polymer Project</a:t>
            </a:r>
          </a:p>
          <a:p>
            <a:pPr lvl="1"/>
            <a:r>
              <a:rPr lang="en-US" dirty="0"/>
              <a:t>Allows </a:t>
            </a:r>
            <a:r>
              <a:rPr lang="en-US" b="1" dirty="0">
                <a:solidFill>
                  <a:schemeClr val="bg1"/>
                </a:solidFill>
              </a:rPr>
              <a:t>rendering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partial updating </a:t>
            </a:r>
            <a:r>
              <a:rPr lang="en-US" dirty="0"/>
              <a:t>of templates</a:t>
            </a:r>
          </a:p>
          <a:p>
            <a:pPr lvl="1"/>
            <a:r>
              <a:rPr lang="en-US" dirty="0"/>
              <a:t>Uses </a:t>
            </a:r>
            <a:r>
              <a:rPr lang="en-US" b="1" dirty="0">
                <a:solidFill>
                  <a:schemeClr val="bg1"/>
                </a:solidFill>
              </a:rPr>
              <a:t>standard</a:t>
            </a:r>
            <a:r>
              <a:rPr lang="en-US" dirty="0"/>
              <a:t> JavaScript and HTML </a:t>
            </a:r>
            <a:r>
              <a:rPr lang="en-US" b="1" dirty="0">
                <a:solidFill>
                  <a:schemeClr val="bg1"/>
                </a:solidFill>
              </a:rPr>
              <a:t>syntax</a:t>
            </a:r>
          </a:p>
          <a:p>
            <a:pPr lvl="1"/>
            <a:r>
              <a:rPr lang="en-US" dirty="0"/>
              <a:t>Can be </a:t>
            </a:r>
            <a:r>
              <a:rPr lang="en-US" b="1" dirty="0">
                <a:solidFill>
                  <a:schemeClr val="bg1"/>
                </a:solidFill>
              </a:rPr>
              <a:t>customized</a:t>
            </a:r>
            <a:r>
              <a:rPr lang="en-US" dirty="0"/>
              <a:t> and extended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Compatible</a:t>
            </a:r>
            <a:r>
              <a:rPr lang="en-US" dirty="0"/>
              <a:t> with all major browsers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088BAAC-E55E-4B9B-95CA-85FA41551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lit-html?</a:t>
            </a:r>
          </a:p>
        </p:txBody>
      </p:sp>
      <p:sp>
        <p:nvSpPr>
          <p:cNvPr id="5" name="Текстово поле 10">
            <a:extLst>
              <a:ext uri="{FF2B5EF4-FFF2-40B4-BE49-F238E27FC236}">
                <a16:creationId xmlns:a16="http://schemas.microsoft.com/office/drawing/2014/main" id="{E8BC19FB-BF57-426F-9408-CCE9A360CC18}"/>
              </a:ext>
            </a:extLst>
          </p:cNvPr>
          <p:cNvSpPr txBox="1"/>
          <p:nvPr/>
        </p:nvSpPr>
        <p:spPr>
          <a:xfrm>
            <a:off x="1013659" y="1989000"/>
            <a:ext cx="10164681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let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sayHello</a:t>
            </a:r>
            <a:r>
              <a:rPr lang="en-US" sz="2400" b="1" dirty="0">
                <a:latin typeface="Consolas" panose="020B0609020204030204" pitchFamily="49" charset="0"/>
              </a:rPr>
              <a:t> = (name) =&gt;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html</a:t>
            </a:r>
            <a:r>
              <a:rPr lang="en-US" sz="2400" b="1" dirty="0">
                <a:latin typeface="Consolas" panose="020B0609020204030204" pitchFamily="49" charset="0"/>
              </a:rPr>
              <a:t>`&lt;h1&gt;Hello ${name}&lt;/h1&gt;`;</a:t>
            </a:r>
          </a:p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render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sayHello</a:t>
            </a:r>
            <a:r>
              <a:rPr lang="en-US" sz="2400" b="1" dirty="0">
                <a:latin typeface="Consolas" panose="020B0609020204030204" pitchFamily="49" charset="0"/>
              </a:rPr>
              <a:t>('World'), </a:t>
            </a:r>
            <a:r>
              <a:rPr lang="en-US" sz="2400" b="1" dirty="0" err="1">
                <a:latin typeface="Consolas" panose="020B0609020204030204" pitchFamily="49" charset="0"/>
              </a:rPr>
              <a:t>document.body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330225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0DAF1E-EAE1-4F22-816E-29310CEF23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9044F2-FEE7-465B-A2FC-AAD0DF0841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Installation</a:t>
            </a:r>
            <a:r>
              <a:rPr lang="en-US" dirty="0"/>
              <a:t> via </a:t>
            </a:r>
            <a:r>
              <a:rPr lang="en-US" b="1" dirty="0" err="1">
                <a:solidFill>
                  <a:schemeClr val="bg1"/>
                </a:solidFill>
              </a:rPr>
              <a:t>npm</a:t>
            </a:r>
            <a:r>
              <a:rPr lang="en-US" dirty="0"/>
              <a:t> package:</a:t>
            </a:r>
          </a:p>
          <a:p>
            <a:pPr>
              <a:spcBef>
                <a:spcPts val="5400"/>
              </a:spcBef>
            </a:pPr>
            <a:r>
              <a:rPr lang="en-US" dirty="0"/>
              <a:t>Direct </a:t>
            </a:r>
            <a:r>
              <a:rPr lang="en-US" b="1" dirty="0">
                <a:solidFill>
                  <a:schemeClr val="bg1"/>
                </a:solidFill>
              </a:rPr>
              <a:t>import</a:t>
            </a:r>
            <a:r>
              <a:rPr lang="en-US" dirty="0"/>
              <a:t> from online </a:t>
            </a:r>
            <a:r>
              <a:rPr lang="en-US" b="1" dirty="0">
                <a:solidFill>
                  <a:schemeClr val="bg1"/>
                </a:solidFill>
              </a:rPr>
              <a:t>CDN</a:t>
            </a:r>
            <a:r>
              <a:rPr lang="en-US" dirty="0"/>
              <a:t> (no installation):</a:t>
            </a:r>
          </a:p>
          <a:p>
            <a:pPr>
              <a:spcBef>
                <a:spcPts val="5400"/>
              </a:spcBef>
            </a:pPr>
            <a:r>
              <a:rPr lang="en-US" dirty="0"/>
              <a:t>Online </a:t>
            </a:r>
            <a:r>
              <a:rPr lang="en-US" b="1" dirty="0">
                <a:solidFill>
                  <a:schemeClr val="bg1"/>
                </a:solidFill>
              </a:rPr>
              <a:t>live editors</a:t>
            </a:r>
            <a:r>
              <a:rPr lang="en-US" dirty="0"/>
              <a:t>:</a:t>
            </a:r>
          </a:p>
          <a:p>
            <a:pPr lvl="1"/>
            <a:r>
              <a:rPr lang="en-US" dirty="0" err="1">
                <a:hlinkClick r:id="rId2"/>
              </a:rPr>
              <a:t>CodeSandbox</a:t>
            </a:r>
            <a:endParaRPr lang="en-US" dirty="0"/>
          </a:p>
          <a:p>
            <a:pPr lvl="1"/>
            <a:r>
              <a:rPr lang="en-US" dirty="0" err="1">
                <a:hlinkClick r:id="rId3"/>
              </a:rPr>
              <a:t>JSBin</a:t>
            </a:r>
            <a:endParaRPr lang="en-US" dirty="0"/>
          </a:p>
          <a:p>
            <a:pPr lvl="1"/>
            <a:r>
              <a:rPr lang="en-US" dirty="0" err="1">
                <a:hlinkClick r:id="rId4"/>
              </a:rPr>
              <a:t>StackBlitz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7203132-53B2-430A-97C6-4B7D2CC24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5" name="Текстово поле 10">
            <a:extLst>
              <a:ext uri="{FF2B5EF4-FFF2-40B4-BE49-F238E27FC236}">
                <a16:creationId xmlns:a16="http://schemas.microsoft.com/office/drawing/2014/main" id="{4D9B37C5-0BB0-4560-97C5-1465FE80D184}"/>
              </a:ext>
            </a:extLst>
          </p:cNvPr>
          <p:cNvSpPr txBox="1"/>
          <p:nvPr/>
        </p:nvSpPr>
        <p:spPr>
          <a:xfrm>
            <a:off x="438970" y="1872092"/>
            <a:ext cx="1131406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/>
            <a:r>
              <a:rPr lang="en-US" sz="2400" b="1" dirty="0" err="1">
                <a:latin typeface="Consolas" panose="020B0609020204030204" pitchFamily="49" charset="0"/>
              </a:rPr>
              <a:t>npm</a:t>
            </a:r>
            <a:r>
              <a:rPr lang="en-US" sz="2400" b="1" dirty="0">
                <a:latin typeface="Consolas" panose="020B0609020204030204" pitchFamily="49" charset="0"/>
              </a:rPr>
              <a:t> install lit-html</a:t>
            </a:r>
          </a:p>
        </p:txBody>
      </p:sp>
      <p:sp>
        <p:nvSpPr>
          <p:cNvPr id="6" name="Текстово поле 10">
            <a:extLst>
              <a:ext uri="{FF2B5EF4-FFF2-40B4-BE49-F238E27FC236}">
                <a16:creationId xmlns:a16="http://schemas.microsoft.com/office/drawing/2014/main" id="{3C9BD3D0-907A-41E4-BCC4-D93A5F156C30}"/>
              </a:ext>
            </a:extLst>
          </p:cNvPr>
          <p:cNvSpPr txBox="1"/>
          <p:nvPr/>
        </p:nvSpPr>
        <p:spPr>
          <a:xfrm>
            <a:off x="438970" y="3159000"/>
            <a:ext cx="1131406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/>
            <a:r>
              <a:rPr lang="en-US" sz="2400" b="1" dirty="0">
                <a:latin typeface="Consolas" panose="020B0609020204030204" pitchFamily="49" charset="0"/>
              </a:rPr>
              <a:t>import {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html</a:t>
            </a:r>
            <a:r>
              <a:rPr lang="en-US" sz="2400" b="1" dirty="0">
                <a:latin typeface="Consolas" panose="020B0609020204030204" pitchFamily="49" charset="0"/>
              </a:rPr>
              <a:t>,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render</a:t>
            </a:r>
            <a:r>
              <a:rPr lang="en-US" sz="2400" b="1" dirty="0">
                <a:latin typeface="Consolas" panose="020B0609020204030204" pitchFamily="49" charset="0"/>
              </a:rPr>
              <a:t>} from 'https://unpkg.com/</a:t>
            </a:r>
            <a:r>
              <a:rPr lang="en-US" sz="2400" b="1" dirty="0" err="1">
                <a:latin typeface="Consolas" panose="020B0609020204030204" pitchFamily="49" charset="0"/>
              </a:rPr>
              <a:t>lit-html?module</a:t>
            </a:r>
            <a:r>
              <a:rPr lang="en-US" sz="2400" b="1" dirty="0">
                <a:latin typeface="Consolas" panose="020B0609020204030204" pitchFamily="49" charset="0"/>
              </a:rPr>
              <a:t>';</a:t>
            </a: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4EB86B88-8676-4C17-BC68-8AE5FBEE77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000" y="4284000"/>
            <a:ext cx="2823359" cy="196407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623846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UI Rendering Concepts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Custom Templating Engine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Popular Libraries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Overview of </a:t>
            </a:r>
            <a:r>
              <a:rPr lang="en-US" b="1" dirty="0"/>
              <a:t>lit-html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804D3A-297E-49DF-82DB-60C127453C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CB685E1-B7E9-41A0-BBB1-C5730E7114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8000"/>
              </a:spcBef>
            </a:pPr>
            <a:r>
              <a:rPr lang="en-US" dirty="0"/>
              <a:t>To use lit-html, </a:t>
            </a:r>
            <a:r>
              <a:rPr lang="en-US" b="1" dirty="0">
                <a:solidFill>
                  <a:schemeClr val="bg1"/>
                </a:solidFill>
              </a:rPr>
              <a:t>import</a:t>
            </a:r>
            <a:r>
              <a:rPr lang="en-US" dirty="0"/>
              <a:t> it as a module:</a:t>
            </a:r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5D43501-BFA6-436C-85E3-F29887121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</a:t>
            </a:r>
            <a:endParaRPr lang="bg-BG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07966B93-B2EB-49A5-8141-D585D8C53D55}"/>
              </a:ext>
            </a:extLst>
          </p:cNvPr>
          <p:cNvSpPr txBox="1">
            <a:spLocks/>
          </p:cNvSpPr>
          <p:nvPr/>
        </p:nvSpPr>
        <p:spPr>
          <a:xfrm>
            <a:off x="651000" y="2045403"/>
            <a:ext cx="10755000" cy="189973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&lt;script type="</a:t>
            </a:r>
            <a:r>
              <a:rPr lang="en-US" sz="2400" noProof="1">
                <a:solidFill>
                  <a:schemeClr val="bg1"/>
                </a:solidFill>
                <a:effectLst/>
              </a:rPr>
              <a:t>module</a:t>
            </a:r>
            <a:r>
              <a:rPr lang="en-US" sz="2400" noProof="1">
                <a:solidFill>
                  <a:schemeClr val="tx1"/>
                </a:solidFill>
                <a:effectLst/>
              </a:rPr>
              <a:t>"&gt;</a:t>
            </a:r>
          </a:p>
          <a:p>
            <a:pPr>
              <a:lnSpc>
                <a:spcPct val="95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  import { </a:t>
            </a:r>
            <a:r>
              <a:rPr lang="en-US" sz="2400" noProof="1">
                <a:solidFill>
                  <a:schemeClr val="bg1"/>
                </a:solidFill>
                <a:effectLst/>
              </a:rPr>
              <a:t>html</a:t>
            </a:r>
            <a:r>
              <a:rPr lang="en-US" sz="2400" noProof="1">
                <a:solidFill>
                  <a:schemeClr val="tx1"/>
                </a:solidFill>
                <a:effectLst/>
              </a:rPr>
              <a:t>, </a:t>
            </a:r>
            <a:r>
              <a:rPr lang="en-US" sz="2400" noProof="1">
                <a:solidFill>
                  <a:schemeClr val="bg1"/>
                </a:solidFill>
                <a:effectLst/>
              </a:rPr>
              <a:t>render</a:t>
            </a:r>
            <a:r>
              <a:rPr lang="en-US" sz="2400" noProof="1">
                <a:solidFill>
                  <a:schemeClr val="tx1"/>
                </a:solidFill>
                <a:effectLst/>
              </a:rPr>
              <a:t> } </a:t>
            </a:r>
          </a:p>
          <a:p>
            <a:pPr>
              <a:lnSpc>
                <a:spcPct val="95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	from </a:t>
            </a:r>
            <a:r>
              <a:rPr lang="en-US" sz="2400" noProof="1">
                <a:solidFill>
                  <a:schemeClr val="bg1"/>
                </a:solidFill>
                <a:effectLst/>
              </a:rPr>
              <a:t>'./node_modules/lit-html/lit-html.js'</a:t>
            </a:r>
            <a:r>
              <a:rPr lang="en-US" sz="2400" noProof="1">
                <a:solidFill>
                  <a:schemeClr val="tx1"/>
                </a:solidFill>
                <a:effectLst/>
              </a:rPr>
              <a:t>;</a:t>
            </a:r>
          </a:p>
          <a:p>
            <a:pPr>
              <a:lnSpc>
                <a:spcPct val="95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  …</a:t>
            </a:r>
          </a:p>
          <a:p>
            <a:pPr>
              <a:lnSpc>
                <a:spcPct val="95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&lt;/script&gt;</a:t>
            </a:r>
          </a:p>
        </p:txBody>
      </p:sp>
      <p:sp>
        <p:nvSpPr>
          <p:cNvPr id="9" name="AutoShape 25">
            <a:extLst>
              <a:ext uri="{FF2B5EF4-FFF2-40B4-BE49-F238E27FC236}">
                <a16:creationId xmlns:a16="http://schemas.microsoft.com/office/drawing/2014/main" id="{4B2FEF17-EB8B-4E33-BD4C-E298F51889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1000" y="3538346"/>
            <a:ext cx="3575270" cy="938298"/>
          </a:xfrm>
          <a:prstGeom prst="wedgeRoundRectCallout">
            <a:avLst>
              <a:gd name="adj1" fmla="val -35505"/>
              <a:gd name="adj2" fmla="val -883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Path to main file (use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live-server</a:t>
            </a:r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 start)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AE2B80E-54F8-4261-B97E-B42170D31A98}"/>
              </a:ext>
            </a:extLst>
          </p:cNvPr>
          <p:cNvSpPr txBox="1">
            <a:spLocks/>
          </p:cNvSpPr>
          <p:nvPr/>
        </p:nvSpPr>
        <p:spPr>
          <a:xfrm>
            <a:off x="651000" y="4814738"/>
            <a:ext cx="10755000" cy="8471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let sayHello = (name) =&gt; </a:t>
            </a:r>
            <a:r>
              <a:rPr lang="en-US" sz="2400" noProof="1">
                <a:solidFill>
                  <a:schemeClr val="bg1"/>
                </a:solidFill>
                <a:effectLst/>
              </a:rPr>
              <a:t>html</a:t>
            </a:r>
            <a:r>
              <a:rPr lang="en-US" sz="2400" noProof="1">
                <a:solidFill>
                  <a:schemeClr val="tx1"/>
                </a:solidFill>
                <a:effectLst/>
              </a:rPr>
              <a:t>`&lt;h1&gt;Hello ${name}&lt;/h1&gt;`;</a:t>
            </a:r>
          </a:p>
          <a:p>
            <a:pPr>
              <a:lnSpc>
                <a:spcPct val="95000"/>
              </a:lnSpc>
            </a:pPr>
            <a:r>
              <a:rPr lang="en-US" sz="2400" noProof="1">
                <a:solidFill>
                  <a:schemeClr val="bg1"/>
                </a:solidFill>
                <a:effectLst/>
              </a:rPr>
              <a:t>render</a:t>
            </a:r>
            <a:r>
              <a:rPr lang="en-US" sz="2400" noProof="1">
                <a:solidFill>
                  <a:schemeClr val="tx1"/>
                </a:solidFill>
                <a:effectLst/>
              </a:rPr>
              <a:t>(sayHello('World'), document.body);</a:t>
            </a:r>
          </a:p>
        </p:txBody>
      </p:sp>
    </p:spTree>
    <p:extLst>
      <p:ext uri="{BB962C8B-B14F-4D97-AF65-F5344CB8AC3E}">
        <p14:creationId xmlns:p14="http://schemas.microsoft.com/office/powerpoint/2010/main" val="33277552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61229C-1745-4BC5-A578-6DF58C60A4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A33F3F-1689-4544-B6CE-A9720D4B88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lit-html has two main APIs: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html template tag </a:t>
            </a:r>
            <a:r>
              <a:rPr lang="en-US" dirty="0"/>
              <a:t>used to write templates.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render() </a:t>
            </a:r>
            <a:r>
              <a:rPr lang="en-US" dirty="0"/>
              <a:t>function used to render a template to a DOM container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9D44F90-E46C-4AD3-9F54-900E9EE01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Rendering a Template</a:t>
            </a:r>
            <a:endParaRPr lang="bg-BG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A82B78EC-E8CB-4987-B65C-8F6E1AABC3E8}"/>
              </a:ext>
            </a:extLst>
          </p:cNvPr>
          <p:cNvSpPr txBox="1">
            <a:spLocks/>
          </p:cNvSpPr>
          <p:nvPr/>
        </p:nvSpPr>
        <p:spPr>
          <a:xfrm>
            <a:off x="966000" y="3960508"/>
            <a:ext cx="10710000" cy="55474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const template = </a:t>
            </a:r>
            <a:r>
              <a:rPr lang="en-US" sz="2800" i="1" noProof="1">
                <a:solidFill>
                  <a:schemeClr val="accent2"/>
                </a:solidFill>
                <a:effectLst/>
              </a:rPr>
              <a:t>// Template definition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48CDA685-1FE6-4DE7-9960-2025C55AF4E3}"/>
              </a:ext>
            </a:extLst>
          </p:cNvPr>
          <p:cNvSpPr txBox="1">
            <a:spLocks/>
          </p:cNvSpPr>
          <p:nvPr/>
        </p:nvSpPr>
        <p:spPr>
          <a:xfrm>
            <a:off x="966000" y="4770486"/>
            <a:ext cx="10710000" cy="55474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render(template(state), document.body);</a:t>
            </a:r>
            <a:endParaRPr lang="en-US" sz="2800" i="1" noProof="1">
              <a:solidFill>
                <a:schemeClr val="accent2"/>
              </a:solidFill>
              <a:effectLst/>
            </a:endParaRPr>
          </a:p>
        </p:txBody>
      </p:sp>
      <p:sp>
        <p:nvSpPr>
          <p:cNvPr id="7" name="AutoShape 25">
            <a:extLst>
              <a:ext uri="{FF2B5EF4-FFF2-40B4-BE49-F238E27FC236}">
                <a16:creationId xmlns:a16="http://schemas.microsoft.com/office/drawing/2014/main" id="{04DE81B4-E2B6-4F88-9634-05710A969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7645" y="5627299"/>
            <a:ext cx="3253355" cy="578882"/>
          </a:xfrm>
          <a:prstGeom prst="wedgeRoundRectCallout">
            <a:avLst>
              <a:gd name="adj1" fmla="val 32473"/>
              <a:gd name="adj2" fmla="val -11083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Populate with data</a:t>
            </a:r>
            <a:endParaRPr lang="en-US" sz="28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25">
            <a:extLst>
              <a:ext uri="{FF2B5EF4-FFF2-40B4-BE49-F238E27FC236}">
                <a16:creationId xmlns:a16="http://schemas.microsoft.com/office/drawing/2014/main" id="{046F3179-0C73-422A-8018-B30C7832B0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6000" y="5627299"/>
            <a:ext cx="2987173" cy="578882"/>
          </a:xfrm>
          <a:prstGeom prst="wedgeRoundRectCallout">
            <a:avLst>
              <a:gd name="adj1" fmla="val -34871"/>
              <a:gd name="adj2" fmla="val -1147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Parent node</a:t>
            </a:r>
            <a:endParaRPr lang="en-US" sz="28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637263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BF81062-1623-473D-B47B-443303196F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80607" y="1044000"/>
            <a:ext cx="10129234" cy="5546589"/>
          </a:xfrm>
        </p:spPr>
        <p:txBody>
          <a:bodyPr/>
          <a:lstStyle/>
          <a:p>
            <a:r>
              <a:rPr lang="en-US" dirty="0"/>
              <a:t>A tagged template is a </a:t>
            </a:r>
            <a:r>
              <a:rPr lang="en-US" b="1" dirty="0">
                <a:solidFill>
                  <a:schemeClr val="bg1"/>
                </a:solidFill>
              </a:rPr>
              <a:t>function call </a:t>
            </a:r>
            <a:r>
              <a:rPr lang="en-US" dirty="0"/>
              <a:t>that uses a </a:t>
            </a:r>
            <a:r>
              <a:rPr lang="en-US" b="1" dirty="0">
                <a:solidFill>
                  <a:schemeClr val="bg1"/>
                </a:solidFill>
              </a:rPr>
              <a:t>template literal </a:t>
            </a:r>
            <a:r>
              <a:rPr lang="en-US" dirty="0"/>
              <a:t>from which to get its arguments</a:t>
            </a:r>
          </a:p>
          <a:p>
            <a:pPr>
              <a:spcBef>
                <a:spcPts val="10500"/>
              </a:spcBef>
            </a:pPr>
            <a:r>
              <a:rPr lang="en-US" dirty="0"/>
              <a:t>Create a greet function and just log the arguments:</a:t>
            </a:r>
            <a:endParaRPr lang="bg-BG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7F36AD1-38CD-47E8-8E65-F034E8EEC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Functions</a:t>
            </a:r>
            <a:r>
              <a:rPr lang="bg-BG" dirty="0"/>
              <a:t> / </a:t>
            </a:r>
            <a:r>
              <a:rPr lang="en-US" dirty="0"/>
              <a:t>Tagged Templates</a:t>
            </a:r>
            <a:endParaRPr lang="bg-BG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E000252C-1E97-4B7A-9EEA-3621A34FB45E}"/>
              </a:ext>
            </a:extLst>
          </p:cNvPr>
          <p:cNvSpPr txBox="1">
            <a:spLocks/>
          </p:cNvSpPr>
          <p:nvPr/>
        </p:nvSpPr>
        <p:spPr>
          <a:xfrm>
            <a:off x="2584959" y="2349000"/>
            <a:ext cx="9000000" cy="964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i="1" noProof="1">
                <a:solidFill>
                  <a:schemeClr val="accent2"/>
                </a:solidFill>
                <a:effectLst/>
              </a:rPr>
              <a:t>// Tag Function Call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greet`I'm ${name}. I'm ${age} years old.`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DC16C728-0C2A-4DC7-904E-6560875D4CFB}"/>
              </a:ext>
            </a:extLst>
          </p:cNvPr>
          <p:cNvSpPr txBox="1">
            <a:spLocks/>
          </p:cNvSpPr>
          <p:nvPr/>
        </p:nvSpPr>
        <p:spPr>
          <a:xfrm>
            <a:off x="2584959" y="4329000"/>
            <a:ext cx="9000000" cy="21921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function greet() {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 console.log(arguments[0]); </a:t>
            </a:r>
            <a:r>
              <a:rPr lang="en-US" sz="2800" i="1" noProof="1">
                <a:solidFill>
                  <a:schemeClr val="accent2"/>
                </a:solidFill>
                <a:effectLst/>
              </a:rPr>
              <a:t>// array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 console.log(arguments[1]); </a:t>
            </a:r>
            <a:r>
              <a:rPr lang="en-US" sz="2800" i="1" noProof="1">
                <a:solidFill>
                  <a:schemeClr val="accent2"/>
                </a:solidFill>
                <a:effectLst/>
              </a:rPr>
              <a:t>// name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 console.log(arguments[2]); </a:t>
            </a:r>
            <a:r>
              <a:rPr lang="en-US" sz="2800" i="1" noProof="1">
                <a:solidFill>
                  <a:schemeClr val="accent2"/>
                </a:solidFill>
                <a:effectLst/>
              </a:rPr>
              <a:t>// age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670486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97B5A0-97BC-43A1-A4C4-A200CE1CAA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539026-4196-40C6-B8C4-026C7B127B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 addition to using expressions in the text content of a node, you can bind them to a node's attribute and property values, too:</a:t>
            </a:r>
          </a:p>
          <a:p>
            <a:pPr>
              <a:spcBef>
                <a:spcPts val="10000"/>
              </a:spcBef>
            </a:pPr>
            <a:r>
              <a:rPr lang="en-US" dirty="0"/>
              <a:t>Use the </a:t>
            </a:r>
            <a:r>
              <a:rPr lang="en-US" b="1" dirty="0">
                <a:solidFill>
                  <a:schemeClr val="bg1"/>
                </a:solidFill>
              </a:rPr>
              <a:t>?</a:t>
            </a:r>
            <a:r>
              <a:rPr lang="en-US" dirty="0"/>
              <a:t> prefix for a </a:t>
            </a:r>
            <a:r>
              <a:rPr lang="en-US" b="1" dirty="0" err="1">
                <a:solidFill>
                  <a:schemeClr val="bg1"/>
                </a:solidFill>
              </a:rPr>
              <a:t>boolean</a:t>
            </a:r>
            <a:r>
              <a:rPr lang="en-US" dirty="0"/>
              <a:t> attribute binding: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BB936C8-A17B-49ED-A67C-8F53E5BBF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Binding</a:t>
            </a:r>
            <a:endParaRPr lang="bg-BG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B39DE826-A1DD-4FA1-BEB4-53A1D1237746}"/>
              </a:ext>
            </a:extLst>
          </p:cNvPr>
          <p:cNvSpPr txBox="1">
            <a:spLocks/>
          </p:cNvSpPr>
          <p:nvPr/>
        </p:nvSpPr>
        <p:spPr>
          <a:xfrm>
            <a:off x="651000" y="3069000"/>
            <a:ext cx="10710000" cy="964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const myTemplate = (data) =&gt; html`&lt;div 	class=${</a:t>
            </a:r>
            <a:r>
              <a:rPr lang="en-US" sz="2800" noProof="1">
                <a:solidFill>
                  <a:schemeClr val="bg1"/>
                </a:solidFill>
                <a:effectLst/>
              </a:rPr>
              <a:t>data.cssClass</a:t>
            </a:r>
            <a:r>
              <a:rPr lang="en-US" sz="2800" noProof="1">
                <a:solidFill>
                  <a:schemeClr val="tx1"/>
                </a:solidFill>
                <a:effectLst/>
              </a:rPr>
              <a:t>}&gt;Stylish text.&lt;/div&gt;`</a:t>
            </a:r>
            <a:endParaRPr lang="en-US" sz="2800" i="1" noProof="1">
              <a:solidFill>
                <a:schemeClr val="accent2"/>
              </a:solidFill>
              <a:effectLst/>
            </a:endParaRP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C7D5BC18-A23D-4429-89F9-E4BF3B4E0FC7}"/>
              </a:ext>
            </a:extLst>
          </p:cNvPr>
          <p:cNvSpPr txBox="1">
            <a:spLocks/>
          </p:cNvSpPr>
          <p:nvPr/>
        </p:nvSpPr>
        <p:spPr>
          <a:xfrm>
            <a:off x="651000" y="5094000"/>
            <a:ext cx="10710000" cy="964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const myTemplate = (data) =&gt; html`&lt;div 	</a:t>
            </a:r>
            <a:r>
              <a:rPr lang="en-US" sz="2800" noProof="1">
                <a:solidFill>
                  <a:schemeClr val="bg1"/>
                </a:solidFill>
                <a:effectLst/>
              </a:rPr>
              <a:t>?disabled</a:t>
            </a:r>
            <a:r>
              <a:rPr lang="en-US" sz="2800" noProof="1">
                <a:solidFill>
                  <a:schemeClr val="tx1"/>
                </a:solidFill>
                <a:effectLst/>
              </a:rPr>
              <a:t>=${!data.active}&gt;Stylish text.&lt;/div&gt;`</a:t>
            </a:r>
            <a:endParaRPr lang="en-US" sz="2800" i="1" noProof="1">
              <a:solidFill>
                <a:schemeClr val="accent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331598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0E4470E-70E2-49D0-B38E-A47FE52922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185B2-4AA3-41E7-A4FC-0B41E4EF2B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can also bind to a </a:t>
            </a:r>
            <a:r>
              <a:rPr lang="en-US" b="1" dirty="0">
                <a:solidFill>
                  <a:schemeClr val="bg1"/>
                </a:solidFill>
              </a:rPr>
              <a:t>node's JavaScript properties </a:t>
            </a:r>
            <a:r>
              <a:rPr lang="en-US" dirty="0"/>
              <a:t>using the </a:t>
            </a:r>
            <a:r>
              <a:rPr lang="en-US" b="1" dirty="0">
                <a:solidFill>
                  <a:schemeClr val="bg1"/>
                </a:solidFill>
              </a:rPr>
              <a:t>.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prefix</a:t>
            </a:r>
            <a:r>
              <a:rPr lang="en-US" dirty="0"/>
              <a:t> and the property name:</a:t>
            </a:r>
          </a:p>
          <a:p>
            <a:pPr>
              <a:spcBef>
                <a:spcPts val="10500"/>
              </a:spcBef>
            </a:pPr>
            <a:r>
              <a:rPr lang="en-US" dirty="0"/>
              <a:t>You can use property bindings to </a:t>
            </a:r>
            <a:r>
              <a:rPr lang="en-US" b="1" dirty="0">
                <a:solidFill>
                  <a:schemeClr val="bg1"/>
                </a:solidFill>
              </a:rPr>
              <a:t>pass</a:t>
            </a:r>
            <a:r>
              <a:rPr lang="en-US" dirty="0"/>
              <a:t> complex data </a:t>
            </a:r>
            <a:r>
              <a:rPr lang="en-US" b="1" dirty="0">
                <a:solidFill>
                  <a:schemeClr val="bg1"/>
                </a:solidFill>
              </a:rPr>
              <a:t>down</a:t>
            </a:r>
            <a:r>
              <a:rPr lang="en-US" dirty="0"/>
              <a:t> the tree to subcomponents: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5622B58-8BCA-4D0E-8564-623C6EADB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Property Binding</a:t>
            </a:r>
            <a:endParaRPr lang="bg-BG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815C02C5-B091-4DB6-B61F-6FB418ED4C06}"/>
              </a:ext>
            </a:extLst>
          </p:cNvPr>
          <p:cNvSpPr txBox="1">
            <a:spLocks/>
          </p:cNvSpPr>
          <p:nvPr/>
        </p:nvSpPr>
        <p:spPr>
          <a:xfrm>
            <a:off x="741000" y="2529000"/>
            <a:ext cx="10710000" cy="964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const myTemplate = (data) =&gt; html`&lt;input 	</a:t>
            </a:r>
            <a:r>
              <a:rPr lang="en-US" sz="2800" noProof="1">
                <a:solidFill>
                  <a:schemeClr val="bg1"/>
                </a:solidFill>
                <a:effectLst/>
              </a:rPr>
              <a:t>.value</a:t>
            </a:r>
            <a:r>
              <a:rPr lang="en-US" sz="2800" noProof="1">
                <a:solidFill>
                  <a:schemeClr val="tx1"/>
                </a:solidFill>
                <a:effectLst/>
              </a:rPr>
              <a:t>=${data.value}&gt;&lt;/input&gt;`;</a:t>
            </a:r>
            <a:endParaRPr lang="en-US" sz="2800" i="1" noProof="1">
              <a:solidFill>
                <a:schemeClr val="accent2"/>
              </a:solidFill>
              <a:effectLst/>
            </a:endParaRP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7E070663-A153-4BC2-8870-440A742DDF00}"/>
              </a:ext>
            </a:extLst>
          </p:cNvPr>
          <p:cNvSpPr txBox="1">
            <a:spLocks/>
          </p:cNvSpPr>
          <p:nvPr/>
        </p:nvSpPr>
        <p:spPr>
          <a:xfrm>
            <a:off x="738637" y="5049000"/>
            <a:ext cx="10710000" cy="964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const myTemplate = (data) =&gt; html`&lt;</a:t>
            </a:r>
            <a:r>
              <a:rPr lang="en-US" sz="2800" noProof="1">
                <a:solidFill>
                  <a:schemeClr val="bg1"/>
                </a:solidFill>
                <a:effectLst/>
              </a:rPr>
              <a:t>my-list</a:t>
            </a:r>
            <a:r>
              <a:rPr lang="en-US" sz="2800" noProof="1">
                <a:solidFill>
                  <a:schemeClr val="tx1"/>
                </a:solidFill>
                <a:effectLst/>
              </a:rPr>
              <a:t> 	.</a:t>
            </a:r>
            <a:r>
              <a:rPr lang="en-US" sz="2800" noProof="1">
                <a:solidFill>
                  <a:schemeClr val="bg1"/>
                </a:solidFill>
                <a:effectLst/>
              </a:rPr>
              <a:t>listItems</a:t>
            </a:r>
            <a:r>
              <a:rPr lang="en-US" sz="2800" noProof="1">
                <a:solidFill>
                  <a:schemeClr val="tx1"/>
                </a:solidFill>
                <a:effectLst/>
              </a:rPr>
              <a:t>=${data.items}&gt;&lt;/</a:t>
            </a:r>
            <a:r>
              <a:rPr lang="en-US" sz="2800" noProof="1">
                <a:solidFill>
                  <a:schemeClr val="bg1"/>
                </a:solidFill>
                <a:effectLst/>
              </a:rPr>
              <a:t>my-list</a:t>
            </a:r>
            <a:r>
              <a:rPr lang="en-US" sz="2800" noProof="1">
                <a:solidFill>
                  <a:schemeClr val="tx1"/>
                </a:solidFill>
                <a:effectLst/>
              </a:rPr>
              <a:t>&gt;`;</a:t>
            </a:r>
            <a:endParaRPr lang="en-US" sz="2800" i="1" noProof="1">
              <a:solidFill>
                <a:schemeClr val="accent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470261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DCBE2E-4564-4AF5-B56B-490B4ECAF1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A95127-3983-4C5B-AE0A-6A05C8E930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Templates can also include declarative event listeners</a:t>
            </a:r>
          </a:p>
          <a:p>
            <a:r>
              <a:rPr lang="en-US" dirty="0"/>
              <a:t>An event listener looks like an attribute binding, but with the </a:t>
            </a:r>
            <a:r>
              <a:rPr lang="en-US" b="1" dirty="0">
                <a:solidFill>
                  <a:schemeClr val="bg1"/>
                </a:solidFill>
              </a:rPr>
              <a:t>prefix @ </a:t>
            </a:r>
            <a:r>
              <a:rPr lang="en-US" dirty="0"/>
              <a:t>followed by an </a:t>
            </a:r>
            <a:r>
              <a:rPr lang="en-US" b="1" dirty="0">
                <a:solidFill>
                  <a:schemeClr val="bg1"/>
                </a:solidFill>
              </a:rPr>
              <a:t>event name</a:t>
            </a:r>
            <a:r>
              <a:rPr lang="en-US" dirty="0"/>
              <a:t>: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CE04E92-5989-436B-9FF0-345784D7D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Events</a:t>
            </a:r>
            <a:endParaRPr lang="bg-BG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DF4A9D02-A801-444A-BD63-9656E529D0B9}"/>
              </a:ext>
            </a:extLst>
          </p:cNvPr>
          <p:cNvSpPr txBox="1">
            <a:spLocks/>
          </p:cNvSpPr>
          <p:nvPr/>
        </p:nvSpPr>
        <p:spPr>
          <a:xfrm>
            <a:off x="593030" y="3412286"/>
            <a:ext cx="11160000" cy="21921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const appRootTemplate = (ctx) =&gt; html`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 &lt;div&gt;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     &lt;h1 </a:t>
            </a:r>
            <a:r>
              <a:rPr lang="en-US" sz="2800" noProof="1">
                <a:solidFill>
                  <a:schemeClr val="bg1"/>
                </a:solidFill>
                <a:effectLst/>
              </a:rPr>
              <a:t>@click</a:t>
            </a:r>
            <a:r>
              <a:rPr lang="en-US" sz="2800" noProof="1">
                <a:solidFill>
                  <a:schemeClr val="tx1"/>
                </a:solidFill>
                <a:effectLst/>
              </a:rPr>
              <a:t>=${ctx.handleClick}&gt;${ctx.title}&lt;/h1&gt;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 &lt;/div&gt;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`</a:t>
            </a:r>
            <a:endParaRPr lang="en-US" sz="2800" i="1" noProof="1">
              <a:solidFill>
                <a:schemeClr val="accent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824699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B6B61CE-BB1E-41BC-B5D2-D9E1667261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F10F7A-F864-4560-BFB8-6A8B76EC17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lit-html has </a:t>
            </a:r>
            <a:r>
              <a:rPr lang="en-US" b="1" dirty="0">
                <a:solidFill>
                  <a:schemeClr val="bg1"/>
                </a:solidFill>
              </a:rPr>
              <a:t>no built-in control-flow </a:t>
            </a:r>
            <a:r>
              <a:rPr lang="en-US" dirty="0"/>
              <a:t>constructs. Instead you use normal JavaScript expressions and statements: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B860390-CFBC-4E26-B0A8-CBBB09116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Statements</a:t>
            </a:r>
            <a:endParaRPr lang="bg-BG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77CDCF8B-597A-40F8-A845-7D4DBF59F7FB}"/>
              </a:ext>
            </a:extLst>
          </p:cNvPr>
          <p:cNvSpPr txBox="1">
            <a:spLocks/>
          </p:cNvSpPr>
          <p:nvPr/>
        </p:nvSpPr>
        <p:spPr>
          <a:xfrm>
            <a:off x="696000" y="2574000"/>
            <a:ext cx="11160000" cy="26014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html`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${user.</a:t>
            </a:r>
            <a:r>
              <a:rPr lang="en-US" sz="2800" noProof="1">
                <a:solidFill>
                  <a:schemeClr val="bg1"/>
                </a:solidFill>
                <a:effectLst/>
              </a:rPr>
              <a:t>isloggedIn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   </a:t>
            </a:r>
            <a:r>
              <a:rPr lang="en-US" sz="2800" noProof="1">
                <a:solidFill>
                  <a:schemeClr val="bg1"/>
                </a:solidFill>
                <a:effectLst/>
              </a:rPr>
              <a:t>?</a:t>
            </a:r>
            <a:r>
              <a:rPr lang="en-US" sz="2800" noProof="1">
                <a:solidFill>
                  <a:schemeClr val="tx1"/>
                </a:solidFill>
                <a:effectLst/>
              </a:rPr>
              <a:t> html`Welcome ${user.name}`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   </a:t>
            </a:r>
            <a:r>
              <a:rPr lang="en-US" sz="2800" noProof="1">
                <a:solidFill>
                  <a:schemeClr val="bg1"/>
                </a:solidFill>
                <a:effectLst/>
              </a:rPr>
              <a:t>:</a:t>
            </a:r>
            <a:r>
              <a:rPr lang="en-US" sz="2800" noProof="1">
                <a:solidFill>
                  <a:schemeClr val="tx1"/>
                </a:solidFill>
                <a:effectLst/>
              </a:rPr>
              <a:t> html`Please log in`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}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`;</a:t>
            </a:r>
            <a:endParaRPr lang="en-US" sz="2800" i="1" noProof="1">
              <a:solidFill>
                <a:schemeClr val="accent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40446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0">
        <p159:morph option="byObject"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9D0986-FA37-4495-9554-ADA5F7C760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E0CA22-D9E8-435D-B2D4-E7F8605F45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 render lists, you can use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Array.map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/>
              <a:t>to transform a list of data into a list of templates: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996830E-DFBD-4829-9113-9A70DE2E7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Rendering</a:t>
            </a:r>
            <a:endParaRPr lang="bg-BG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F911F5D5-25E4-4EF0-B418-A623F2839EF9}"/>
              </a:ext>
            </a:extLst>
          </p:cNvPr>
          <p:cNvSpPr txBox="1">
            <a:spLocks/>
          </p:cNvSpPr>
          <p:nvPr/>
        </p:nvSpPr>
        <p:spPr>
          <a:xfrm>
            <a:off x="696000" y="2550831"/>
            <a:ext cx="11160000" cy="21921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html`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&lt;ul&gt;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 ${items.</a:t>
            </a:r>
            <a:r>
              <a:rPr lang="en-US" sz="2800" noProof="1">
                <a:solidFill>
                  <a:schemeClr val="bg1"/>
                </a:solidFill>
                <a:effectLst/>
              </a:rPr>
              <a:t>map</a:t>
            </a:r>
            <a:r>
              <a:rPr lang="en-US" sz="2800" noProof="1">
                <a:solidFill>
                  <a:schemeClr val="tx1"/>
                </a:solidFill>
                <a:effectLst/>
              </a:rPr>
              <a:t>((item) =&gt; </a:t>
            </a:r>
            <a:r>
              <a:rPr lang="en-US" sz="2800" noProof="1">
                <a:solidFill>
                  <a:schemeClr val="bg1"/>
                </a:solidFill>
                <a:effectLst/>
              </a:rPr>
              <a:t>html</a:t>
            </a:r>
            <a:r>
              <a:rPr lang="en-US" sz="2800" noProof="1">
                <a:solidFill>
                  <a:schemeClr val="tx1"/>
                </a:solidFill>
                <a:effectLst/>
              </a:rPr>
              <a:t>`&lt;li&gt;${item}&lt;/li&gt;`)}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&lt;/ul&gt;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`;</a:t>
            </a:r>
            <a:endParaRPr lang="en-US" sz="2800" i="1" noProof="1">
              <a:solidFill>
                <a:schemeClr val="accent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15461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0">
        <p159:morph option="byObject"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AE6F97-098A-4634-87FD-06FC886022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361C70-966A-4762-8382-D7A9DC2DA3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classMap directive </a:t>
            </a:r>
            <a:r>
              <a:rPr lang="en-US" dirty="0"/>
              <a:t>lets you set a </a:t>
            </a:r>
            <a:r>
              <a:rPr lang="en-US" b="1" dirty="0">
                <a:solidFill>
                  <a:schemeClr val="bg1"/>
                </a:solidFill>
              </a:rPr>
              <a:t>group of classes </a:t>
            </a:r>
            <a:r>
              <a:rPr lang="en-US" dirty="0"/>
              <a:t>based on an object: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E1C8F21-595F-466C-8918-928CAF623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Directives: classes and classMap</a:t>
            </a:r>
            <a:endParaRPr lang="bg-BG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7BA25300-F84C-4D8B-B473-2FF32BBCED4E}"/>
              </a:ext>
            </a:extLst>
          </p:cNvPr>
          <p:cNvSpPr txBox="1">
            <a:spLocks/>
          </p:cNvSpPr>
          <p:nvPr/>
        </p:nvSpPr>
        <p:spPr>
          <a:xfrm>
            <a:off x="696000" y="2487865"/>
            <a:ext cx="11160000" cy="342014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import { classMap } from '</a:t>
            </a:r>
            <a:r>
              <a:rPr lang="en-US" sz="2800" noProof="1">
                <a:solidFill>
                  <a:schemeClr val="bg1"/>
                </a:solidFill>
                <a:effectLst/>
              </a:rPr>
              <a:t>./node_modules/lit-html/directives/class-map.js</a:t>
            </a:r>
            <a:r>
              <a:rPr lang="en-US" sz="2800" noProof="1">
                <a:solidFill>
                  <a:schemeClr val="tx1"/>
                </a:solidFill>
                <a:effectLst/>
              </a:rPr>
              <a:t>';</a:t>
            </a:r>
          </a:p>
          <a:p>
            <a:pPr>
              <a:lnSpc>
                <a:spcPct val="95000"/>
              </a:lnSpc>
            </a:pPr>
            <a:endParaRPr lang="en-US" sz="2800" noProof="1">
              <a:solidFill>
                <a:schemeClr val="tx1"/>
              </a:solidFill>
              <a:effectLst/>
            </a:endParaRP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const itemTemplate = (item) =&gt; {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const </a:t>
            </a:r>
            <a:r>
              <a:rPr lang="en-US" sz="2800" noProof="1">
                <a:solidFill>
                  <a:schemeClr val="bg1"/>
                </a:solidFill>
                <a:effectLst/>
              </a:rPr>
              <a:t>classes</a:t>
            </a:r>
            <a:r>
              <a:rPr lang="en-US" sz="2800" noProof="1">
                <a:solidFill>
                  <a:schemeClr val="tx1"/>
                </a:solidFill>
                <a:effectLst/>
              </a:rPr>
              <a:t> = { selected: item.selected };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return html`&lt;div class="menu-item 	${</a:t>
            </a:r>
            <a:r>
              <a:rPr lang="en-US" sz="2800" noProof="1">
                <a:solidFill>
                  <a:schemeClr val="bg1"/>
                </a:solidFill>
                <a:effectLst/>
              </a:rPr>
              <a:t>classMap(classes)</a:t>
            </a:r>
            <a:r>
              <a:rPr lang="en-US" sz="2800" noProof="1">
                <a:solidFill>
                  <a:schemeClr val="tx1"/>
                </a:solidFill>
                <a:effectLst/>
              </a:rPr>
              <a:t>}"&gt;Classy text&lt;/div&gt;`;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}</a:t>
            </a:r>
            <a:endParaRPr lang="en-US" sz="2800" i="1" noProof="1">
              <a:solidFill>
                <a:schemeClr val="accent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985146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0">
        <p159:morph option="byObject"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E6B839-E8D1-4F10-9BD9-CA1CC630E9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68BD19-4A63-40A5-BC05-51240E035E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can use the </a:t>
            </a:r>
            <a:r>
              <a:rPr lang="en-US" b="1" dirty="0" err="1">
                <a:solidFill>
                  <a:schemeClr val="bg1"/>
                </a:solidFill>
              </a:rPr>
              <a:t>styleMap</a:t>
            </a:r>
            <a:r>
              <a:rPr lang="en-US" b="1" dirty="0">
                <a:solidFill>
                  <a:schemeClr val="bg1"/>
                </a:solidFill>
              </a:rPr>
              <a:t> directive </a:t>
            </a:r>
            <a:r>
              <a:rPr lang="en-US" dirty="0"/>
              <a:t>to set </a:t>
            </a:r>
            <a:r>
              <a:rPr lang="en-US" b="1" dirty="0">
                <a:solidFill>
                  <a:schemeClr val="bg1"/>
                </a:solidFill>
              </a:rPr>
              <a:t>inline styles </a:t>
            </a:r>
            <a:r>
              <a:rPr lang="en-US" dirty="0"/>
              <a:t>on an element in the template: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513FCE2-E51E-4EBC-B03F-7A58FB309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Directives: styles and </a:t>
            </a:r>
            <a:r>
              <a:rPr lang="en-US" dirty="0" err="1"/>
              <a:t>styleMap</a:t>
            </a:r>
            <a:endParaRPr lang="bg-BG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16091206-E581-4AB5-BC0B-23DE203D966E}"/>
              </a:ext>
            </a:extLst>
          </p:cNvPr>
          <p:cNvSpPr txBox="1">
            <a:spLocks/>
          </p:cNvSpPr>
          <p:nvPr/>
        </p:nvSpPr>
        <p:spPr>
          <a:xfrm>
            <a:off x="609806" y="2416665"/>
            <a:ext cx="11160000" cy="42388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2"/>
                </a:solidFill>
                <a:effectLst/>
              </a:rPr>
              <a:t>import { styleMap } from '</a:t>
            </a:r>
            <a:r>
              <a:rPr lang="en-US" sz="2800" noProof="1">
                <a:solidFill>
                  <a:schemeClr val="bg1"/>
                </a:solidFill>
                <a:effectLst/>
              </a:rPr>
              <a:t>./node_modules/lit- 	html/directives/style-map.js</a:t>
            </a:r>
            <a:r>
              <a:rPr lang="en-US" sz="2800" noProof="1">
                <a:solidFill>
                  <a:schemeClr val="tx2"/>
                </a:solidFill>
                <a:effectLst/>
              </a:rPr>
              <a:t>';</a:t>
            </a:r>
          </a:p>
          <a:p>
            <a:pPr>
              <a:lnSpc>
                <a:spcPct val="95000"/>
              </a:lnSpc>
            </a:pPr>
            <a:endParaRPr lang="en-US" sz="2800" noProof="1">
              <a:solidFill>
                <a:schemeClr val="bg1"/>
              </a:solidFill>
              <a:effectLst/>
            </a:endParaRP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const</a:t>
            </a:r>
            <a:r>
              <a:rPr lang="en-US" sz="2800" noProof="1">
                <a:solidFill>
                  <a:schemeClr val="bg1"/>
                </a:solidFill>
                <a:effectLst/>
              </a:rPr>
              <a:t> styles</a:t>
            </a:r>
            <a:r>
              <a:rPr lang="en-US" sz="2800" noProof="1">
                <a:solidFill>
                  <a:schemeClr val="tx1"/>
                </a:solidFill>
                <a:effectLst/>
              </a:rPr>
              <a:t> = {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color: myTextColor,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backgroundColor: highlight ? myHighlightColor :  	myBackgroundColor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};</a:t>
            </a:r>
          </a:p>
          <a:p>
            <a:pPr>
              <a:lnSpc>
                <a:spcPct val="95000"/>
              </a:lnSpc>
            </a:pPr>
            <a:endParaRPr lang="en-US" sz="2800" noProof="1">
              <a:solidFill>
                <a:schemeClr val="tx1"/>
              </a:solidFill>
              <a:effectLst/>
            </a:endParaRP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html`&lt;div style=${</a:t>
            </a:r>
            <a:r>
              <a:rPr lang="en-US" sz="2800" noProof="1">
                <a:solidFill>
                  <a:schemeClr val="bg1"/>
                </a:solidFill>
                <a:effectLst/>
              </a:rPr>
              <a:t>styleMap</a:t>
            </a:r>
            <a:r>
              <a:rPr lang="en-US" sz="2800" noProof="1">
                <a:solidFill>
                  <a:schemeClr val="tx1"/>
                </a:solidFill>
                <a:effectLst/>
              </a:rPr>
              <a:t>(styles)}&gt;Hi there!&lt;/div&gt;`;</a:t>
            </a:r>
            <a:endParaRPr lang="en-US" sz="2800" i="1" noProof="1">
              <a:solidFill>
                <a:schemeClr val="accent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563556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0"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797" b="1" dirty="0">
                <a:solidFill>
                  <a:schemeClr val="bg1"/>
                </a:solidFill>
              </a:rPr>
              <a:t>sli.do</a:t>
            </a:r>
            <a:br>
              <a:rPr lang="en-US" sz="5998" b="1" dirty="0"/>
            </a:br>
            <a:r>
              <a:rPr lang="en-US" sz="11497" b="1" dirty="0"/>
              <a:t>#</a:t>
            </a:r>
            <a:r>
              <a:rPr lang="en-US" sz="11497" b="1" dirty="0" err="1"/>
              <a:t>js</a:t>
            </a:r>
            <a:r>
              <a:rPr lang="en-US" sz="11497" b="1" dirty="0"/>
              <a:t>-advanced</a:t>
            </a:r>
            <a:endParaRPr lang="en-US" sz="9597" dirty="0"/>
          </a:p>
          <a:p>
            <a:pPr latinLnBrk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6396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B2B783C-F435-4DFD-A9F8-D53267FA54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3533A7-5A14-47EC-8197-3747CC8756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Repeats a </a:t>
            </a:r>
            <a:r>
              <a:rPr lang="en-US" b="1" dirty="0">
                <a:solidFill>
                  <a:schemeClr val="bg1"/>
                </a:solidFill>
              </a:rPr>
              <a:t>series of values </a:t>
            </a:r>
            <a:r>
              <a:rPr lang="en-US" dirty="0"/>
              <a:t>generated from an iterable, and </a:t>
            </a:r>
            <a:r>
              <a:rPr lang="en-US" b="1" dirty="0">
                <a:solidFill>
                  <a:schemeClr val="bg1"/>
                </a:solidFill>
              </a:rPr>
              <a:t>updates</a:t>
            </a:r>
            <a:r>
              <a:rPr lang="en-US" dirty="0"/>
              <a:t> those items </a:t>
            </a:r>
            <a:r>
              <a:rPr lang="en-US" b="1" dirty="0">
                <a:solidFill>
                  <a:schemeClr val="bg1"/>
                </a:solidFill>
              </a:rPr>
              <a:t>efficiently</a:t>
            </a:r>
            <a:r>
              <a:rPr lang="en-US" dirty="0"/>
              <a:t> when the iterable changes: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134DF63-CE6F-4C00-8918-9146ED22B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Directives: repeat</a:t>
            </a:r>
            <a:endParaRPr lang="bg-BG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AA8F9F3-B4A7-4293-B0E6-A0CC45FBCA5B}"/>
              </a:ext>
            </a:extLst>
          </p:cNvPr>
          <p:cNvSpPr txBox="1">
            <a:spLocks/>
          </p:cNvSpPr>
          <p:nvPr/>
        </p:nvSpPr>
        <p:spPr>
          <a:xfrm>
            <a:off x="613810" y="2571148"/>
            <a:ext cx="11160000" cy="38294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import { repeat } from '</a:t>
            </a:r>
            <a:r>
              <a:rPr lang="en-US" sz="2800" noProof="1">
                <a:solidFill>
                  <a:schemeClr val="bg1"/>
                </a:solidFill>
                <a:effectLst/>
              </a:rPr>
              <a:t>./node_modules/lit-	html/directives/repeat</a:t>
            </a:r>
            <a:r>
              <a:rPr lang="en-US" sz="2800" noProof="1">
                <a:solidFill>
                  <a:schemeClr val="tx1"/>
                </a:solidFill>
                <a:effectLst/>
              </a:rPr>
              <a:t>';</a:t>
            </a:r>
          </a:p>
          <a:p>
            <a:pPr>
              <a:lnSpc>
                <a:spcPct val="95000"/>
              </a:lnSpc>
            </a:pPr>
            <a:endParaRPr lang="en-US" sz="2800" noProof="1">
              <a:solidFill>
                <a:schemeClr val="tx1"/>
              </a:solidFill>
              <a:effectLst/>
            </a:endParaRP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const myTemplate = () =&gt; html`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&lt;ul&gt;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 ${</a:t>
            </a:r>
            <a:r>
              <a:rPr lang="en-US" sz="2800" noProof="1">
                <a:solidFill>
                  <a:schemeClr val="bg1"/>
                </a:solidFill>
                <a:effectLst/>
              </a:rPr>
              <a:t>repeat</a:t>
            </a:r>
            <a:r>
              <a:rPr lang="en-US" sz="2800" noProof="1">
                <a:solidFill>
                  <a:schemeClr val="tx1"/>
                </a:solidFill>
                <a:effectLst/>
              </a:rPr>
              <a:t>(items, (i) =&gt; i.id, (i, index) =&gt; html`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   &lt;li&gt;${index}: ${i.name}&lt;/li&gt;`)}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&lt;/ul&gt;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`;</a:t>
            </a:r>
            <a:endParaRPr lang="en-US" sz="2800" i="1" noProof="1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698146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0">
        <p159:morph option="byObject"/>
      </p:transition>
    </mc:Choice>
    <mc:Fallback xmlns=""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6" y="1309324"/>
            <a:ext cx="9190597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9DE5559F-55C2-47F1-A321-B593B1EC63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4005" y="1661359"/>
            <a:ext cx="8728355" cy="4602641"/>
          </a:xfrm>
        </p:spPr>
        <p:txBody>
          <a:bodyPr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>
              <a:buClr>
                <a:schemeClr val="bg2"/>
              </a:buClr>
            </a:pPr>
            <a:r>
              <a:rPr lang="en-US" b="1" dirty="0">
                <a:solidFill>
                  <a:srgbClr val="F2A40D"/>
                </a:solidFill>
              </a:rPr>
              <a:t>Client-side rendering</a:t>
            </a:r>
            <a:r>
              <a:rPr lang="en-US" b="1" dirty="0"/>
              <a:t> </a:t>
            </a:r>
            <a:r>
              <a:rPr lang="en-US" dirty="0"/>
              <a:t>is used in most modern applications</a:t>
            </a:r>
          </a:p>
          <a:p>
            <a:pPr lvl="0">
              <a:buClr>
                <a:schemeClr val="bg2"/>
              </a:buClr>
            </a:pPr>
            <a:r>
              <a:rPr lang="en-US" b="1" dirty="0">
                <a:solidFill>
                  <a:srgbClr val="F2A40D"/>
                </a:solidFill>
              </a:rPr>
              <a:t>Templates</a:t>
            </a:r>
            <a:r>
              <a:rPr lang="en-US" dirty="0"/>
              <a:t> speed up and simplify the development process</a:t>
            </a:r>
          </a:p>
          <a:p>
            <a:pPr lvl="0"/>
            <a:r>
              <a:rPr lang="en-US" dirty="0"/>
              <a:t>For easier and more efficient rendering use </a:t>
            </a:r>
            <a:r>
              <a:rPr lang="en-US" b="1" dirty="0">
                <a:solidFill>
                  <a:srgbClr val="F2A40D"/>
                </a:solidFill>
              </a:rPr>
              <a:t>lit-html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51645" y="3924000"/>
            <a:ext cx="2315076" cy="2505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9" descr="Logo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0AF62E5C-3C23-4584-BDE7-6E4BD5C13D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50" y="2598125"/>
            <a:ext cx="3809789" cy="1583677"/>
          </a:xfrm>
          <a:prstGeom prst="rect">
            <a:avLst/>
          </a:prstGeom>
        </p:spPr>
      </p:pic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SoftUni Diamond Partners</a:t>
            </a:r>
            <a:endParaRPr lang="bg-BG" b="1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pic>
        <p:nvPicPr>
          <p:cNvPr id="18" name="Picture 1" descr="Logo, company name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DDAC6746-8290-4A8F-8F83-D9D2CC3191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06" y="4281545"/>
            <a:ext cx="2217424" cy="2217424"/>
          </a:xfrm>
          <a:prstGeom prst="rect">
            <a:avLst/>
          </a:prstGeom>
        </p:spPr>
      </p:pic>
      <p:pic>
        <p:nvPicPr>
          <p:cNvPr id="19" name="Picture 6" descr="Graphical user interface, text, application&#10;&#10;Description automatically generated">
            <a:hlinkClick r:id="rId7"/>
            <a:extLst>
              <a:ext uri="{FF2B5EF4-FFF2-40B4-BE49-F238E27FC236}">
                <a16:creationId xmlns:a16="http://schemas.microsoft.com/office/drawing/2014/main" id="{B21B8F18-2E13-41E7-B73D-7F8307BFC68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0" r="14078"/>
          <a:stretch/>
        </p:blipFill>
        <p:spPr>
          <a:xfrm>
            <a:off x="8685287" y="2660271"/>
            <a:ext cx="3067743" cy="1758210"/>
          </a:xfrm>
          <a:prstGeom prst="rect">
            <a:avLst/>
          </a:prstGeom>
        </p:spPr>
      </p:pic>
      <p:pic>
        <p:nvPicPr>
          <p:cNvPr id="20" name="Picture 7" descr="Logo, company name&#10;&#10;Description automatically generated">
            <a:hlinkClick r:id="rId9"/>
            <a:extLst>
              <a:ext uri="{FF2B5EF4-FFF2-40B4-BE49-F238E27FC236}">
                <a16:creationId xmlns:a16="http://schemas.microsoft.com/office/drawing/2014/main" id="{27F4147E-5CB1-40B2-846E-5761FF7702D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58" b="20168"/>
          <a:stretch/>
        </p:blipFill>
        <p:spPr>
          <a:xfrm>
            <a:off x="8451074" y="1324354"/>
            <a:ext cx="3680990" cy="1152112"/>
          </a:xfrm>
          <a:prstGeom prst="rect">
            <a:avLst/>
          </a:prstGeom>
        </p:spPr>
      </p:pic>
      <p:pic>
        <p:nvPicPr>
          <p:cNvPr id="22" name="Graphic 10">
            <a:hlinkClick r:id="rId11"/>
            <a:extLst>
              <a:ext uri="{FF2B5EF4-FFF2-40B4-BE49-F238E27FC236}">
                <a16:creationId xmlns:a16="http://schemas.microsoft.com/office/drawing/2014/main" id="{5A1E508F-C6CB-4D9A-969C-B1A3A42AFA3F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100712" y="1567785"/>
            <a:ext cx="4226852" cy="594226"/>
          </a:xfrm>
          <a:prstGeom prst="rect">
            <a:avLst/>
          </a:prstGeom>
        </p:spPr>
      </p:pic>
      <p:pic>
        <p:nvPicPr>
          <p:cNvPr id="24" name="Picture 13" descr="Text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17C73AA0-41B2-47EE-BD53-AB9EB7E942E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07" y="583890"/>
            <a:ext cx="3217091" cy="2414212"/>
          </a:xfrm>
          <a:prstGeom prst="rect">
            <a:avLst/>
          </a:prstGeom>
        </p:spPr>
      </p:pic>
      <p:pic>
        <p:nvPicPr>
          <p:cNvPr id="25" name="Picture 15" descr="Text,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52A556A1-263D-4511-AD59-755C2920082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106" y="2749253"/>
            <a:ext cx="3594592" cy="1224656"/>
          </a:xfrm>
          <a:prstGeom prst="rect">
            <a:avLst/>
          </a:prstGeom>
        </p:spPr>
      </p:pic>
      <p:pic>
        <p:nvPicPr>
          <p:cNvPr id="26" name="Picture 17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C225AB77-E094-4E2B-BB12-9C4A40924AD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234" y="4515341"/>
            <a:ext cx="3251172" cy="1758210"/>
          </a:xfrm>
          <a:prstGeom prst="rect">
            <a:avLst/>
          </a:prstGeom>
        </p:spPr>
      </p:pic>
      <p:pic>
        <p:nvPicPr>
          <p:cNvPr id="31" name="Picture 4" descr="Background pattern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46857021-465D-4AF3-A5D9-E463341892A4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131" y="4506963"/>
            <a:ext cx="2697164" cy="1766588"/>
          </a:xfrm>
          <a:prstGeom prst="rect">
            <a:avLst/>
          </a:prstGeom>
        </p:spPr>
      </p:pic>
      <p:pic>
        <p:nvPicPr>
          <p:cNvPr id="32" name="Picture 11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5E709AC7-B7B0-49BF-8B4E-F7F901D8F2C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996" y="4719703"/>
            <a:ext cx="2413613" cy="1379207"/>
          </a:xfrm>
          <a:prstGeom prst="rect">
            <a:avLst/>
          </a:prstGeom>
        </p:spPr>
      </p:pic>
      <p:sp>
        <p:nvSpPr>
          <p:cNvPr id="4" name="Правоъгълник: със заоблени ъгли 3">
            <a:extLst>
              <a:ext uri="{FF2B5EF4-FFF2-40B4-BE49-F238E27FC236}">
                <a16:creationId xmlns:a16="http://schemas.microsoft.com/office/drawing/2014/main" id="{4B2E664D-34CE-4624-96B0-08133D588765}"/>
              </a:ext>
            </a:extLst>
          </p:cNvPr>
          <p:cNvSpPr/>
          <p:nvPr/>
        </p:nvSpPr>
        <p:spPr>
          <a:xfrm>
            <a:off x="188142" y="1325262"/>
            <a:ext cx="3584152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3" name="Правоъгълник: със заоблени ъгли 32">
            <a:extLst>
              <a:ext uri="{FF2B5EF4-FFF2-40B4-BE49-F238E27FC236}">
                <a16:creationId xmlns:a16="http://schemas.microsoft.com/office/drawing/2014/main" id="{15D52253-22B4-432B-AE29-46607BA48C1B}"/>
              </a:ext>
            </a:extLst>
          </p:cNvPr>
          <p:cNvSpPr/>
          <p:nvPr/>
        </p:nvSpPr>
        <p:spPr>
          <a:xfrm>
            <a:off x="3944374" y="1316884"/>
            <a:ext cx="4559685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4" name="Правоъгълник: със заоблени ъгли 33">
            <a:extLst>
              <a:ext uri="{FF2B5EF4-FFF2-40B4-BE49-F238E27FC236}">
                <a16:creationId xmlns:a16="http://schemas.microsoft.com/office/drawing/2014/main" id="{A8F1DB11-DA78-4E16-9C9F-90E1E27602EE}"/>
              </a:ext>
            </a:extLst>
          </p:cNvPr>
          <p:cNvSpPr/>
          <p:nvPr/>
        </p:nvSpPr>
        <p:spPr>
          <a:xfrm>
            <a:off x="193258" y="2745941"/>
            <a:ext cx="3751115" cy="131018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5" name="Правоъгълник: със заоблени ъгли 34">
            <a:extLst>
              <a:ext uri="{FF2B5EF4-FFF2-40B4-BE49-F238E27FC236}">
                <a16:creationId xmlns:a16="http://schemas.microsoft.com/office/drawing/2014/main" id="{5B2FDF04-F045-4CE7-A1A3-CD65D4C9EF12}"/>
              </a:ext>
            </a:extLst>
          </p:cNvPr>
          <p:cNvSpPr/>
          <p:nvPr/>
        </p:nvSpPr>
        <p:spPr>
          <a:xfrm>
            <a:off x="8506324" y="2714045"/>
            <a:ext cx="3396056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8" name="Правоъгълник: със заоблени ъгли 37">
            <a:extLst>
              <a:ext uri="{FF2B5EF4-FFF2-40B4-BE49-F238E27FC236}">
                <a16:creationId xmlns:a16="http://schemas.microsoft.com/office/drawing/2014/main" id="{505A8F0D-1FEE-450F-B082-DACD2664D654}"/>
              </a:ext>
            </a:extLst>
          </p:cNvPr>
          <p:cNvSpPr/>
          <p:nvPr/>
        </p:nvSpPr>
        <p:spPr>
          <a:xfrm>
            <a:off x="8683024" y="1314059"/>
            <a:ext cx="3217091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9" name="Правоъгълник: със заоблени ъгли 38">
            <a:extLst>
              <a:ext uri="{FF2B5EF4-FFF2-40B4-BE49-F238E27FC236}">
                <a16:creationId xmlns:a16="http://schemas.microsoft.com/office/drawing/2014/main" id="{A5395705-B8C4-43E3-B1BF-0CAFF5185132}"/>
              </a:ext>
            </a:extLst>
          </p:cNvPr>
          <p:cNvSpPr/>
          <p:nvPr/>
        </p:nvSpPr>
        <p:spPr>
          <a:xfrm>
            <a:off x="4121736" y="2714045"/>
            <a:ext cx="4214974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0" name="Правоъгълник: със заоблени ъгли 39">
            <a:extLst>
              <a:ext uri="{FF2B5EF4-FFF2-40B4-BE49-F238E27FC236}">
                <a16:creationId xmlns:a16="http://schemas.microsoft.com/office/drawing/2014/main" id="{D7B735E6-CA8E-4143-9716-82D3FC28F074}"/>
              </a:ext>
            </a:extLst>
          </p:cNvPr>
          <p:cNvSpPr/>
          <p:nvPr/>
        </p:nvSpPr>
        <p:spPr>
          <a:xfrm>
            <a:off x="5759114" y="4311804"/>
            <a:ext cx="3411520" cy="218716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1" name="Правоъгълник: със заоблени ъгли 40">
            <a:extLst>
              <a:ext uri="{FF2B5EF4-FFF2-40B4-BE49-F238E27FC236}">
                <a16:creationId xmlns:a16="http://schemas.microsoft.com/office/drawing/2014/main" id="{98058E56-E475-47D9-89C2-C8CB0E5D652F}"/>
              </a:ext>
            </a:extLst>
          </p:cNvPr>
          <p:cNvSpPr/>
          <p:nvPr/>
        </p:nvSpPr>
        <p:spPr>
          <a:xfrm>
            <a:off x="2520745" y="4306789"/>
            <a:ext cx="3125454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2" name="Правоъгълник: със заоблени ъгли 41">
            <a:extLst>
              <a:ext uri="{FF2B5EF4-FFF2-40B4-BE49-F238E27FC236}">
                <a16:creationId xmlns:a16="http://schemas.microsoft.com/office/drawing/2014/main" id="{9FC8187E-1E0E-420C-B164-CB0C0142FE9A}"/>
              </a:ext>
            </a:extLst>
          </p:cNvPr>
          <p:cNvSpPr/>
          <p:nvPr/>
        </p:nvSpPr>
        <p:spPr>
          <a:xfrm>
            <a:off x="190407" y="4311804"/>
            <a:ext cx="2217424" cy="219519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3" name="Правоъгълник: със заоблени ъгли 42">
            <a:extLst>
              <a:ext uri="{FF2B5EF4-FFF2-40B4-BE49-F238E27FC236}">
                <a16:creationId xmlns:a16="http://schemas.microsoft.com/office/drawing/2014/main" id="{72C8EE5E-79E5-4B38-8344-E06DA495F6FF}"/>
              </a:ext>
            </a:extLst>
          </p:cNvPr>
          <p:cNvSpPr/>
          <p:nvPr/>
        </p:nvSpPr>
        <p:spPr>
          <a:xfrm>
            <a:off x="9293221" y="4305610"/>
            <a:ext cx="2606893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21711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5780416" y="4332303"/>
            <a:ext cx="4529584" cy="1333523"/>
            <a:chOff x="3038088" y="1783523"/>
            <a:chExt cx="5116680" cy="1532977"/>
          </a:xfrm>
          <a:noFill/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38088" y="1783523"/>
              <a:ext cx="5116680" cy="1532977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2"/>
              <a:extLst>
                <a:ext uri="{FF2B5EF4-FFF2-40B4-BE49-F238E27FC236}">
                  <a16:creationId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1993177"/>
              <a:ext cx="4632796" cy="1170001"/>
            </a:xfrm>
            <a:prstGeom prst="rect">
              <a:avLst/>
            </a:prstGeom>
            <a:grpFill/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5742425" y="1050083"/>
            <a:ext cx="4529584" cy="3991238"/>
            <a:chOff x="7131000" y="2127260"/>
            <a:chExt cx="4205552" cy="3753000"/>
          </a:xfrm>
          <a:noFill/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59045"/>
              <a:ext cx="4205552" cy="2051474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hlinkClick r:id="rId4"/>
              <a:extLst>
                <a:ext uri="{FF2B5EF4-FFF2-40B4-BE49-F238E27FC236}">
                  <a16:creationId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0877" y="2127260"/>
              <a:ext cx="3753000" cy="3753000"/>
            </a:xfrm>
            <a:prstGeom prst="rect">
              <a:avLst/>
            </a:prstGeom>
            <a:grpFill/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4CF38BC-F2EC-489B-BE10-CDDD29031FBC}"/>
              </a:ext>
            </a:extLst>
          </p:cNvPr>
          <p:cNvGrpSpPr/>
          <p:nvPr/>
        </p:nvGrpSpPr>
        <p:grpSpPr>
          <a:xfrm>
            <a:off x="1562470" y="1934669"/>
            <a:ext cx="3923458" cy="3731157"/>
            <a:chOff x="7670307" y="1597980"/>
            <a:chExt cx="3195961" cy="3250923"/>
          </a:xfrm>
          <a:noFill/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6196F9E-CBF6-443C-979A-4C909EC7E6C1}"/>
                </a:ext>
              </a:extLst>
            </p:cNvPr>
            <p:cNvSpPr/>
            <p:nvPr/>
          </p:nvSpPr>
          <p:spPr bwMode="auto">
            <a:xfrm>
              <a:off x="7670307" y="1597980"/>
              <a:ext cx="3195961" cy="3250923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8" name="Picture 7">
              <a:hlinkClick r:id="rId6"/>
              <a:extLst>
                <a:ext uri="{FF2B5EF4-FFF2-40B4-BE49-F238E27FC236}">
                  <a16:creationId xmlns:a16="http://schemas.microsoft.com/office/drawing/2014/main" id="{19D59668-3C9A-4BAE-83AF-92CB45919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930590" y="1885744"/>
              <a:ext cx="2675393" cy="2675393"/>
            </a:xfrm>
            <a:prstGeom prst="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</p:grpSp>
    </p:spTree>
    <p:extLst>
      <p:ext uri="{BB962C8B-B14F-4D97-AF65-F5344CB8AC3E}">
        <p14:creationId xmlns:p14="http://schemas.microsoft.com/office/powerpoint/2010/main" val="475414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C398BFE8-0860-425F-A142-5CF175EBAD6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Building Web Content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D791852-C1EA-4BF3-9423-2FECE96BA90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UI Rendering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D3D9BC-AA17-4894-950F-022FF62001A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853" y="1385092"/>
            <a:ext cx="2514295" cy="2514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051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0130F4-A992-4041-AB43-98A9C18BF0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544F91-B5C3-4F78-B35C-E881FE4E86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Rendering</a:t>
            </a:r>
            <a:r>
              <a:rPr lang="en-US" dirty="0"/>
              <a:t> means to </a:t>
            </a:r>
            <a:r>
              <a:rPr lang="en-US" b="1" dirty="0">
                <a:solidFill>
                  <a:schemeClr val="bg1"/>
                </a:solidFill>
              </a:rPr>
              <a:t>dynamically generate </a:t>
            </a:r>
            <a:r>
              <a:rPr lang="en-US" dirty="0"/>
              <a:t>content</a:t>
            </a:r>
          </a:p>
          <a:p>
            <a:pPr lvl="1"/>
            <a:r>
              <a:rPr lang="en-US" dirty="0"/>
              <a:t>As opposed to having </a:t>
            </a:r>
            <a:r>
              <a:rPr lang="en-US" b="1" dirty="0">
                <a:solidFill>
                  <a:schemeClr val="bg1"/>
                </a:solidFill>
              </a:rPr>
              <a:t>static</a:t>
            </a:r>
            <a:r>
              <a:rPr lang="en-US" dirty="0"/>
              <a:t> HTML files</a:t>
            </a:r>
          </a:p>
          <a:p>
            <a:pPr lvl="1"/>
            <a:r>
              <a:rPr lang="en-US" dirty="0"/>
              <a:t>Can be </a:t>
            </a:r>
            <a:r>
              <a:rPr lang="en-US" b="1" dirty="0">
                <a:solidFill>
                  <a:schemeClr val="bg1"/>
                </a:solidFill>
              </a:rPr>
              <a:t>parts</a:t>
            </a:r>
            <a:r>
              <a:rPr lang="en-US" dirty="0"/>
              <a:t> of a web page, or an </a:t>
            </a:r>
            <a:r>
              <a:rPr lang="en-US" b="1" dirty="0">
                <a:solidFill>
                  <a:schemeClr val="bg1"/>
                </a:solidFill>
              </a:rPr>
              <a:t>entire web application</a:t>
            </a:r>
          </a:p>
          <a:p>
            <a:pPr lvl="1"/>
            <a:r>
              <a:rPr lang="en-US" dirty="0"/>
              <a:t>Virtually </a:t>
            </a:r>
            <a:r>
              <a:rPr lang="en-US" b="1" dirty="0">
                <a:solidFill>
                  <a:schemeClr val="bg1"/>
                </a:solidFill>
              </a:rPr>
              <a:t>all contemporary sites </a:t>
            </a:r>
            <a:r>
              <a:rPr lang="en-US" dirty="0"/>
              <a:t>use dynamic generation</a:t>
            </a:r>
          </a:p>
          <a:p>
            <a:r>
              <a:rPr lang="en-US" dirty="0"/>
              <a:t>Can be performed on the </a:t>
            </a:r>
            <a:r>
              <a:rPr lang="en-US" b="1" dirty="0">
                <a:solidFill>
                  <a:schemeClr val="bg1"/>
                </a:solidFill>
              </a:rPr>
              <a:t>server</a:t>
            </a:r>
            <a:r>
              <a:rPr lang="en-US" dirty="0"/>
              <a:t> and on the </a:t>
            </a:r>
            <a:r>
              <a:rPr lang="en-US" b="1" dirty="0">
                <a:solidFill>
                  <a:schemeClr val="bg1"/>
                </a:solidFill>
              </a:rPr>
              <a:t>client</a:t>
            </a:r>
            <a:r>
              <a:rPr lang="en-US" dirty="0"/>
              <a:t> (browser)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F25F607-D008-4175-9CFA-34F304005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Rendering Concepts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F932E9D-BDEB-4308-8D12-40610733AA85}"/>
              </a:ext>
            </a:extLst>
          </p:cNvPr>
          <p:cNvGrpSpPr/>
          <p:nvPr/>
        </p:nvGrpSpPr>
        <p:grpSpPr>
          <a:xfrm>
            <a:off x="3858315" y="4644000"/>
            <a:ext cx="4475370" cy="1885996"/>
            <a:chOff x="4206000" y="4689000"/>
            <a:chExt cx="4475370" cy="1885996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9D453065-7197-4769-B153-2B5F781AF8E5}"/>
                </a:ext>
              </a:extLst>
            </p:cNvPr>
            <p:cNvGrpSpPr/>
            <p:nvPr/>
          </p:nvGrpSpPr>
          <p:grpSpPr>
            <a:xfrm>
              <a:off x="4206000" y="4689000"/>
              <a:ext cx="4475370" cy="1885996"/>
              <a:chOff x="4206000" y="4718877"/>
              <a:chExt cx="4475370" cy="1885996"/>
            </a:xfrm>
          </p:grpSpPr>
          <p:sp>
            <p:nvSpPr>
              <p:cNvPr id="44" name="Right Triangle 43">
                <a:extLst>
                  <a:ext uri="{FF2B5EF4-FFF2-40B4-BE49-F238E27FC236}">
                    <a16:creationId xmlns:a16="http://schemas.microsoft.com/office/drawing/2014/main" id="{4CE9F80F-EB24-4F93-9440-7FDD0E524ECF}"/>
                  </a:ext>
                </a:extLst>
              </p:cNvPr>
              <p:cNvSpPr/>
              <p:nvPr/>
            </p:nvSpPr>
            <p:spPr bwMode="auto">
              <a:xfrm>
                <a:off x="4206000" y="4718877"/>
                <a:ext cx="4475370" cy="1885996"/>
              </a:xfrm>
              <a:prstGeom prst="rtTriangle">
                <a:avLst/>
              </a:prstGeom>
              <a:solidFill>
                <a:schemeClr val="tx2">
                  <a:alpha val="8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5" name="Right Triangle 44">
                <a:extLst>
                  <a:ext uri="{FF2B5EF4-FFF2-40B4-BE49-F238E27FC236}">
                    <a16:creationId xmlns:a16="http://schemas.microsoft.com/office/drawing/2014/main" id="{BD7F7CDE-6A6F-4835-84B3-6989B62DE19F}"/>
                  </a:ext>
                </a:extLst>
              </p:cNvPr>
              <p:cNvSpPr/>
              <p:nvPr/>
            </p:nvSpPr>
            <p:spPr bwMode="auto">
              <a:xfrm rot="10800000">
                <a:off x="4206000" y="4718877"/>
                <a:ext cx="4475370" cy="1885996"/>
              </a:xfrm>
              <a:prstGeom prst="rtTriangle">
                <a:avLst/>
              </a:prstGeom>
              <a:solidFill>
                <a:schemeClr val="accent3">
                  <a:alpha val="8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11B9F59-6745-4A42-9954-86DAB0D82EDF}"/>
                </a:ext>
              </a:extLst>
            </p:cNvPr>
            <p:cNvGrpSpPr/>
            <p:nvPr/>
          </p:nvGrpSpPr>
          <p:grpSpPr>
            <a:xfrm>
              <a:off x="4587721" y="4797119"/>
              <a:ext cx="1072994" cy="1678247"/>
              <a:chOff x="2271000" y="2484000"/>
              <a:chExt cx="1710000" cy="2674576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AF42DCCC-0D21-4E94-ABEB-70A59C62FA94}"/>
                  </a:ext>
                </a:extLst>
              </p:cNvPr>
              <p:cNvGrpSpPr/>
              <p:nvPr/>
            </p:nvGrpSpPr>
            <p:grpSpPr>
              <a:xfrm>
                <a:off x="2271000" y="2484000"/>
                <a:ext cx="1710000" cy="668644"/>
                <a:chOff x="2271000" y="2484000"/>
                <a:chExt cx="1710000" cy="668644"/>
              </a:xfrm>
            </p:grpSpPr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11315B3C-534E-402E-AC1A-B8B7C12055AB}"/>
                    </a:ext>
                  </a:extLst>
                </p:cNvPr>
                <p:cNvSpPr/>
                <p:nvPr/>
              </p:nvSpPr>
              <p:spPr bwMode="auto">
                <a:xfrm>
                  <a:off x="2271000" y="2484000"/>
                  <a:ext cx="450000" cy="585000"/>
                </a:xfrm>
                <a:prstGeom prst="rect">
                  <a:avLst/>
                </a:prstGeom>
                <a:solidFill>
                  <a:schemeClr val="accent3">
                    <a:lumMod val="50000"/>
                  </a:schemeClr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92D56D3E-7B41-4027-92B7-07C9EC5BB49C}"/>
                    </a:ext>
                  </a:extLst>
                </p:cNvPr>
                <p:cNvSpPr/>
                <p:nvPr/>
              </p:nvSpPr>
              <p:spPr bwMode="auto">
                <a:xfrm>
                  <a:off x="2721000" y="2484000"/>
                  <a:ext cx="1260000" cy="58500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AC6216BB-46BD-4939-BA6B-28EB9356D969}"/>
                    </a:ext>
                  </a:extLst>
                </p:cNvPr>
                <p:cNvSpPr/>
                <p:nvPr/>
              </p:nvSpPr>
              <p:spPr bwMode="auto">
                <a:xfrm>
                  <a:off x="2811000" y="2574000"/>
                  <a:ext cx="1080000" cy="45720"/>
                </a:xfrm>
                <a:prstGeom prst="rect">
                  <a:avLst/>
                </a:prstGeom>
                <a:solidFill>
                  <a:schemeClr val="accent6">
                    <a:lumMod val="25000"/>
                  </a:schemeClr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3C54E817-EA56-49C1-A67C-D78DE6B42F59}"/>
                    </a:ext>
                  </a:extLst>
                </p:cNvPr>
                <p:cNvSpPr/>
                <p:nvPr/>
              </p:nvSpPr>
              <p:spPr bwMode="auto">
                <a:xfrm>
                  <a:off x="2811000" y="2934000"/>
                  <a:ext cx="135000" cy="45720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36CAE348-0CA0-41A5-905B-2B6FD5CA8428}"/>
                    </a:ext>
                  </a:extLst>
                </p:cNvPr>
                <p:cNvSpPr/>
                <p:nvPr/>
              </p:nvSpPr>
              <p:spPr bwMode="auto">
                <a:xfrm>
                  <a:off x="2361000" y="3069000"/>
                  <a:ext cx="405000" cy="83644"/>
                </a:xfrm>
                <a:prstGeom prst="rect">
                  <a:avLst/>
                </a:prstGeom>
                <a:solidFill>
                  <a:schemeClr val="accent6">
                    <a:lumMod val="25000"/>
                  </a:schemeClr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E4F00CEC-75B7-49D0-B21F-9BDFB965C325}"/>
                    </a:ext>
                  </a:extLst>
                </p:cNvPr>
                <p:cNvSpPr/>
                <p:nvPr/>
              </p:nvSpPr>
              <p:spPr bwMode="auto">
                <a:xfrm>
                  <a:off x="2766000" y="3069000"/>
                  <a:ext cx="1125000" cy="83644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79CC53FE-08FC-4843-8BCD-4621C302F2AB}"/>
                  </a:ext>
                </a:extLst>
              </p:cNvPr>
              <p:cNvGrpSpPr/>
              <p:nvPr/>
            </p:nvGrpSpPr>
            <p:grpSpPr>
              <a:xfrm>
                <a:off x="2271000" y="3152644"/>
                <a:ext cx="1710000" cy="668644"/>
                <a:chOff x="2271000" y="2484000"/>
                <a:chExt cx="1710000" cy="668644"/>
              </a:xfrm>
            </p:grpSpPr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083824DD-6DB9-4445-8189-9F969D1E0979}"/>
                    </a:ext>
                  </a:extLst>
                </p:cNvPr>
                <p:cNvSpPr/>
                <p:nvPr/>
              </p:nvSpPr>
              <p:spPr bwMode="auto">
                <a:xfrm>
                  <a:off x="2271000" y="2484000"/>
                  <a:ext cx="450000" cy="585000"/>
                </a:xfrm>
                <a:prstGeom prst="rect">
                  <a:avLst/>
                </a:prstGeom>
                <a:solidFill>
                  <a:schemeClr val="accent3">
                    <a:lumMod val="50000"/>
                  </a:schemeClr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E720A72F-9EE3-4E73-A6F0-7435D35ABDED}"/>
                    </a:ext>
                  </a:extLst>
                </p:cNvPr>
                <p:cNvSpPr/>
                <p:nvPr/>
              </p:nvSpPr>
              <p:spPr bwMode="auto">
                <a:xfrm>
                  <a:off x="2721000" y="2484000"/>
                  <a:ext cx="1260000" cy="58500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DCDBEDB7-F8DA-413A-936B-B9D62B9D0F22}"/>
                    </a:ext>
                  </a:extLst>
                </p:cNvPr>
                <p:cNvSpPr/>
                <p:nvPr/>
              </p:nvSpPr>
              <p:spPr bwMode="auto">
                <a:xfrm>
                  <a:off x="2811000" y="2574000"/>
                  <a:ext cx="1080000" cy="45720"/>
                </a:xfrm>
                <a:prstGeom prst="rect">
                  <a:avLst/>
                </a:prstGeom>
                <a:solidFill>
                  <a:schemeClr val="accent6">
                    <a:lumMod val="25000"/>
                  </a:schemeClr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4594CB8C-ABE3-4873-96DF-F227497E9763}"/>
                    </a:ext>
                  </a:extLst>
                </p:cNvPr>
                <p:cNvSpPr/>
                <p:nvPr/>
              </p:nvSpPr>
              <p:spPr bwMode="auto">
                <a:xfrm>
                  <a:off x="2811000" y="2934000"/>
                  <a:ext cx="135000" cy="45720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DC9D61C0-482A-411B-8FC2-675CF28B8BA5}"/>
                    </a:ext>
                  </a:extLst>
                </p:cNvPr>
                <p:cNvSpPr/>
                <p:nvPr/>
              </p:nvSpPr>
              <p:spPr bwMode="auto">
                <a:xfrm>
                  <a:off x="2361000" y="3069000"/>
                  <a:ext cx="405000" cy="83644"/>
                </a:xfrm>
                <a:prstGeom prst="rect">
                  <a:avLst/>
                </a:prstGeom>
                <a:solidFill>
                  <a:schemeClr val="accent6">
                    <a:lumMod val="25000"/>
                  </a:schemeClr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A406AAAC-BFBB-4918-A4E3-CB6FD66F1B9B}"/>
                    </a:ext>
                  </a:extLst>
                </p:cNvPr>
                <p:cNvSpPr/>
                <p:nvPr/>
              </p:nvSpPr>
              <p:spPr bwMode="auto">
                <a:xfrm>
                  <a:off x="2766000" y="3069000"/>
                  <a:ext cx="1125000" cy="83644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C8994D19-006C-4B80-892B-CC240F8333DA}"/>
                  </a:ext>
                </a:extLst>
              </p:cNvPr>
              <p:cNvGrpSpPr/>
              <p:nvPr/>
            </p:nvGrpSpPr>
            <p:grpSpPr>
              <a:xfrm>
                <a:off x="2271000" y="3821288"/>
                <a:ext cx="1710000" cy="668644"/>
                <a:chOff x="2271000" y="2484000"/>
                <a:chExt cx="1710000" cy="668644"/>
              </a:xfrm>
            </p:grpSpPr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07D4A4F2-8F58-435D-AC2D-55C9B6B89D54}"/>
                    </a:ext>
                  </a:extLst>
                </p:cNvPr>
                <p:cNvSpPr/>
                <p:nvPr/>
              </p:nvSpPr>
              <p:spPr bwMode="auto">
                <a:xfrm>
                  <a:off x="2271000" y="2484000"/>
                  <a:ext cx="450000" cy="585000"/>
                </a:xfrm>
                <a:prstGeom prst="rect">
                  <a:avLst/>
                </a:prstGeom>
                <a:solidFill>
                  <a:schemeClr val="accent3">
                    <a:lumMod val="50000"/>
                  </a:schemeClr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31D05D83-33BE-4863-A5BF-57ED3AC824D6}"/>
                    </a:ext>
                  </a:extLst>
                </p:cNvPr>
                <p:cNvSpPr/>
                <p:nvPr/>
              </p:nvSpPr>
              <p:spPr bwMode="auto">
                <a:xfrm>
                  <a:off x="2721000" y="2484000"/>
                  <a:ext cx="1260000" cy="58500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E37BB4B1-C38F-4670-BA41-20B90E480286}"/>
                    </a:ext>
                  </a:extLst>
                </p:cNvPr>
                <p:cNvSpPr/>
                <p:nvPr/>
              </p:nvSpPr>
              <p:spPr bwMode="auto">
                <a:xfrm>
                  <a:off x="2811000" y="2574000"/>
                  <a:ext cx="1080000" cy="45720"/>
                </a:xfrm>
                <a:prstGeom prst="rect">
                  <a:avLst/>
                </a:prstGeom>
                <a:solidFill>
                  <a:schemeClr val="accent6">
                    <a:lumMod val="25000"/>
                  </a:schemeClr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C8DBC26C-CCAC-44C8-80A4-593E51D89AA9}"/>
                    </a:ext>
                  </a:extLst>
                </p:cNvPr>
                <p:cNvSpPr/>
                <p:nvPr/>
              </p:nvSpPr>
              <p:spPr bwMode="auto">
                <a:xfrm>
                  <a:off x="2811000" y="2934000"/>
                  <a:ext cx="135000" cy="45720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18E2E54A-4F16-416E-B77F-14AFEEC30AE7}"/>
                    </a:ext>
                  </a:extLst>
                </p:cNvPr>
                <p:cNvSpPr/>
                <p:nvPr/>
              </p:nvSpPr>
              <p:spPr bwMode="auto">
                <a:xfrm>
                  <a:off x="2361000" y="3069000"/>
                  <a:ext cx="405000" cy="83644"/>
                </a:xfrm>
                <a:prstGeom prst="rect">
                  <a:avLst/>
                </a:prstGeom>
                <a:solidFill>
                  <a:schemeClr val="accent6">
                    <a:lumMod val="25000"/>
                  </a:schemeClr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BBC867A5-A745-4E17-A43A-74D5D10433B4}"/>
                    </a:ext>
                  </a:extLst>
                </p:cNvPr>
                <p:cNvSpPr/>
                <p:nvPr/>
              </p:nvSpPr>
              <p:spPr bwMode="auto">
                <a:xfrm>
                  <a:off x="2766000" y="3069000"/>
                  <a:ext cx="1125000" cy="83644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F1C966AF-B82A-431C-A52A-23EBDC3566FD}"/>
                  </a:ext>
                </a:extLst>
              </p:cNvPr>
              <p:cNvGrpSpPr/>
              <p:nvPr/>
            </p:nvGrpSpPr>
            <p:grpSpPr>
              <a:xfrm>
                <a:off x="2271000" y="4489932"/>
                <a:ext cx="1710000" cy="668644"/>
                <a:chOff x="2271000" y="2484000"/>
                <a:chExt cx="1710000" cy="668644"/>
              </a:xfrm>
            </p:grpSpPr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6ED6D52C-9D0F-4ACB-A0A3-3B6787183542}"/>
                    </a:ext>
                  </a:extLst>
                </p:cNvPr>
                <p:cNvSpPr/>
                <p:nvPr/>
              </p:nvSpPr>
              <p:spPr bwMode="auto">
                <a:xfrm>
                  <a:off x="2271000" y="2484000"/>
                  <a:ext cx="450000" cy="585000"/>
                </a:xfrm>
                <a:prstGeom prst="rect">
                  <a:avLst/>
                </a:prstGeom>
                <a:solidFill>
                  <a:schemeClr val="accent3">
                    <a:lumMod val="50000"/>
                  </a:schemeClr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223B5A62-10E2-4D51-8C6F-2DFF893F87D8}"/>
                    </a:ext>
                  </a:extLst>
                </p:cNvPr>
                <p:cNvSpPr/>
                <p:nvPr/>
              </p:nvSpPr>
              <p:spPr bwMode="auto">
                <a:xfrm>
                  <a:off x="2721000" y="2484000"/>
                  <a:ext cx="1260000" cy="58500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5D3C2634-28E3-40D6-A76F-56030C0026B5}"/>
                    </a:ext>
                  </a:extLst>
                </p:cNvPr>
                <p:cNvSpPr/>
                <p:nvPr/>
              </p:nvSpPr>
              <p:spPr bwMode="auto">
                <a:xfrm>
                  <a:off x="2811000" y="2574000"/>
                  <a:ext cx="1080000" cy="45720"/>
                </a:xfrm>
                <a:prstGeom prst="rect">
                  <a:avLst/>
                </a:prstGeom>
                <a:solidFill>
                  <a:schemeClr val="accent6">
                    <a:lumMod val="25000"/>
                  </a:schemeClr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52F28AE7-A1EF-4555-9F99-9E21335E3D9B}"/>
                    </a:ext>
                  </a:extLst>
                </p:cNvPr>
                <p:cNvSpPr/>
                <p:nvPr/>
              </p:nvSpPr>
              <p:spPr bwMode="auto">
                <a:xfrm>
                  <a:off x="2811000" y="2934000"/>
                  <a:ext cx="135000" cy="45720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E14AF1B2-34D3-47D7-A91B-38174C615523}"/>
                    </a:ext>
                  </a:extLst>
                </p:cNvPr>
                <p:cNvSpPr/>
                <p:nvPr/>
              </p:nvSpPr>
              <p:spPr bwMode="auto">
                <a:xfrm>
                  <a:off x="2361000" y="3069000"/>
                  <a:ext cx="405000" cy="83644"/>
                </a:xfrm>
                <a:prstGeom prst="rect">
                  <a:avLst/>
                </a:prstGeom>
                <a:solidFill>
                  <a:schemeClr val="accent6">
                    <a:lumMod val="25000"/>
                  </a:schemeClr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6826CFB8-3B80-4950-AAD2-D519F3CEFBA3}"/>
                    </a:ext>
                  </a:extLst>
                </p:cNvPr>
                <p:cNvSpPr/>
                <p:nvPr/>
              </p:nvSpPr>
              <p:spPr bwMode="auto">
                <a:xfrm>
                  <a:off x="2766000" y="3069000"/>
                  <a:ext cx="1125000" cy="83644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7B6015E3-0E7E-4F26-9295-F903FA001AAB}"/>
                </a:ext>
              </a:extLst>
            </p:cNvPr>
            <p:cNvGrpSpPr/>
            <p:nvPr/>
          </p:nvGrpSpPr>
          <p:grpSpPr>
            <a:xfrm>
              <a:off x="6742726" y="5032532"/>
              <a:ext cx="1625283" cy="1258685"/>
              <a:chOff x="6906000" y="3191689"/>
              <a:chExt cx="2025000" cy="1568243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187BF8FF-B312-4CD0-BC1E-F18BB4B357D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906000" y="3191689"/>
                <a:ext cx="2025000" cy="1189687"/>
              </a:xfrm>
              <a:prstGeom prst="rect">
                <a:avLst/>
              </a:prstGeom>
              <a:solidFill>
                <a:schemeClr val="accent6">
                  <a:lumMod val="25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535CDF1D-D68C-4B6F-A482-892E365FBFF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962888" y="3249000"/>
                <a:ext cx="1911224" cy="1075064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3C734029-8810-45B4-A08A-47889F6ECD4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311000" y="4689001"/>
                <a:ext cx="1215000" cy="70931"/>
              </a:xfrm>
              <a:prstGeom prst="rect">
                <a:avLst/>
              </a:prstGeom>
              <a:solidFill>
                <a:schemeClr val="accent6">
                  <a:lumMod val="25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143083AB-6139-415E-91FA-28300D09C4C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716000" y="4381375"/>
                <a:ext cx="405000" cy="318635"/>
              </a:xfrm>
              <a:prstGeom prst="rect">
                <a:avLst/>
              </a:prstGeom>
              <a:solidFill>
                <a:schemeClr val="accent6">
                  <a:lumMod val="25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8A9DC6A8-FE1C-401D-8233-6E8A3AF7F119}"/>
                  </a:ext>
                </a:extLst>
              </p:cNvPr>
              <p:cNvSpPr/>
              <p:nvPr/>
            </p:nvSpPr>
            <p:spPr bwMode="auto">
              <a:xfrm flipV="1">
                <a:off x="8706000" y="4335656"/>
                <a:ext cx="58234" cy="45719"/>
              </a:xfrm>
              <a:prstGeom prst="rect">
                <a:avLst/>
              </a:prstGeom>
              <a:solidFill>
                <a:schemeClr val="accent1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pic>
            <p:nvPicPr>
              <p:cNvPr id="41" name="Picture 40">
                <a:extLst>
                  <a:ext uri="{FF2B5EF4-FFF2-40B4-BE49-F238E27FC236}">
                    <a16:creationId xmlns:a16="http://schemas.microsoft.com/office/drawing/2014/main" id="{0987CB34-ACF3-4BB9-A96B-5760372CCD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-20000" contrast="-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22998" y="3410002"/>
                <a:ext cx="791003" cy="791003"/>
              </a:xfrm>
              <a:prstGeom prst="rect">
                <a:avLst/>
              </a:prstGeom>
            </p:spPr>
          </p:pic>
        </p:grp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2D333FBF-EF9C-465C-BC33-335ED99E92EB}"/>
              </a:ext>
            </a:extLst>
          </p:cNvPr>
          <p:cNvSpPr txBox="1"/>
          <p:nvPr/>
        </p:nvSpPr>
        <p:spPr>
          <a:xfrm>
            <a:off x="1496157" y="4987532"/>
            <a:ext cx="2171166" cy="11423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/>
              <a:t>Server-Side Rendering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F434385-5C34-41D3-BD0C-5F6BDEB98095}"/>
              </a:ext>
            </a:extLst>
          </p:cNvPr>
          <p:cNvSpPr txBox="1"/>
          <p:nvPr/>
        </p:nvSpPr>
        <p:spPr>
          <a:xfrm>
            <a:off x="8524677" y="4987532"/>
            <a:ext cx="2171166" cy="11423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/>
              <a:t>Client-Side Rendering</a:t>
            </a:r>
          </a:p>
        </p:txBody>
      </p:sp>
    </p:spTree>
    <p:extLst>
      <p:ext uri="{BB962C8B-B14F-4D97-AF65-F5344CB8AC3E}">
        <p14:creationId xmlns:p14="http://schemas.microsoft.com/office/powerpoint/2010/main" val="816451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9E026A-77E0-4D1A-9D84-203F06AB71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FDEF69-B890-48F3-9090-7812F969BB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Client-Side</a:t>
            </a:r>
          </a:p>
          <a:p>
            <a:r>
              <a:rPr lang="en-US" dirty="0"/>
              <a:t>User sends request</a:t>
            </a:r>
          </a:p>
          <a:p>
            <a:r>
              <a:rPr lang="en-US" dirty="0"/>
              <a:t>CDN serves </a:t>
            </a:r>
            <a:r>
              <a:rPr lang="en-US" b="1" dirty="0">
                <a:solidFill>
                  <a:schemeClr val="bg1"/>
                </a:solidFill>
              </a:rPr>
              <a:t>files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JS</a:t>
            </a:r>
          </a:p>
          <a:p>
            <a:r>
              <a:rPr lang="en-US" dirty="0"/>
              <a:t>JS </a:t>
            </a:r>
            <a:r>
              <a:rPr lang="en-US" b="1" dirty="0">
                <a:solidFill>
                  <a:schemeClr val="bg1"/>
                </a:solidFill>
              </a:rPr>
              <a:t>fetches</a:t>
            </a:r>
            <a:r>
              <a:rPr lang="en-US" dirty="0"/>
              <a:t> data</a:t>
            </a:r>
          </a:p>
          <a:p>
            <a:r>
              <a:rPr lang="en-US" dirty="0"/>
              <a:t>JS </a:t>
            </a:r>
            <a:r>
              <a:rPr lang="en-US" b="1" dirty="0">
                <a:solidFill>
                  <a:schemeClr val="bg1"/>
                </a:solidFill>
              </a:rPr>
              <a:t>generates</a:t>
            </a:r>
            <a:r>
              <a:rPr lang="en-US" dirty="0"/>
              <a:t> DOM elements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F2F50B4-71F9-47AB-AE00-650D3849B5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Server-Side</a:t>
            </a:r>
          </a:p>
          <a:p>
            <a:r>
              <a:rPr lang="en-US" dirty="0"/>
              <a:t>User sends request</a:t>
            </a:r>
          </a:p>
          <a:p>
            <a:r>
              <a:rPr lang="en-US" dirty="0"/>
              <a:t>Server </a:t>
            </a:r>
            <a:r>
              <a:rPr lang="en-US" b="1" dirty="0">
                <a:solidFill>
                  <a:schemeClr val="bg1"/>
                </a:solidFill>
              </a:rPr>
              <a:t>generates HTML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HTML is sent </a:t>
            </a:r>
            <a:r>
              <a:rPr lang="en-US" dirty="0"/>
              <a:t>to the client</a:t>
            </a:r>
          </a:p>
          <a:p>
            <a:r>
              <a:rPr lang="en-US" dirty="0"/>
              <a:t>Browser </a:t>
            </a:r>
            <a:r>
              <a:rPr lang="en-US" b="1" dirty="0">
                <a:solidFill>
                  <a:schemeClr val="bg1"/>
                </a:solidFill>
              </a:rPr>
              <a:t>interprets</a:t>
            </a:r>
            <a:r>
              <a:rPr lang="en-US" dirty="0"/>
              <a:t> HTML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FAE6D83-DC52-4BAD-AD08-B2ED5F213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Server-Side vs Client-Side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DC2D184-3757-4634-BC87-1DB902A85BFD}"/>
              </a:ext>
            </a:extLst>
          </p:cNvPr>
          <p:cNvGrpSpPr/>
          <p:nvPr/>
        </p:nvGrpSpPr>
        <p:grpSpPr>
          <a:xfrm>
            <a:off x="3971448" y="4700935"/>
            <a:ext cx="849745" cy="1329069"/>
            <a:chOff x="2271000" y="2484000"/>
            <a:chExt cx="1710000" cy="2674576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11AC1C6-E785-4450-9E02-65D199D776BB}"/>
                </a:ext>
              </a:extLst>
            </p:cNvPr>
            <p:cNvGrpSpPr/>
            <p:nvPr/>
          </p:nvGrpSpPr>
          <p:grpSpPr>
            <a:xfrm>
              <a:off x="2271000" y="2484000"/>
              <a:ext cx="1710000" cy="668644"/>
              <a:chOff x="2271000" y="2484000"/>
              <a:chExt cx="1710000" cy="668644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E563E1DE-F7FF-4727-B17E-E60E6044AC88}"/>
                  </a:ext>
                </a:extLst>
              </p:cNvPr>
              <p:cNvSpPr/>
              <p:nvPr/>
            </p:nvSpPr>
            <p:spPr bwMode="auto">
              <a:xfrm>
                <a:off x="2271000" y="2484000"/>
                <a:ext cx="450000" cy="585000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3C993C98-92C0-4BBE-81B9-15F4766124E4}"/>
                  </a:ext>
                </a:extLst>
              </p:cNvPr>
              <p:cNvSpPr/>
              <p:nvPr/>
            </p:nvSpPr>
            <p:spPr bwMode="auto">
              <a:xfrm>
                <a:off x="2721000" y="2484000"/>
                <a:ext cx="1260000" cy="5850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045B64F8-A417-4A1F-87D8-F2C9A1486956}"/>
                  </a:ext>
                </a:extLst>
              </p:cNvPr>
              <p:cNvSpPr/>
              <p:nvPr/>
            </p:nvSpPr>
            <p:spPr bwMode="auto">
              <a:xfrm>
                <a:off x="2811000" y="2574000"/>
                <a:ext cx="1080000" cy="45720"/>
              </a:xfrm>
              <a:prstGeom prst="rect">
                <a:avLst/>
              </a:prstGeom>
              <a:solidFill>
                <a:schemeClr val="accent6">
                  <a:lumMod val="25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197878F5-15C5-40F6-8AEC-DD72E4D0A929}"/>
                  </a:ext>
                </a:extLst>
              </p:cNvPr>
              <p:cNvSpPr/>
              <p:nvPr/>
            </p:nvSpPr>
            <p:spPr bwMode="auto">
              <a:xfrm>
                <a:off x="2811000" y="2934000"/>
                <a:ext cx="135000" cy="45720"/>
              </a:xfrm>
              <a:prstGeom prst="rect">
                <a:avLst/>
              </a:prstGeom>
              <a:solidFill>
                <a:schemeClr val="accent1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5A88C8B4-D6CF-4C53-B7C9-27A4F4E9511D}"/>
                  </a:ext>
                </a:extLst>
              </p:cNvPr>
              <p:cNvSpPr/>
              <p:nvPr/>
            </p:nvSpPr>
            <p:spPr bwMode="auto">
              <a:xfrm>
                <a:off x="2361000" y="3069000"/>
                <a:ext cx="405000" cy="83644"/>
              </a:xfrm>
              <a:prstGeom prst="rect">
                <a:avLst/>
              </a:prstGeom>
              <a:solidFill>
                <a:schemeClr val="accent6">
                  <a:lumMod val="25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0C1B4D19-FF7D-4593-8A74-0721B8B207E6}"/>
                  </a:ext>
                </a:extLst>
              </p:cNvPr>
              <p:cNvSpPr/>
              <p:nvPr/>
            </p:nvSpPr>
            <p:spPr bwMode="auto">
              <a:xfrm>
                <a:off x="2766000" y="3069000"/>
                <a:ext cx="1125000" cy="83644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80CDC2B-DCD4-4667-A07B-14C096167819}"/>
                </a:ext>
              </a:extLst>
            </p:cNvPr>
            <p:cNvGrpSpPr/>
            <p:nvPr/>
          </p:nvGrpSpPr>
          <p:grpSpPr>
            <a:xfrm>
              <a:off x="2271000" y="3152644"/>
              <a:ext cx="1710000" cy="668644"/>
              <a:chOff x="2271000" y="2484000"/>
              <a:chExt cx="1710000" cy="668644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C293CA9F-30F2-4981-B250-EB1F6EFE6D43}"/>
                  </a:ext>
                </a:extLst>
              </p:cNvPr>
              <p:cNvSpPr/>
              <p:nvPr/>
            </p:nvSpPr>
            <p:spPr bwMode="auto">
              <a:xfrm>
                <a:off x="2271000" y="2484000"/>
                <a:ext cx="450000" cy="585000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3857EC45-556B-42E3-A09A-533340066B6F}"/>
                  </a:ext>
                </a:extLst>
              </p:cNvPr>
              <p:cNvSpPr/>
              <p:nvPr/>
            </p:nvSpPr>
            <p:spPr bwMode="auto">
              <a:xfrm>
                <a:off x="2721000" y="2484000"/>
                <a:ext cx="1260000" cy="5850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395542F0-C84B-4A81-AB6B-975ACCD8F4F0}"/>
                  </a:ext>
                </a:extLst>
              </p:cNvPr>
              <p:cNvSpPr/>
              <p:nvPr/>
            </p:nvSpPr>
            <p:spPr bwMode="auto">
              <a:xfrm>
                <a:off x="2811000" y="2574000"/>
                <a:ext cx="1080000" cy="45720"/>
              </a:xfrm>
              <a:prstGeom prst="rect">
                <a:avLst/>
              </a:prstGeom>
              <a:solidFill>
                <a:schemeClr val="accent6">
                  <a:lumMod val="25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1C06C2CF-FCE7-4B7A-8A6F-050DF520EC00}"/>
                  </a:ext>
                </a:extLst>
              </p:cNvPr>
              <p:cNvSpPr/>
              <p:nvPr/>
            </p:nvSpPr>
            <p:spPr bwMode="auto">
              <a:xfrm>
                <a:off x="2811000" y="2934000"/>
                <a:ext cx="135000" cy="45720"/>
              </a:xfrm>
              <a:prstGeom prst="rect">
                <a:avLst/>
              </a:prstGeom>
              <a:solidFill>
                <a:schemeClr val="accent1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BC85BB8B-B2E2-40BC-AD62-47C79910204E}"/>
                  </a:ext>
                </a:extLst>
              </p:cNvPr>
              <p:cNvSpPr/>
              <p:nvPr/>
            </p:nvSpPr>
            <p:spPr bwMode="auto">
              <a:xfrm>
                <a:off x="2361000" y="3069000"/>
                <a:ext cx="405000" cy="83644"/>
              </a:xfrm>
              <a:prstGeom prst="rect">
                <a:avLst/>
              </a:prstGeom>
              <a:solidFill>
                <a:schemeClr val="accent6">
                  <a:lumMod val="25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CEE562AC-E03A-436B-8119-B66A82E19FCD}"/>
                  </a:ext>
                </a:extLst>
              </p:cNvPr>
              <p:cNvSpPr/>
              <p:nvPr/>
            </p:nvSpPr>
            <p:spPr bwMode="auto">
              <a:xfrm>
                <a:off x="2766000" y="3069000"/>
                <a:ext cx="1125000" cy="83644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8CB1D92-F83A-4740-9AE0-B52BC04620F7}"/>
                </a:ext>
              </a:extLst>
            </p:cNvPr>
            <p:cNvGrpSpPr/>
            <p:nvPr/>
          </p:nvGrpSpPr>
          <p:grpSpPr>
            <a:xfrm>
              <a:off x="2271000" y="3821288"/>
              <a:ext cx="1710000" cy="668644"/>
              <a:chOff x="2271000" y="2484000"/>
              <a:chExt cx="1710000" cy="668644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20D2FD8A-70CB-4CF8-BED7-495878E2C61A}"/>
                  </a:ext>
                </a:extLst>
              </p:cNvPr>
              <p:cNvSpPr/>
              <p:nvPr/>
            </p:nvSpPr>
            <p:spPr bwMode="auto">
              <a:xfrm>
                <a:off x="2271000" y="2484000"/>
                <a:ext cx="450000" cy="585000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9069B3B-56FE-4860-A05C-77663F857B51}"/>
                  </a:ext>
                </a:extLst>
              </p:cNvPr>
              <p:cNvSpPr/>
              <p:nvPr/>
            </p:nvSpPr>
            <p:spPr bwMode="auto">
              <a:xfrm>
                <a:off x="2721000" y="2484000"/>
                <a:ext cx="1260000" cy="5850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6D9F1A8-A210-45C8-9A47-573CFF0B9ED4}"/>
                  </a:ext>
                </a:extLst>
              </p:cNvPr>
              <p:cNvSpPr/>
              <p:nvPr/>
            </p:nvSpPr>
            <p:spPr bwMode="auto">
              <a:xfrm>
                <a:off x="2811000" y="2574000"/>
                <a:ext cx="1080000" cy="45720"/>
              </a:xfrm>
              <a:prstGeom prst="rect">
                <a:avLst/>
              </a:prstGeom>
              <a:solidFill>
                <a:schemeClr val="accent6">
                  <a:lumMod val="25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C537E59B-BA6E-489D-9653-A4867DE64EA3}"/>
                  </a:ext>
                </a:extLst>
              </p:cNvPr>
              <p:cNvSpPr/>
              <p:nvPr/>
            </p:nvSpPr>
            <p:spPr bwMode="auto">
              <a:xfrm>
                <a:off x="2811000" y="2934000"/>
                <a:ext cx="135000" cy="45720"/>
              </a:xfrm>
              <a:prstGeom prst="rect">
                <a:avLst/>
              </a:prstGeom>
              <a:solidFill>
                <a:schemeClr val="accent1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1BCB41AA-038A-45BD-9076-6B7DFA46BBCE}"/>
                  </a:ext>
                </a:extLst>
              </p:cNvPr>
              <p:cNvSpPr/>
              <p:nvPr/>
            </p:nvSpPr>
            <p:spPr bwMode="auto">
              <a:xfrm>
                <a:off x="2361000" y="3069000"/>
                <a:ext cx="405000" cy="83644"/>
              </a:xfrm>
              <a:prstGeom prst="rect">
                <a:avLst/>
              </a:prstGeom>
              <a:solidFill>
                <a:schemeClr val="accent6">
                  <a:lumMod val="25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6486423B-EDAD-4CEE-ABDE-162DA6D48EA0}"/>
                  </a:ext>
                </a:extLst>
              </p:cNvPr>
              <p:cNvSpPr/>
              <p:nvPr/>
            </p:nvSpPr>
            <p:spPr bwMode="auto">
              <a:xfrm>
                <a:off x="2766000" y="3069000"/>
                <a:ext cx="1125000" cy="83644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0915A1C-BD65-4E4E-977A-6F67E23DE795}"/>
                </a:ext>
              </a:extLst>
            </p:cNvPr>
            <p:cNvGrpSpPr/>
            <p:nvPr/>
          </p:nvGrpSpPr>
          <p:grpSpPr>
            <a:xfrm>
              <a:off x="2271000" y="4489932"/>
              <a:ext cx="1710000" cy="668644"/>
              <a:chOff x="2271000" y="2484000"/>
              <a:chExt cx="1710000" cy="668644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4F38875-79E4-4EEA-8D93-F4BCEF890E46}"/>
                  </a:ext>
                </a:extLst>
              </p:cNvPr>
              <p:cNvSpPr/>
              <p:nvPr/>
            </p:nvSpPr>
            <p:spPr bwMode="auto">
              <a:xfrm>
                <a:off x="2271000" y="2484000"/>
                <a:ext cx="450000" cy="585000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867BFFA-3727-478D-9E19-730459BCE46C}"/>
                  </a:ext>
                </a:extLst>
              </p:cNvPr>
              <p:cNvSpPr/>
              <p:nvPr/>
            </p:nvSpPr>
            <p:spPr bwMode="auto">
              <a:xfrm>
                <a:off x="2721000" y="2484000"/>
                <a:ext cx="1260000" cy="5850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99C735C-C292-4FD3-B3A2-5F90504C2A35}"/>
                  </a:ext>
                </a:extLst>
              </p:cNvPr>
              <p:cNvSpPr/>
              <p:nvPr/>
            </p:nvSpPr>
            <p:spPr bwMode="auto">
              <a:xfrm>
                <a:off x="2811000" y="2574000"/>
                <a:ext cx="1080000" cy="45720"/>
              </a:xfrm>
              <a:prstGeom prst="rect">
                <a:avLst/>
              </a:prstGeom>
              <a:solidFill>
                <a:schemeClr val="accent6">
                  <a:lumMod val="25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62A9A12-72C0-4C6F-BBEA-49FB2AB119C1}"/>
                  </a:ext>
                </a:extLst>
              </p:cNvPr>
              <p:cNvSpPr/>
              <p:nvPr/>
            </p:nvSpPr>
            <p:spPr bwMode="auto">
              <a:xfrm>
                <a:off x="2811000" y="2934000"/>
                <a:ext cx="135000" cy="45720"/>
              </a:xfrm>
              <a:prstGeom prst="rect">
                <a:avLst/>
              </a:prstGeom>
              <a:solidFill>
                <a:schemeClr val="accent1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C5E656C-C618-4779-9325-59A3D34D17B4}"/>
                  </a:ext>
                </a:extLst>
              </p:cNvPr>
              <p:cNvSpPr/>
              <p:nvPr/>
            </p:nvSpPr>
            <p:spPr bwMode="auto">
              <a:xfrm>
                <a:off x="2361000" y="3069000"/>
                <a:ext cx="405000" cy="83644"/>
              </a:xfrm>
              <a:prstGeom prst="rect">
                <a:avLst/>
              </a:prstGeom>
              <a:solidFill>
                <a:schemeClr val="accent6">
                  <a:lumMod val="25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C616F0C-9E04-4334-9F4E-77BC0AD13D21}"/>
                  </a:ext>
                </a:extLst>
              </p:cNvPr>
              <p:cNvSpPr/>
              <p:nvPr/>
            </p:nvSpPr>
            <p:spPr bwMode="auto">
              <a:xfrm>
                <a:off x="2766000" y="3069000"/>
                <a:ext cx="1125000" cy="83644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A85EF1F-F275-48E5-A218-D93A9CBB61DF}"/>
              </a:ext>
            </a:extLst>
          </p:cNvPr>
          <p:cNvGrpSpPr/>
          <p:nvPr/>
        </p:nvGrpSpPr>
        <p:grpSpPr>
          <a:xfrm>
            <a:off x="7266000" y="4710176"/>
            <a:ext cx="1441046" cy="1116004"/>
            <a:chOff x="6906000" y="3191689"/>
            <a:chExt cx="2025000" cy="1568243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48C8878-C76E-4E46-901E-C44208F91D0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906000" y="3191689"/>
              <a:ext cx="2025000" cy="1189687"/>
            </a:xfrm>
            <a:prstGeom prst="rect">
              <a:avLst/>
            </a:prstGeom>
            <a:solidFill>
              <a:schemeClr val="accent6">
                <a:lumMod val="25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74BEDA6-B9E3-486D-BF15-1C03F646716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962888" y="3249000"/>
              <a:ext cx="1911224" cy="107506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2057FF5E-9C73-49CC-ABC9-CADBB7CA9F9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311000" y="4689001"/>
              <a:ext cx="1215000" cy="70931"/>
            </a:xfrm>
            <a:prstGeom prst="rect">
              <a:avLst/>
            </a:prstGeom>
            <a:solidFill>
              <a:schemeClr val="accent6">
                <a:lumMod val="25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DFBB0E4-F0D7-4EF8-8474-013B0FA689A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716000" y="4381375"/>
              <a:ext cx="405000" cy="318635"/>
            </a:xfrm>
            <a:prstGeom prst="rect">
              <a:avLst/>
            </a:prstGeom>
            <a:solidFill>
              <a:schemeClr val="accent6">
                <a:lumMod val="25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F5471A6-407A-4DC1-87FC-562CFA135625}"/>
                </a:ext>
              </a:extLst>
            </p:cNvPr>
            <p:cNvSpPr/>
            <p:nvPr/>
          </p:nvSpPr>
          <p:spPr bwMode="auto">
            <a:xfrm flipV="1">
              <a:off x="8706000" y="4335656"/>
              <a:ext cx="58234" cy="45719"/>
            </a:xfrm>
            <a:prstGeom prst="rect">
              <a:avLst/>
            </a:prstGeom>
            <a:solidFill>
              <a:schemeClr val="accent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A6580A62-18BD-4692-AB51-D4F9EB164F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998" y="3410002"/>
              <a:ext cx="791003" cy="7910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31011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92F4B6-E244-4744-B2EE-441E7B377D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DE29806-F308-43F9-B6F6-B4ACAD3879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Benefits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The page is </a:t>
            </a:r>
            <a:r>
              <a:rPr lang="en-US" b="1" dirty="0">
                <a:solidFill>
                  <a:schemeClr val="bg1"/>
                </a:solidFill>
              </a:rPr>
              <a:t>never reloaded</a:t>
            </a:r>
            <a:r>
              <a:rPr lang="en-US" dirty="0"/>
              <a:t>, and interaction is </a:t>
            </a:r>
            <a:r>
              <a:rPr lang="en-US" b="1" dirty="0">
                <a:solidFill>
                  <a:schemeClr val="bg1"/>
                </a:solidFill>
              </a:rPr>
              <a:t>instant</a:t>
            </a:r>
          </a:p>
          <a:p>
            <a:pPr lvl="1"/>
            <a:r>
              <a:rPr lang="en-US" dirty="0"/>
              <a:t>State and data can be </a:t>
            </a:r>
            <a:r>
              <a:rPr lang="en-US" b="1" dirty="0">
                <a:solidFill>
                  <a:schemeClr val="bg1"/>
                </a:solidFill>
              </a:rPr>
              <a:t>shared</a:t>
            </a:r>
            <a:r>
              <a:rPr lang="en-US" dirty="0"/>
              <a:t> across views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Only</a:t>
            </a:r>
            <a:r>
              <a:rPr lang="en-US" dirty="0"/>
              <a:t> dynamic content needs to be </a:t>
            </a:r>
            <a:r>
              <a:rPr lang="en-US" b="1" dirty="0">
                <a:solidFill>
                  <a:schemeClr val="bg1"/>
                </a:solidFill>
              </a:rPr>
              <a:t>fetched</a:t>
            </a:r>
            <a:r>
              <a:rPr lang="en-US" dirty="0"/>
              <a:t> after start</a:t>
            </a:r>
          </a:p>
          <a:p>
            <a:r>
              <a:rPr lang="en-US" b="1" dirty="0"/>
              <a:t>Drawbacks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Longer </a:t>
            </a:r>
            <a:r>
              <a:rPr lang="en-US" b="1" dirty="0">
                <a:solidFill>
                  <a:schemeClr val="bg1"/>
                </a:solidFill>
              </a:rPr>
              <a:t>initial load </a:t>
            </a:r>
            <a:r>
              <a:rPr lang="en-US" dirty="0"/>
              <a:t>times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SEO-friendly</a:t>
            </a:r>
          </a:p>
          <a:p>
            <a:pPr lvl="1"/>
            <a:r>
              <a:rPr lang="en-US" dirty="0"/>
              <a:t>Poor </a:t>
            </a:r>
            <a:r>
              <a:rPr lang="en-US" b="1" dirty="0">
                <a:solidFill>
                  <a:schemeClr val="bg1"/>
                </a:solidFill>
              </a:rPr>
              <a:t>performance</a:t>
            </a:r>
            <a:r>
              <a:rPr lang="en-US" dirty="0"/>
              <a:t> with </a:t>
            </a:r>
            <a:r>
              <a:rPr lang="en-US" b="1" dirty="0">
                <a:solidFill>
                  <a:schemeClr val="bg1"/>
                </a:solidFill>
              </a:rPr>
              <a:t>slow client </a:t>
            </a:r>
            <a:r>
              <a:rPr lang="en-US" dirty="0"/>
              <a:t>machines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60B0DA0-9B54-4AB1-81BE-FC3386C3A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 of Client-Side Rendering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9AF26E0-86EF-4B36-9720-CE306D0D369D}"/>
              </a:ext>
            </a:extLst>
          </p:cNvPr>
          <p:cNvGrpSpPr/>
          <p:nvPr/>
        </p:nvGrpSpPr>
        <p:grpSpPr>
          <a:xfrm>
            <a:off x="9246000" y="4329000"/>
            <a:ext cx="1922209" cy="1488636"/>
            <a:chOff x="6906000" y="3191689"/>
            <a:chExt cx="2025000" cy="156824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5F760FE-066F-4485-8BB1-634A3375BBE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906000" y="3191689"/>
              <a:ext cx="2025000" cy="1189687"/>
            </a:xfrm>
            <a:prstGeom prst="rect">
              <a:avLst/>
            </a:prstGeom>
            <a:solidFill>
              <a:schemeClr val="accent6">
                <a:lumMod val="25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2709EC4-60F3-4969-B8AE-1C246570685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962888" y="3249000"/>
              <a:ext cx="1911224" cy="107506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90A7265-7E03-4B7C-90E3-52B4746C065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311000" y="4689001"/>
              <a:ext cx="1215000" cy="70931"/>
            </a:xfrm>
            <a:prstGeom prst="rect">
              <a:avLst/>
            </a:prstGeom>
            <a:solidFill>
              <a:schemeClr val="accent6">
                <a:lumMod val="25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52676B6-80E8-4468-A95B-B695F3DE447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716000" y="4381375"/>
              <a:ext cx="405000" cy="318635"/>
            </a:xfrm>
            <a:prstGeom prst="rect">
              <a:avLst/>
            </a:prstGeom>
            <a:solidFill>
              <a:schemeClr val="accent6">
                <a:lumMod val="25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774F12D-DCB3-42E5-BA62-641D0F63017B}"/>
                </a:ext>
              </a:extLst>
            </p:cNvPr>
            <p:cNvSpPr/>
            <p:nvPr/>
          </p:nvSpPr>
          <p:spPr bwMode="auto">
            <a:xfrm flipV="1">
              <a:off x="8706000" y="4335656"/>
              <a:ext cx="58234" cy="45719"/>
            </a:xfrm>
            <a:prstGeom prst="rect">
              <a:avLst/>
            </a:prstGeom>
            <a:solidFill>
              <a:schemeClr val="accent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7C14048-047E-4786-8F9C-B038CA8470FC}"/>
              </a:ext>
            </a:extLst>
          </p:cNvPr>
          <p:cNvGrpSpPr/>
          <p:nvPr/>
        </p:nvGrpSpPr>
        <p:grpSpPr>
          <a:xfrm flipH="1">
            <a:off x="8893602" y="4073969"/>
            <a:ext cx="1841808" cy="1244876"/>
            <a:chOff x="6639563" y="4323322"/>
            <a:chExt cx="2272052" cy="1535678"/>
          </a:xfrm>
          <a:solidFill>
            <a:schemeClr val="accent3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812E42BE-EA1D-43BD-9786-74E14FC989DE}"/>
                </a:ext>
              </a:extLst>
            </p:cNvPr>
            <p:cNvGrpSpPr/>
            <p:nvPr/>
          </p:nvGrpSpPr>
          <p:grpSpPr>
            <a:xfrm>
              <a:off x="7279190" y="4341853"/>
              <a:ext cx="991046" cy="1517147"/>
              <a:chOff x="7087046" y="4341853"/>
              <a:chExt cx="991046" cy="1517147"/>
            </a:xfrm>
            <a:grpFill/>
          </p:grpSpPr>
          <p:sp>
            <p:nvSpPr>
              <p:cNvPr id="21" name="Trapezoid 20">
                <a:extLst>
                  <a:ext uri="{FF2B5EF4-FFF2-40B4-BE49-F238E27FC236}">
                    <a16:creationId xmlns:a16="http://schemas.microsoft.com/office/drawing/2014/main" id="{ACE25F8B-C87D-41ED-9D36-6BED1B536F0B}"/>
                  </a:ext>
                </a:extLst>
              </p:cNvPr>
              <p:cNvSpPr/>
              <p:nvPr/>
            </p:nvSpPr>
            <p:spPr bwMode="auto">
              <a:xfrm>
                <a:off x="7087046" y="5736365"/>
                <a:ext cx="991046" cy="122635"/>
              </a:xfrm>
              <a:prstGeom prst="trapezoid">
                <a:avLst>
                  <a:gd name="adj" fmla="val 328610"/>
                </a:avLst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2" name="Trapezoid 21">
                <a:extLst>
                  <a:ext uri="{FF2B5EF4-FFF2-40B4-BE49-F238E27FC236}">
                    <a16:creationId xmlns:a16="http://schemas.microsoft.com/office/drawing/2014/main" id="{B8A0DD87-D1F0-4AB6-A12D-F5EA1408C3F5}"/>
                  </a:ext>
                </a:extLst>
              </p:cNvPr>
              <p:cNvSpPr/>
              <p:nvPr/>
            </p:nvSpPr>
            <p:spPr bwMode="auto">
              <a:xfrm>
                <a:off x="7528737" y="4341853"/>
                <a:ext cx="107664" cy="1394512"/>
              </a:xfrm>
              <a:prstGeom prst="trapezoid">
                <a:avLst>
                  <a:gd name="adj" fmla="val 22594"/>
                </a:avLst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37C9673A-808F-444D-B15A-1B3E60ACBE10}"/>
                </a:ext>
              </a:extLst>
            </p:cNvPr>
            <p:cNvGrpSpPr/>
            <p:nvPr/>
          </p:nvGrpSpPr>
          <p:grpSpPr>
            <a:xfrm>
              <a:off x="6639563" y="4777256"/>
              <a:ext cx="991046" cy="840180"/>
              <a:chOff x="6231000" y="4574915"/>
              <a:chExt cx="991046" cy="840180"/>
            </a:xfrm>
            <a:grpFill/>
          </p:grpSpPr>
          <p:sp>
            <p:nvSpPr>
              <p:cNvPr id="18" name="Trapezoid 17">
                <a:extLst>
                  <a:ext uri="{FF2B5EF4-FFF2-40B4-BE49-F238E27FC236}">
                    <a16:creationId xmlns:a16="http://schemas.microsoft.com/office/drawing/2014/main" id="{B3470381-484F-4737-A46C-56935018757F}"/>
                  </a:ext>
                </a:extLst>
              </p:cNvPr>
              <p:cNvSpPr/>
              <p:nvPr/>
            </p:nvSpPr>
            <p:spPr bwMode="auto">
              <a:xfrm rot="10800000">
                <a:off x="6231000" y="5292461"/>
                <a:ext cx="991046" cy="122634"/>
              </a:xfrm>
              <a:prstGeom prst="trapezoid">
                <a:avLst>
                  <a:gd name="adj" fmla="val 115146"/>
                </a:avLst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" name="Parallelogram 23">
                <a:extLst>
                  <a:ext uri="{FF2B5EF4-FFF2-40B4-BE49-F238E27FC236}">
                    <a16:creationId xmlns:a16="http://schemas.microsoft.com/office/drawing/2014/main" id="{76F3BF45-CD33-4F40-BA78-C79078166668}"/>
                  </a:ext>
                </a:extLst>
              </p:cNvPr>
              <p:cNvSpPr/>
              <p:nvPr/>
            </p:nvSpPr>
            <p:spPr bwMode="auto">
              <a:xfrm>
                <a:off x="6380380" y="4574915"/>
                <a:ext cx="379900" cy="717546"/>
              </a:xfrm>
              <a:prstGeom prst="parallelogram">
                <a:avLst>
                  <a:gd name="adj" fmla="val 79597"/>
                </a:avLst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5" name="Parallelogram 24">
                <a:extLst>
                  <a:ext uri="{FF2B5EF4-FFF2-40B4-BE49-F238E27FC236}">
                    <a16:creationId xmlns:a16="http://schemas.microsoft.com/office/drawing/2014/main" id="{B816DF78-B03A-40FA-A2B7-C822B5A89CB2}"/>
                  </a:ext>
                </a:extLst>
              </p:cNvPr>
              <p:cNvSpPr/>
              <p:nvPr/>
            </p:nvSpPr>
            <p:spPr bwMode="auto">
              <a:xfrm flipH="1">
                <a:off x="6692764" y="4574915"/>
                <a:ext cx="379900" cy="717546"/>
              </a:xfrm>
              <a:prstGeom prst="parallelogram">
                <a:avLst>
                  <a:gd name="adj" fmla="val 79597"/>
                </a:avLst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E0BA21C-73E0-417B-B923-1C940B78D54A}"/>
                </a:ext>
              </a:extLst>
            </p:cNvPr>
            <p:cNvSpPr/>
            <p:nvPr/>
          </p:nvSpPr>
          <p:spPr bwMode="auto">
            <a:xfrm rot="20424588">
              <a:off x="7068714" y="4526627"/>
              <a:ext cx="1411998" cy="45719"/>
            </a:xfrm>
            <a:prstGeom prst="rect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43DB0C9D-374E-4124-9A4F-CE3300CA621A}"/>
                </a:ext>
              </a:extLst>
            </p:cNvPr>
            <p:cNvGrpSpPr/>
            <p:nvPr/>
          </p:nvGrpSpPr>
          <p:grpSpPr>
            <a:xfrm>
              <a:off x="7920569" y="4323322"/>
              <a:ext cx="991046" cy="836474"/>
              <a:chOff x="6231000" y="4574915"/>
              <a:chExt cx="991046" cy="836474"/>
            </a:xfrm>
            <a:grpFill/>
          </p:grpSpPr>
          <p:sp>
            <p:nvSpPr>
              <p:cNvPr id="34" name="Trapezoid 33">
                <a:extLst>
                  <a:ext uri="{FF2B5EF4-FFF2-40B4-BE49-F238E27FC236}">
                    <a16:creationId xmlns:a16="http://schemas.microsoft.com/office/drawing/2014/main" id="{30C4FED8-E3BA-4918-826E-2557A4FB739D}"/>
                  </a:ext>
                </a:extLst>
              </p:cNvPr>
              <p:cNvSpPr/>
              <p:nvPr/>
            </p:nvSpPr>
            <p:spPr bwMode="auto">
              <a:xfrm rot="10800000">
                <a:off x="6231000" y="5292461"/>
                <a:ext cx="991046" cy="118928"/>
              </a:xfrm>
              <a:prstGeom prst="trapezoid">
                <a:avLst>
                  <a:gd name="adj" fmla="val 115146"/>
                </a:avLst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" name="Parallelogram 34">
                <a:extLst>
                  <a:ext uri="{FF2B5EF4-FFF2-40B4-BE49-F238E27FC236}">
                    <a16:creationId xmlns:a16="http://schemas.microsoft.com/office/drawing/2014/main" id="{327EB50E-A057-4409-A30F-A8A3993EC2AD}"/>
                  </a:ext>
                </a:extLst>
              </p:cNvPr>
              <p:cNvSpPr/>
              <p:nvPr/>
            </p:nvSpPr>
            <p:spPr bwMode="auto">
              <a:xfrm>
                <a:off x="6380380" y="4574915"/>
                <a:ext cx="379900" cy="717546"/>
              </a:xfrm>
              <a:prstGeom prst="parallelogram">
                <a:avLst>
                  <a:gd name="adj" fmla="val 79597"/>
                </a:avLst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6" name="Parallelogram 35">
                <a:extLst>
                  <a:ext uri="{FF2B5EF4-FFF2-40B4-BE49-F238E27FC236}">
                    <a16:creationId xmlns:a16="http://schemas.microsoft.com/office/drawing/2014/main" id="{308C1013-3FB6-42C4-84DD-2088A1B38BED}"/>
                  </a:ext>
                </a:extLst>
              </p:cNvPr>
              <p:cNvSpPr/>
              <p:nvPr/>
            </p:nvSpPr>
            <p:spPr bwMode="auto">
              <a:xfrm flipH="1">
                <a:off x="6692764" y="4574915"/>
                <a:ext cx="379900" cy="717546"/>
              </a:xfrm>
              <a:prstGeom prst="parallelogram">
                <a:avLst>
                  <a:gd name="adj" fmla="val 79597"/>
                </a:avLst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09259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Templates allow similar content to be </a:t>
            </a:r>
            <a:r>
              <a:rPr lang="en-US" sz="3200" b="1" dirty="0">
                <a:solidFill>
                  <a:schemeClr val="bg1"/>
                </a:solidFill>
              </a:rPr>
              <a:t>replicated</a:t>
            </a:r>
            <a:r>
              <a:rPr lang="en-US" sz="3200" dirty="0"/>
              <a:t> in a web page, </a:t>
            </a:r>
            <a:br>
              <a:rPr lang="en-US" sz="3200" dirty="0"/>
            </a:br>
            <a:r>
              <a:rPr lang="en-US" sz="3200" b="1" dirty="0">
                <a:solidFill>
                  <a:schemeClr val="bg1"/>
                </a:solidFill>
              </a:rPr>
              <a:t>without repeating </a:t>
            </a:r>
            <a:r>
              <a:rPr lang="en-US" sz="3200" dirty="0"/>
              <a:t>the corresponding markup everywhere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Templating?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4550734" y="4027759"/>
            <a:ext cx="2724150" cy="1831026"/>
            <a:chOff x="4549146" y="3835733"/>
            <a:chExt cx="2724150" cy="1859756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519979">
              <a:off x="4549146" y="3835733"/>
              <a:ext cx="2724150" cy="1859756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4673721" y="4016066"/>
              <a:ext cx="2475000" cy="1094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TEMPLATING ENGINE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239F94D5-CA24-489B-84BD-B5B9E0DC0FF3}"/>
              </a:ext>
            </a:extLst>
          </p:cNvPr>
          <p:cNvGrpSpPr/>
          <p:nvPr/>
        </p:nvGrpSpPr>
        <p:grpSpPr>
          <a:xfrm>
            <a:off x="826687" y="2254603"/>
            <a:ext cx="3404339" cy="4450884"/>
            <a:chOff x="825098" y="2254603"/>
            <a:chExt cx="3404339" cy="4450884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3C174F1A-7068-4E52-B4E7-6730085070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8941" y="5046156"/>
              <a:ext cx="1659331" cy="1659331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97506D8E-9B1C-41E6-8A15-3C004D500F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6646" y="2727474"/>
              <a:ext cx="1659331" cy="1659331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1318634" y="3108312"/>
              <a:ext cx="126767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&lt;div&gt;</a:t>
              </a:r>
            </a:p>
            <a:p>
              <a:r>
                <a:rPr lang="en-US" sz="2000" b="1" dirty="0"/>
                <a:t>&lt;span&gt;</a:t>
              </a:r>
            </a:p>
            <a:p>
              <a:r>
                <a:rPr lang="en-US" sz="2000" b="1" dirty="0"/>
                <a:t>&lt;button&gt;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85091" y="2254603"/>
              <a:ext cx="16002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b="1" dirty="0"/>
                <a:t>HTML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318633" y="5519776"/>
              <a:ext cx="126767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John,</a:t>
              </a:r>
            </a:p>
            <a:p>
              <a:r>
                <a:rPr lang="en-US" sz="2000" b="1" dirty="0"/>
                <a:t>Merrie,</a:t>
              </a:r>
            </a:p>
            <a:p>
              <a:r>
                <a:rPr lang="en-US" sz="2000" b="1" noProof="1"/>
                <a:t>David, …</a:t>
              </a:r>
              <a:endParaRPr lang="en-US" sz="2000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25098" y="4569331"/>
              <a:ext cx="325312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b="1" dirty="0"/>
                <a:t>Dynamic Content</a:t>
              </a:r>
            </a:p>
          </p:txBody>
        </p:sp>
        <p:cxnSp>
          <p:nvCxnSpPr>
            <p:cNvPr id="15" name="Connector: Elbow 14"/>
            <p:cNvCxnSpPr>
              <a:cxnSpLocks/>
            </p:cNvCxnSpPr>
            <p:nvPr/>
          </p:nvCxnSpPr>
          <p:spPr>
            <a:xfrm>
              <a:off x="2789437" y="3519397"/>
              <a:ext cx="1440000" cy="837213"/>
            </a:xfrm>
            <a:prstGeom prst="bentConnector3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or: Elbow 15"/>
            <p:cNvCxnSpPr>
              <a:cxnSpLocks/>
            </p:cNvCxnSpPr>
            <p:nvPr/>
          </p:nvCxnSpPr>
          <p:spPr>
            <a:xfrm flipV="1">
              <a:off x="2789437" y="5282524"/>
              <a:ext cx="1440000" cy="837213"/>
            </a:xfrm>
            <a:prstGeom prst="bentConnector3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Straight Arrow Connector 25"/>
          <p:cNvCxnSpPr>
            <a:cxnSpLocks/>
          </p:cNvCxnSpPr>
          <p:nvPr/>
        </p:nvCxnSpPr>
        <p:spPr>
          <a:xfrm>
            <a:off x="7391400" y="4796199"/>
            <a:ext cx="60960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A6442B4-DF62-4200-9AC6-06405A987EFD}"/>
              </a:ext>
            </a:extLst>
          </p:cNvPr>
          <p:cNvGrpSpPr/>
          <p:nvPr/>
        </p:nvGrpSpPr>
        <p:grpSpPr>
          <a:xfrm>
            <a:off x="8096845" y="2427905"/>
            <a:ext cx="2962858" cy="4258544"/>
            <a:chOff x="8095257" y="2427905"/>
            <a:chExt cx="2962858" cy="4258544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17B48E2-6586-4755-9F21-5F1BB7F9653F}"/>
                </a:ext>
              </a:extLst>
            </p:cNvPr>
            <p:cNvGrpSpPr/>
            <p:nvPr/>
          </p:nvGrpSpPr>
          <p:grpSpPr>
            <a:xfrm>
              <a:off x="9630045" y="2427905"/>
              <a:ext cx="1428070" cy="2049151"/>
              <a:chOff x="8265857" y="2634045"/>
              <a:chExt cx="1428070" cy="2049151"/>
            </a:xfrm>
          </p:grpSpPr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FFBC6F8C-47C4-4B7A-8AB5-441070BC82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32901" y="2655191"/>
                <a:ext cx="1295399" cy="1295399"/>
              </a:xfrm>
              <a:prstGeom prst="rect">
                <a:avLst/>
              </a:prstGeom>
            </p:spPr>
          </p:pic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27761FB9-14F0-467D-B76B-29378A18EBB4}"/>
                  </a:ext>
                </a:extLst>
              </p:cNvPr>
              <p:cNvGrpSpPr/>
              <p:nvPr/>
            </p:nvGrpSpPr>
            <p:grpSpPr>
              <a:xfrm>
                <a:off x="8265857" y="2634045"/>
                <a:ext cx="1428070" cy="2049151"/>
                <a:chOff x="8265857" y="2634045"/>
                <a:chExt cx="1428070" cy="2049151"/>
              </a:xfrm>
            </p:grpSpPr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19AA9F0F-4C93-4E70-9AC5-587E561FEAD9}"/>
                    </a:ext>
                  </a:extLst>
                </p:cNvPr>
                <p:cNvSpPr/>
                <p:nvPr/>
              </p:nvSpPr>
              <p:spPr bwMode="auto">
                <a:xfrm>
                  <a:off x="8265857" y="2634045"/>
                  <a:ext cx="1428070" cy="2049151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D8E6C2E7-BB4C-4025-8F8A-E192430F2A8E}"/>
                    </a:ext>
                  </a:extLst>
                </p:cNvPr>
                <p:cNvSpPr txBox="1"/>
                <p:nvPr/>
              </p:nvSpPr>
              <p:spPr>
                <a:xfrm>
                  <a:off x="8303673" y="4097235"/>
                  <a:ext cx="1325335" cy="488953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15000"/>
                  </a:schemeClr>
                </a:solidFill>
                <a:ln w="12700">
                  <a:solidFill>
                    <a:schemeClr val="tx1">
                      <a:lumMod val="75000"/>
                    </a:schemeClr>
                  </a:solidFill>
                </a:ln>
              </p:spPr>
              <p:txBody>
                <a:bodyPr vert="horz" wrap="square" lIns="144000" tIns="108000" rIns="144000" bIns="108000" rtlCol="0">
                  <a:spAutoFit/>
                </a:bodyPr>
                <a:lstStyle/>
                <a:p>
                  <a:pPr algn="ctr" eaLnBrk="0" hangingPunct="0">
                    <a:lnSpc>
                      <a:spcPct val="110000"/>
                    </a:lnSpc>
                    <a:buClr>
                      <a:schemeClr val="accent5">
                        <a:lumMod val="40000"/>
                        <a:lumOff val="60000"/>
                      </a:schemeClr>
                    </a:buClr>
                    <a:buSzPct val="70000"/>
                  </a:pPr>
                  <a:r>
                    <a:rPr lang="en-US" sz="1600" b="1" i="1" dirty="0"/>
                    <a:t>Merrie</a:t>
                  </a:r>
                  <a:endParaRPr lang="bg-BG" sz="1600" b="1" i="1" dirty="0"/>
                </a:p>
              </p:txBody>
            </p:sp>
          </p:grp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58590B6D-FFC6-4FB7-8D2B-08B60A50CB10}"/>
                </a:ext>
              </a:extLst>
            </p:cNvPr>
            <p:cNvGrpSpPr/>
            <p:nvPr/>
          </p:nvGrpSpPr>
          <p:grpSpPr>
            <a:xfrm>
              <a:off x="8101090" y="2427905"/>
              <a:ext cx="1428070" cy="2049151"/>
              <a:chOff x="8265857" y="2634045"/>
              <a:chExt cx="1428070" cy="2049151"/>
            </a:xfrm>
          </p:grpSpPr>
          <p:pic>
            <p:nvPicPr>
              <p:cNvPr id="48" name="Picture 47">
                <a:extLst>
                  <a:ext uri="{FF2B5EF4-FFF2-40B4-BE49-F238E27FC236}">
                    <a16:creationId xmlns:a16="http://schemas.microsoft.com/office/drawing/2014/main" id="{4D063E3F-E937-4897-8244-37DF8455F4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32901" y="2655191"/>
                <a:ext cx="1295399" cy="1295399"/>
              </a:xfrm>
              <a:prstGeom prst="rect">
                <a:avLst/>
              </a:prstGeom>
            </p:spPr>
          </p:pic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81E18B22-1770-454E-8BCD-9B7993362F17}"/>
                  </a:ext>
                </a:extLst>
              </p:cNvPr>
              <p:cNvGrpSpPr/>
              <p:nvPr/>
            </p:nvGrpSpPr>
            <p:grpSpPr>
              <a:xfrm>
                <a:off x="8265857" y="2634045"/>
                <a:ext cx="1428070" cy="2049151"/>
                <a:chOff x="8265857" y="2634045"/>
                <a:chExt cx="1428070" cy="2049151"/>
              </a:xfrm>
            </p:grpSpPr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E76CC351-2C5A-48A1-B35A-E310C4063932}"/>
                    </a:ext>
                  </a:extLst>
                </p:cNvPr>
                <p:cNvSpPr/>
                <p:nvPr/>
              </p:nvSpPr>
              <p:spPr bwMode="auto">
                <a:xfrm>
                  <a:off x="8265857" y="2634045"/>
                  <a:ext cx="1428070" cy="2049151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BFDF9418-6D56-44CA-8AE3-450F366F7C62}"/>
                    </a:ext>
                  </a:extLst>
                </p:cNvPr>
                <p:cNvSpPr txBox="1"/>
                <p:nvPr/>
              </p:nvSpPr>
              <p:spPr>
                <a:xfrm>
                  <a:off x="8328528" y="4092435"/>
                  <a:ext cx="1295400" cy="488953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15000"/>
                  </a:schemeClr>
                </a:solidFill>
                <a:ln w="12700">
                  <a:solidFill>
                    <a:schemeClr val="tx1">
                      <a:lumMod val="75000"/>
                    </a:schemeClr>
                  </a:solidFill>
                </a:ln>
              </p:spPr>
              <p:txBody>
                <a:bodyPr vert="horz" wrap="square" lIns="144000" tIns="108000" rIns="144000" bIns="108000" rtlCol="0">
                  <a:spAutoFit/>
                </a:bodyPr>
                <a:lstStyle/>
                <a:p>
                  <a:pPr algn="ctr" eaLnBrk="0" hangingPunct="0">
                    <a:lnSpc>
                      <a:spcPct val="110000"/>
                    </a:lnSpc>
                    <a:buClr>
                      <a:schemeClr val="accent5">
                        <a:lumMod val="40000"/>
                        <a:lumOff val="60000"/>
                      </a:schemeClr>
                    </a:buClr>
                    <a:buSzPct val="70000"/>
                  </a:pPr>
                  <a:r>
                    <a:rPr lang="en-US" sz="1600" b="1" i="1" dirty="0"/>
                    <a:t>John</a:t>
                  </a:r>
                  <a:endParaRPr lang="bg-BG" sz="1600" b="1" i="1" dirty="0"/>
                </a:p>
              </p:txBody>
            </p:sp>
          </p:grp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1DB4BCE5-000A-4833-825D-5BA03F29C024}"/>
                </a:ext>
              </a:extLst>
            </p:cNvPr>
            <p:cNvGrpSpPr/>
            <p:nvPr/>
          </p:nvGrpSpPr>
          <p:grpSpPr>
            <a:xfrm>
              <a:off x="9630045" y="4637298"/>
              <a:ext cx="1428070" cy="2049151"/>
              <a:chOff x="8265857" y="2634045"/>
              <a:chExt cx="1428070" cy="2049151"/>
            </a:xfrm>
          </p:grpSpPr>
          <p:pic>
            <p:nvPicPr>
              <p:cNvPr id="53" name="Picture 52">
                <a:extLst>
                  <a:ext uri="{FF2B5EF4-FFF2-40B4-BE49-F238E27FC236}">
                    <a16:creationId xmlns:a16="http://schemas.microsoft.com/office/drawing/2014/main" id="{708C58E6-D0C6-4778-BD2F-5B6CE4824C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32901" y="2655191"/>
                <a:ext cx="1295399" cy="1295399"/>
              </a:xfrm>
              <a:prstGeom prst="rect">
                <a:avLst/>
              </a:prstGeom>
            </p:spPr>
          </p:pic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CEE83837-E355-4F22-AA3A-0E23FF1B1389}"/>
                  </a:ext>
                </a:extLst>
              </p:cNvPr>
              <p:cNvGrpSpPr/>
              <p:nvPr/>
            </p:nvGrpSpPr>
            <p:grpSpPr>
              <a:xfrm>
                <a:off x="8265857" y="2634045"/>
                <a:ext cx="1428070" cy="2049151"/>
                <a:chOff x="8265857" y="2634045"/>
                <a:chExt cx="1428070" cy="2049151"/>
              </a:xfrm>
            </p:grpSpPr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C802342F-5BC6-42C3-B569-67367DC46F2E}"/>
                    </a:ext>
                  </a:extLst>
                </p:cNvPr>
                <p:cNvSpPr/>
                <p:nvPr/>
              </p:nvSpPr>
              <p:spPr bwMode="auto">
                <a:xfrm>
                  <a:off x="8265857" y="2634045"/>
                  <a:ext cx="1428070" cy="2049151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55B069E6-2323-491C-BBFC-B7588903A173}"/>
                    </a:ext>
                  </a:extLst>
                </p:cNvPr>
                <p:cNvSpPr txBox="1"/>
                <p:nvPr/>
              </p:nvSpPr>
              <p:spPr>
                <a:xfrm>
                  <a:off x="8332192" y="4082633"/>
                  <a:ext cx="1295400" cy="488953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15000"/>
                  </a:schemeClr>
                </a:solidFill>
                <a:ln w="12700">
                  <a:solidFill>
                    <a:schemeClr val="tx1">
                      <a:lumMod val="75000"/>
                    </a:schemeClr>
                  </a:solidFill>
                </a:ln>
              </p:spPr>
              <p:txBody>
                <a:bodyPr vert="horz" wrap="square" lIns="144000" tIns="108000" rIns="144000" bIns="108000" rtlCol="0">
                  <a:spAutoFit/>
                </a:bodyPr>
                <a:lstStyle/>
                <a:p>
                  <a:pPr algn="ctr" eaLnBrk="0" hangingPunct="0">
                    <a:lnSpc>
                      <a:spcPct val="110000"/>
                    </a:lnSpc>
                    <a:buClr>
                      <a:schemeClr val="accent5">
                        <a:lumMod val="40000"/>
                        <a:lumOff val="60000"/>
                      </a:schemeClr>
                    </a:buClr>
                    <a:buSzPct val="70000"/>
                  </a:pPr>
                  <a:r>
                    <a:rPr lang="en-US" sz="1600" b="1" i="1" dirty="0"/>
                    <a:t>Adam</a:t>
                  </a:r>
                  <a:endParaRPr lang="bg-BG" sz="1600" b="1" i="1" dirty="0"/>
                </a:p>
              </p:txBody>
            </p:sp>
          </p:grp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EBE48EFE-784E-41E6-BF9D-21BF0E183C77}"/>
                </a:ext>
              </a:extLst>
            </p:cNvPr>
            <p:cNvGrpSpPr/>
            <p:nvPr/>
          </p:nvGrpSpPr>
          <p:grpSpPr>
            <a:xfrm>
              <a:off x="8095257" y="4637298"/>
              <a:ext cx="1428070" cy="2049151"/>
              <a:chOff x="8265857" y="2634045"/>
              <a:chExt cx="1428070" cy="2049151"/>
            </a:xfrm>
          </p:grpSpPr>
          <p:pic>
            <p:nvPicPr>
              <p:cNvPr id="58" name="Picture 57">
                <a:extLst>
                  <a:ext uri="{FF2B5EF4-FFF2-40B4-BE49-F238E27FC236}">
                    <a16:creationId xmlns:a16="http://schemas.microsoft.com/office/drawing/2014/main" id="{AA249A26-C658-44CD-AAEE-CE0AE55CB4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32901" y="2655191"/>
                <a:ext cx="1295399" cy="1295399"/>
              </a:xfrm>
              <a:prstGeom prst="rect">
                <a:avLst/>
              </a:prstGeom>
            </p:spPr>
          </p:pic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6E366423-6B22-4ABC-9710-D3AC1511687F}"/>
                  </a:ext>
                </a:extLst>
              </p:cNvPr>
              <p:cNvGrpSpPr/>
              <p:nvPr/>
            </p:nvGrpSpPr>
            <p:grpSpPr>
              <a:xfrm>
                <a:off x="8265857" y="2634045"/>
                <a:ext cx="1428070" cy="2049151"/>
                <a:chOff x="8265857" y="2634045"/>
                <a:chExt cx="1428070" cy="2049151"/>
              </a:xfrm>
            </p:grpSpPr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27F44B07-ADF3-45EA-8152-06591845B243}"/>
                    </a:ext>
                  </a:extLst>
                </p:cNvPr>
                <p:cNvSpPr/>
                <p:nvPr/>
              </p:nvSpPr>
              <p:spPr bwMode="auto">
                <a:xfrm>
                  <a:off x="8265857" y="2634045"/>
                  <a:ext cx="1428070" cy="2049151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D896F69E-77CC-48D7-A91D-D029C071526D}"/>
                    </a:ext>
                  </a:extLst>
                </p:cNvPr>
                <p:cNvSpPr txBox="1"/>
                <p:nvPr/>
              </p:nvSpPr>
              <p:spPr>
                <a:xfrm>
                  <a:off x="8326359" y="4078546"/>
                  <a:ext cx="1295400" cy="488953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15000"/>
                  </a:schemeClr>
                </a:solidFill>
                <a:ln w="12700">
                  <a:solidFill>
                    <a:schemeClr val="tx1">
                      <a:lumMod val="75000"/>
                    </a:schemeClr>
                  </a:solidFill>
                </a:ln>
              </p:spPr>
              <p:txBody>
                <a:bodyPr vert="horz" wrap="square" lIns="144000" tIns="108000" rIns="144000" bIns="108000" rtlCol="0">
                  <a:spAutoFit/>
                </a:bodyPr>
                <a:lstStyle/>
                <a:p>
                  <a:pPr algn="ctr" eaLnBrk="0" hangingPunct="0">
                    <a:lnSpc>
                      <a:spcPct val="110000"/>
                    </a:lnSpc>
                    <a:buClr>
                      <a:schemeClr val="accent5">
                        <a:lumMod val="40000"/>
                        <a:lumOff val="60000"/>
                      </a:schemeClr>
                    </a:buClr>
                    <a:buSzPct val="70000"/>
                  </a:pPr>
                  <a:r>
                    <a:rPr lang="en-US" sz="1600" b="1" i="1" dirty="0"/>
                    <a:t>David</a:t>
                  </a:r>
                  <a:endParaRPr lang="bg-BG" sz="1600" b="1" i="1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628787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On the </a:t>
            </a:r>
            <a:r>
              <a:rPr lang="en-US" b="1" dirty="0">
                <a:solidFill>
                  <a:schemeClr val="bg1"/>
                </a:solidFill>
              </a:rPr>
              <a:t>server</a:t>
            </a:r>
            <a:r>
              <a:rPr lang="en-US" dirty="0"/>
              <a:t>, templates are used to </a:t>
            </a:r>
            <a:r>
              <a:rPr lang="en-US" b="1" dirty="0">
                <a:solidFill>
                  <a:schemeClr val="bg1"/>
                </a:solidFill>
              </a:rPr>
              <a:t>generate HTML</a:t>
            </a:r>
          </a:p>
          <a:p>
            <a:pPr lvl="1"/>
            <a:r>
              <a:rPr lang="en-US" dirty="0"/>
              <a:t>E.g., content from a </a:t>
            </a:r>
            <a:r>
              <a:rPr lang="en-US" b="1" dirty="0">
                <a:solidFill>
                  <a:schemeClr val="bg1"/>
                </a:solidFill>
              </a:rPr>
              <a:t>database</a:t>
            </a:r>
            <a:r>
              <a:rPr lang="en-US" dirty="0"/>
              <a:t> is inserted into </a:t>
            </a:r>
            <a:r>
              <a:rPr lang="en-US" b="1" dirty="0">
                <a:solidFill>
                  <a:schemeClr val="bg1"/>
                </a:solidFill>
              </a:rPr>
              <a:t>placeholders</a:t>
            </a:r>
          </a:p>
          <a:p>
            <a:pPr>
              <a:spcBef>
                <a:spcPts val="4800"/>
              </a:spcBef>
            </a:pPr>
            <a:r>
              <a:rPr lang="en-US" dirty="0"/>
              <a:t>On the </a:t>
            </a:r>
            <a:r>
              <a:rPr lang="en-US" b="1" dirty="0">
                <a:solidFill>
                  <a:schemeClr val="bg1"/>
                </a:solidFill>
              </a:rPr>
              <a:t>client</a:t>
            </a:r>
            <a:r>
              <a:rPr lang="en-US" dirty="0"/>
              <a:t>, templates are used to </a:t>
            </a:r>
            <a:r>
              <a:rPr lang="en-US" b="1" dirty="0">
                <a:solidFill>
                  <a:schemeClr val="bg1"/>
                </a:solidFill>
              </a:rPr>
              <a:t>create DOM elements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template</a:t>
            </a:r>
            <a:r>
              <a:rPr lang="en-US" dirty="0"/>
              <a:t> defines the </a:t>
            </a:r>
            <a:r>
              <a:rPr lang="en-US" b="1" dirty="0">
                <a:solidFill>
                  <a:schemeClr val="bg1"/>
                </a:solidFill>
              </a:rPr>
              <a:t>structure</a:t>
            </a:r>
            <a:r>
              <a:rPr lang="en-US" dirty="0"/>
              <a:t> of a view</a:t>
            </a:r>
          </a:p>
          <a:p>
            <a:pPr lvl="1"/>
            <a:r>
              <a:rPr lang="en-US" dirty="0"/>
              <a:t>Content is </a:t>
            </a:r>
            <a:r>
              <a:rPr lang="en-US" b="1" dirty="0">
                <a:solidFill>
                  <a:schemeClr val="bg1"/>
                </a:solidFill>
              </a:rPr>
              <a:t>fetched</a:t>
            </a:r>
            <a:r>
              <a:rPr lang="en-US" dirty="0"/>
              <a:t> from a </a:t>
            </a:r>
            <a:r>
              <a:rPr lang="en-US" b="1" dirty="0">
                <a:solidFill>
                  <a:schemeClr val="bg1"/>
                </a:solidFill>
              </a:rPr>
              <a:t>REST service</a:t>
            </a:r>
          </a:p>
          <a:p>
            <a:pPr lvl="1"/>
            <a:r>
              <a:rPr lang="en-US" dirty="0"/>
              <a:t>The structure is </a:t>
            </a:r>
            <a:r>
              <a:rPr lang="en-US" b="1" dirty="0">
                <a:solidFill>
                  <a:schemeClr val="bg1"/>
                </a:solidFill>
              </a:rPr>
              <a:t>recreated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populated</a:t>
            </a:r>
            <a:r>
              <a:rPr lang="en-US" dirty="0"/>
              <a:t> with the data</a:t>
            </a:r>
          </a:p>
          <a:p>
            <a:pPr lvl="1"/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templating engine </a:t>
            </a:r>
            <a:r>
              <a:rPr lang="en-US" dirty="0"/>
              <a:t>is used to streamline the process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Templating Concepts</a:t>
            </a:r>
          </a:p>
        </p:txBody>
      </p:sp>
    </p:spTree>
    <p:extLst>
      <p:ext uri="{BB962C8B-B14F-4D97-AF65-F5344CB8AC3E}">
        <p14:creationId xmlns:p14="http://schemas.microsoft.com/office/powerpoint/2010/main" val="323378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4017</TotalTime>
  <Words>1663</Words>
  <Application>Microsoft Office PowerPoint</Application>
  <PresentationFormat>Widescreen</PresentationFormat>
  <Paragraphs>276</Paragraphs>
  <Slides>36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Consolas</vt:lpstr>
      <vt:lpstr>Wingdings</vt:lpstr>
      <vt:lpstr>Wingdings 2</vt:lpstr>
      <vt:lpstr>1_SoftUni</vt:lpstr>
      <vt:lpstr>Client-Side Rendering</vt:lpstr>
      <vt:lpstr>Table of Contents</vt:lpstr>
      <vt:lpstr>Have a Question?</vt:lpstr>
      <vt:lpstr>UI Rendering</vt:lpstr>
      <vt:lpstr>Rendering Concepts</vt:lpstr>
      <vt:lpstr>Server-Side vs Client-Side</vt:lpstr>
      <vt:lpstr>Pros and Cons of Client-Side Rendering</vt:lpstr>
      <vt:lpstr>What is Templating?</vt:lpstr>
      <vt:lpstr>Templating Concepts</vt:lpstr>
      <vt:lpstr>Templating Benefits</vt:lpstr>
      <vt:lpstr>Templating Best Practices</vt:lpstr>
      <vt:lpstr>Custom Templates</vt:lpstr>
      <vt:lpstr>Project Requirements</vt:lpstr>
      <vt:lpstr>Live Demonstration</vt:lpstr>
      <vt:lpstr>Templating Engines</vt:lpstr>
      <vt:lpstr>Popular Templating Engines</vt:lpstr>
      <vt:lpstr>External Templating Library</vt:lpstr>
      <vt:lpstr>What is lit-html?</vt:lpstr>
      <vt:lpstr>Getting Started</vt:lpstr>
      <vt:lpstr>Usage</vt:lpstr>
      <vt:lpstr>Rendering a Template</vt:lpstr>
      <vt:lpstr>Tag Functions / Tagged Templates</vt:lpstr>
      <vt:lpstr>Attribute Binding</vt:lpstr>
      <vt:lpstr>Property Binding</vt:lpstr>
      <vt:lpstr>Handling Events</vt:lpstr>
      <vt:lpstr>Conditional Statements</vt:lpstr>
      <vt:lpstr>List Rendering</vt:lpstr>
      <vt:lpstr>Directives: classes and classMap</vt:lpstr>
      <vt:lpstr>Directives: styles and styleMap</vt:lpstr>
      <vt:lpstr>Directives: repeat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Client-Side Rendering</dc:title>
  <dc:subject>JavaScript Applications - Practical Training Course @ SoftUni</dc:subject>
  <dc:creator>Software University</dc:creator>
  <cp:keywords>JS; JavaScript; programming; course; AJAX; jQuery; REST; SoftUni; Software University</cp:keywords>
  <dc:description>© SoftUni – https://softuni.org_x000d_
© Software University – https://softuni.bg_x000d_
_x000d_
Copyrighted document. Unauthorized copy, reproduction or use is not permitted.</dc:description>
  <cp:lastModifiedBy>adrian dey</cp:lastModifiedBy>
  <cp:revision>44</cp:revision>
  <dcterms:created xsi:type="dcterms:W3CDTF">2018-05-23T13:08:44Z</dcterms:created>
  <dcterms:modified xsi:type="dcterms:W3CDTF">2021-11-16T06:28:12Z</dcterms:modified>
  <cp:category>JS;JavaScript;front-end;AJAX;REST;ES6;Web development;computer programming;programming</cp:category>
</cp:coreProperties>
</file>