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5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278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5832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418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741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75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93129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9297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0614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26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67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559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50A1-0D0B-8F44-8AD4-42E0C7F61787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8E67-F91F-384E-912E-64678384671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1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hiragsoni/ferdata" TargetMode="External"/><Relationship Id="rId2" Type="http://schemas.openxmlformats.org/officeDocument/2006/relationships/hyperlink" Target="https://www.kaggle.com/datasets/sujaykapadnis/emotion-recogni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265DE-4742-F3F4-F119-EFAC3BC9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 err="1"/>
              <a:t>Görüntü</a:t>
            </a:r>
            <a:r>
              <a:rPr lang="en-US" sz="6600" dirty="0"/>
              <a:t> </a:t>
            </a:r>
            <a:r>
              <a:rPr lang="en-US" sz="6600" dirty="0" err="1"/>
              <a:t>Tabanlı</a:t>
            </a:r>
            <a:r>
              <a:rPr lang="en-US" sz="6600" dirty="0"/>
              <a:t> </a:t>
            </a:r>
            <a:r>
              <a:rPr lang="en-US" sz="6600" dirty="0" err="1"/>
              <a:t>Sınıflandırma</a:t>
            </a:r>
            <a:r>
              <a:rPr lang="en-US" sz="6600" dirty="0"/>
              <a:t>: </a:t>
            </a:r>
            <a:r>
              <a:rPr lang="en-US" sz="6600" dirty="0" err="1"/>
              <a:t>Görsellerden</a:t>
            </a:r>
            <a:r>
              <a:rPr lang="en-US" sz="6600" dirty="0"/>
              <a:t> Duygu </a:t>
            </a:r>
            <a:r>
              <a:rPr lang="en-US" sz="6600" dirty="0" err="1"/>
              <a:t>Tahmini</a:t>
            </a:r>
            <a:endParaRPr lang="en-TR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7915E-81C3-1311-9D4F-4F526E177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TR"/>
              <a:t>Proje Tanımı: Verisetlerinden alınan görselin hangi duyguya ait olduğunu gösteren bir model geliştirmek.Bu modeli farklı yöntemler ve hiperparametreler ile optimize etmek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5021-4EBC-06BA-08B9-97A4A5A4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TR" sz="5400"/>
              <a:t>Verisetleri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CB79-B902-ADDA-0F24-7A95CAFF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tr-TR" sz="2000" dirty="0"/>
              <a:t>Projede 2 farklı veri seti kullanılmıştır. İlk veri setim:</a:t>
            </a:r>
            <a:endParaRPr lang="en-TR" sz="2000" dirty="0"/>
          </a:p>
          <a:p>
            <a:r>
              <a:rPr lang="tr-TR" sz="2000" u="sng" dirty="0">
                <a:hlinkClick r:id="rId2"/>
              </a:rPr>
              <a:t>https://www.kaggle.com/datasets/sujaykapadnis/emotion-recognition-dataset</a:t>
            </a:r>
            <a:br>
              <a:rPr lang="tr-TR" sz="2000" dirty="0"/>
            </a:br>
            <a:r>
              <a:rPr lang="tr-TR" sz="2000" dirty="0" err="1"/>
              <a:t>Kaggleda</a:t>
            </a:r>
            <a:r>
              <a:rPr lang="tr-TR" sz="2000" dirty="0"/>
              <a:t> bulabildiğim bu ücretsiz veri seti </a:t>
            </a:r>
            <a:r>
              <a:rPr lang="tr-TR" sz="2000" dirty="0" err="1"/>
              <a:t>RGB’dir.Proje’nin</a:t>
            </a:r>
            <a:r>
              <a:rPr lang="tr-TR" sz="2000" dirty="0"/>
              <a:t> test ve eğitimi de bu </a:t>
            </a:r>
            <a:r>
              <a:rPr lang="tr-TR" sz="2000" dirty="0" err="1"/>
              <a:t>datasetinden</a:t>
            </a:r>
            <a:r>
              <a:rPr lang="tr-TR" sz="2000" dirty="0"/>
              <a:t> yapılmıştır. (Yöntem 1 ve Yöntem 2 ’de farklı)Veri setinde yer alan bazı sınıflar proje kapsamı dışı olduğu için çıkarılmış ve 5 sınıf ile </a:t>
            </a:r>
            <a:r>
              <a:rPr lang="tr-TR" sz="2000" dirty="0" err="1"/>
              <a:t>çalışılmıştır.Toplam</a:t>
            </a:r>
            <a:r>
              <a:rPr lang="tr-TR" sz="2000" dirty="0"/>
              <a:t> 14248 resim içermektedir.</a:t>
            </a:r>
            <a:endParaRPr lang="en-TR" sz="2000" dirty="0"/>
          </a:p>
          <a:p>
            <a:pPr marL="0" indent="0">
              <a:buNone/>
            </a:pPr>
            <a:r>
              <a:rPr lang="tr-TR" sz="2000" dirty="0"/>
              <a:t> </a:t>
            </a:r>
            <a:endParaRPr lang="en-TR" sz="2000" dirty="0"/>
          </a:p>
          <a:p>
            <a:r>
              <a:rPr lang="tr-TR" sz="2000" dirty="0"/>
              <a:t>2.Veri seti </a:t>
            </a:r>
            <a:r>
              <a:rPr lang="tr-TR" sz="2000" dirty="0" err="1"/>
              <a:t>grayscale</a:t>
            </a:r>
            <a:r>
              <a:rPr lang="tr-TR" sz="2000" dirty="0"/>
              <a:t> </a:t>
            </a:r>
            <a:r>
              <a:rPr lang="tr-TR" sz="2000" dirty="0" err="1"/>
              <a:t>resimlerdan</a:t>
            </a:r>
            <a:r>
              <a:rPr lang="tr-TR" sz="2000" dirty="0"/>
              <a:t> oluşmaktadır.</a:t>
            </a:r>
            <a:endParaRPr lang="en-TR" sz="2000" dirty="0"/>
          </a:p>
          <a:p>
            <a:r>
              <a:rPr lang="tr-TR" sz="2000" u="sng" dirty="0">
                <a:hlinkClick r:id="rId3"/>
              </a:rPr>
              <a:t>https://www.kaggle.com/datasets/chiragsoni/ferdata</a:t>
            </a:r>
            <a:endParaRPr lang="en-TR" sz="2000" dirty="0"/>
          </a:p>
          <a:p>
            <a:r>
              <a:rPr lang="tr-TR" sz="2000" dirty="0"/>
              <a:t>Veri setinde ilk veri setinden farklı olan sınıflar </a:t>
            </a:r>
            <a:r>
              <a:rPr lang="tr-TR" sz="2000" dirty="0" err="1"/>
              <a:t>silinmiştir.Toplam</a:t>
            </a:r>
            <a:r>
              <a:rPr lang="tr-TR" sz="2000" dirty="0"/>
              <a:t> 17460 </a:t>
            </a:r>
            <a:r>
              <a:rPr lang="tr-TR" sz="2000" dirty="0" err="1"/>
              <a:t>image</a:t>
            </a:r>
            <a:r>
              <a:rPr lang="tr-TR" sz="2000" dirty="0"/>
              <a:t> </a:t>
            </a:r>
            <a:r>
              <a:rPr lang="tr-TR" sz="2000" dirty="0" err="1"/>
              <a:t>bulunmaktadır.Hem</a:t>
            </a:r>
            <a:r>
              <a:rPr lang="tr-TR" sz="2000" dirty="0"/>
              <a:t> test hem de eğitim için kullanılmıştır. (Yöntem 1 ve Yöntem 2 ’de farklı) Bu veri setini kullandığım </a:t>
            </a:r>
            <a:r>
              <a:rPr lang="tr-TR" sz="2000" dirty="0" err="1"/>
              <a:t>dosyalar’ın</a:t>
            </a:r>
            <a:r>
              <a:rPr lang="tr-TR" sz="2000" dirty="0"/>
              <a:t> isminde dataset_2 ibaresi bulunmaktadır.</a:t>
            </a:r>
            <a:r>
              <a:rPr lang="en-T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3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CABC9-616A-8455-DFE0-E7F920F8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400"/>
              <a:t>Yöntem 1: Farklı Öznitelik Çıkarımı Yöntemlerinin Karşılaştırılması ve Birleştirilmesi ile Görüntü Sınıflandırma</a:t>
            </a:r>
            <a:endParaRPr lang="en-TR" sz="3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590C4E-B20A-DD62-F5BF-3D27F05C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200"/>
              <a:t>Bu çalışmada görsellerden üç farklı öznitelik çıkarım yöntemiyle bilgi elde edilmiştir:</a:t>
            </a:r>
            <a:endParaRPr lang="en-TR" sz="2200" b="1"/>
          </a:p>
          <a:p>
            <a:r>
              <a:rPr lang="tr-TR" sz="2200"/>
              <a:t>HOG (Histogram of Oriented Gradients): Görüntü kenarlarının yönelim bilgilerini temsil eder.</a:t>
            </a:r>
            <a:endParaRPr lang="en-TR" sz="2200" b="1"/>
          </a:p>
          <a:p>
            <a:r>
              <a:rPr lang="tr-TR" sz="2200"/>
              <a:t>LBP (Local Binary Patterns): Görüntüdeki lokal doku bilgilerini çıkarır.</a:t>
            </a:r>
            <a:endParaRPr lang="en-TR" sz="2200" b="1"/>
          </a:p>
          <a:p>
            <a:r>
              <a:rPr lang="tr-TR" sz="2200"/>
              <a:t>Gabor Filtreleri: Görüntünün frekans ve yön bilgilerini temsil eder.</a:t>
            </a:r>
            <a:endParaRPr lang="en-TR" sz="2200" b="1"/>
          </a:p>
          <a:p>
            <a:r>
              <a:rPr lang="tr-TR" sz="2200"/>
              <a:t>Her yöntem ayrı ayrı farklı dosyalarda uygulanmış ve elde edilen öznitelikler üzerinde dört farklı makine öğrenmesi algoritması eğitilmiştir: SVM, MLP, Random Forest , XGBoost</a:t>
            </a:r>
          </a:p>
          <a:p>
            <a:r>
              <a:rPr lang="tr-TR" sz="2200"/>
              <a:t>Tüm modeller için accuracy, precision, recall, f1-score, test ve eğitim süresi gibi metrikler hesaplanmıştır.</a:t>
            </a:r>
            <a:endParaRPr lang="en-TR" sz="2200" b="1"/>
          </a:p>
          <a:p>
            <a:pPr marL="0" indent="0">
              <a:buNone/>
            </a:pPr>
            <a:endParaRPr lang="en-TR" sz="2200" b="1"/>
          </a:p>
          <a:p>
            <a:pPr marL="0" indent="0">
              <a:buNone/>
            </a:pPr>
            <a:endParaRPr lang="en-TR" sz="2200"/>
          </a:p>
        </p:txBody>
      </p:sp>
    </p:spTree>
    <p:extLst>
      <p:ext uri="{BB962C8B-B14F-4D97-AF65-F5344CB8AC3E}">
        <p14:creationId xmlns:p14="http://schemas.microsoft.com/office/powerpoint/2010/main" val="22550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754EC-577E-57CC-D5A4-CDD1CF3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TR" sz="5400" dirty="0"/>
              <a:t>Yöntem 1 Devam 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ED21-19D6-EAC7-0718-F395695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tr-TR" sz="2000" dirty="0"/>
              <a:t>Son aşamada, Yeni bir dosyada HOG, LBP ve </a:t>
            </a:r>
            <a:r>
              <a:rPr lang="tr-TR" sz="2000"/>
              <a:t>Gabor</a:t>
            </a:r>
            <a:r>
              <a:rPr lang="tr-TR" sz="2000" dirty="0"/>
              <a:t> öznitelikleri birleştirilmiş ve PCA (</a:t>
            </a:r>
            <a:r>
              <a:rPr lang="tr-TR" sz="2000"/>
              <a:t>Principal</a:t>
            </a:r>
            <a:r>
              <a:rPr lang="tr-TR" sz="2000" dirty="0"/>
              <a:t> Component Analysis) uygulanarak boyut indirimi yapılmıştır. Amaç daha yüksek bir doğruluk oranı elde etmektir.</a:t>
            </a:r>
            <a:endParaRPr lang="en-TR" sz="2000" b="1" dirty="0"/>
          </a:p>
          <a:p>
            <a:r>
              <a:rPr lang="tr-TR" sz="2000" dirty="0"/>
              <a:t>Birleştirilmiş öznitelik kümesi üzerinde aynı modeller tekrar eğitilmiş ve en yüksek başarı sağlayan yaklaşım belirlenmiştir.</a:t>
            </a:r>
            <a:endParaRPr lang="en-TR" sz="2000" dirty="0"/>
          </a:p>
          <a:p>
            <a:r>
              <a:rPr lang="tr-TR" sz="2000" dirty="0"/>
              <a:t>Her dosyada en iyi sonuç veren model </a:t>
            </a:r>
            <a:r>
              <a:rPr lang="tr-TR" sz="2000"/>
              <a:t>hiperparametre</a:t>
            </a:r>
            <a:r>
              <a:rPr lang="tr-TR" sz="2000" dirty="0"/>
              <a:t> ikilisine sahip olan model dosyanın sonunda yeniden eğitilip kaydedilmiştir.(Bu aşamayı tüm sonuçlar görüldükten sonra yapılmıştır)</a:t>
            </a:r>
            <a:endParaRPr lang="en-TR" sz="2000" dirty="0"/>
          </a:p>
          <a:p>
            <a:r>
              <a:rPr lang="en-TR" sz="2000" dirty="0"/>
              <a:t>Grid Search ile rastgele parametreler deniyorum en </a:t>
            </a:r>
            <a:r>
              <a:rPr lang="en-US" sz="2000" dirty="0"/>
              <a:t>iyi </a:t>
            </a:r>
            <a:r>
              <a:rPr lang="en-US" sz="2000"/>
              <a:t>sonuç</a:t>
            </a:r>
            <a:r>
              <a:rPr lang="en-US" sz="2000" dirty="0"/>
              <a:t> </a:t>
            </a:r>
            <a:r>
              <a:rPr lang="en-US" sz="2000"/>
              <a:t>veren</a:t>
            </a:r>
            <a:r>
              <a:rPr lang="en-US" sz="2000" dirty="0"/>
              <a:t> </a:t>
            </a:r>
            <a:r>
              <a:rPr lang="en-US" sz="2000"/>
              <a:t>parametrelerle</a:t>
            </a:r>
            <a:r>
              <a:rPr lang="en-US" sz="2000" dirty="0"/>
              <a:t> </a:t>
            </a:r>
            <a:r>
              <a:rPr lang="en-US" sz="2000"/>
              <a:t>tekrar</a:t>
            </a:r>
            <a:r>
              <a:rPr lang="en-US" sz="2000" dirty="0"/>
              <a:t> </a:t>
            </a:r>
            <a:r>
              <a:rPr lang="en-US" sz="2000"/>
              <a:t>bir</a:t>
            </a:r>
            <a:r>
              <a:rPr lang="en-US" sz="2000" dirty="0"/>
              <a:t> model </a:t>
            </a:r>
            <a:r>
              <a:rPr lang="en-US" sz="2000"/>
              <a:t>eğitiyorum</a:t>
            </a:r>
            <a:r>
              <a:rPr lang="en-US" sz="2000" dirty="0"/>
              <a:t> </a:t>
            </a:r>
            <a:r>
              <a:rPr lang="en-US" sz="2000"/>
              <a:t>aslında</a:t>
            </a:r>
            <a:r>
              <a:rPr lang="en-US" sz="2000" dirty="0"/>
              <a:t>.</a:t>
            </a:r>
          </a:p>
          <a:p>
            <a:r>
              <a:rPr lang="en-US" sz="2000"/>
              <a:t>Aslında</a:t>
            </a:r>
            <a:r>
              <a:rPr lang="en-US" sz="2000" dirty="0"/>
              <a:t> </a:t>
            </a:r>
            <a:r>
              <a:rPr lang="en-US" sz="2000"/>
              <a:t>amaç</a:t>
            </a:r>
            <a:r>
              <a:rPr lang="en-US" sz="2000" dirty="0"/>
              <a:t> </a:t>
            </a:r>
            <a:r>
              <a:rPr lang="en-US" sz="2000"/>
              <a:t>overfittingi</a:t>
            </a:r>
            <a:r>
              <a:rPr lang="en-US" sz="2000" dirty="0"/>
              <a:t> </a:t>
            </a:r>
            <a:r>
              <a:rPr lang="en-US" sz="2000"/>
              <a:t>engellemek</a:t>
            </a:r>
            <a:r>
              <a:rPr lang="en-US" sz="2000" dirty="0"/>
              <a:t> </a:t>
            </a:r>
            <a:r>
              <a:rPr lang="en-US" sz="2000"/>
              <a:t>ve</a:t>
            </a:r>
            <a:r>
              <a:rPr lang="en-US" sz="2000" dirty="0"/>
              <a:t> </a:t>
            </a:r>
            <a:r>
              <a:rPr lang="en-US" sz="2000"/>
              <a:t>daha</a:t>
            </a:r>
            <a:r>
              <a:rPr lang="en-US" sz="2000" dirty="0"/>
              <a:t> </a:t>
            </a:r>
            <a:r>
              <a:rPr lang="en-US" sz="2000"/>
              <a:t>kısa</a:t>
            </a:r>
            <a:r>
              <a:rPr lang="en-US" sz="2000" dirty="0"/>
              <a:t> </a:t>
            </a:r>
            <a:r>
              <a:rPr lang="en-US" sz="2000"/>
              <a:t>sürede</a:t>
            </a:r>
            <a:r>
              <a:rPr lang="en-US" sz="2000" dirty="0"/>
              <a:t> </a:t>
            </a:r>
            <a:r>
              <a:rPr lang="en-US" sz="2000"/>
              <a:t>modellerin</a:t>
            </a:r>
            <a:r>
              <a:rPr lang="en-US" sz="2000" dirty="0"/>
              <a:t> </a:t>
            </a:r>
            <a:r>
              <a:rPr lang="en-US" sz="2000"/>
              <a:t>eğitilmesini</a:t>
            </a:r>
            <a:r>
              <a:rPr lang="en-US" sz="2000" dirty="0"/>
              <a:t> </a:t>
            </a:r>
            <a:r>
              <a:rPr lang="en-US" sz="2000"/>
              <a:t>sağlamak</a:t>
            </a:r>
            <a:r>
              <a:rPr lang="en-US" sz="2000" dirty="0"/>
              <a:t> (</a:t>
            </a:r>
            <a:r>
              <a:rPr lang="en-US" sz="2000"/>
              <a:t>Başarılı</a:t>
            </a:r>
            <a:r>
              <a:rPr lang="en-US" sz="2000" dirty="0"/>
              <a:t> </a:t>
            </a:r>
            <a:r>
              <a:rPr lang="en-US" sz="2000"/>
              <a:t>oldu</a:t>
            </a:r>
            <a:r>
              <a:rPr lang="en-US" sz="2000" dirty="0"/>
              <a:t> mu ?)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4885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5905C-0FCB-B629-3A19-A5B1A833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5400"/>
              <a:t>Yöntem 2 : CNN Mimarisi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25B450-00CA-81AD-5456-7FAFC41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Bu yöntemde, yukarıdaki veri setlerinin ham piksel değerleri doğrudan kullanılarak, Convolutional Neural Network (CNN) tabanlı bir model ile duygu sınıflandırması gerçekleştirilmiştir.</a:t>
            </a:r>
          </a:p>
          <a:p>
            <a:r>
              <a:rPr lang="en-US" sz="2200"/>
              <a:t>Önceki yöntemden farklı olarak, veriler Data_Split adlı bir klasöre training, validation ve test olmak üzere üç alt klasöre ayrılmıştır. Bu yapı sayesinde modelin eğitimi sırasında </a:t>
            </a:r>
            <a:r>
              <a:rPr lang="en-US" sz="2200" b="1"/>
              <a:t>validation veri seti</a:t>
            </a:r>
            <a:r>
              <a:rPr lang="en-US" sz="2200"/>
              <a:t> de kullanılmış ve </a:t>
            </a:r>
            <a:r>
              <a:rPr lang="en-US" sz="2200" b="1"/>
              <a:t>early stopping</a:t>
            </a:r>
            <a:r>
              <a:rPr lang="en-US" sz="2200"/>
              <a:t>(erken durdurma) tekniği uygulanarak aşırı öğrenme (overfitting) önlenmeye çalışılmıştır.</a:t>
            </a:r>
          </a:p>
          <a:p>
            <a:endParaRPr lang="en-TR" sz="2200"/>
          </a:p>
        </p:txBody>
      </p:sp>
    </p:spTree>
    <p:extLst>
      <p:ext uri="{BB962C8B-B14F-4D97-AF65-F5344CB8AC3E}">
        <p14:creationId xmlns:p14="http://schemas.microsoft.com/office/powerpoint/2010/main" val="86265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94817-6F85-99E2-F850-7A1D1656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5400"/>
              <a:t>Yöntem 2 Devam: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9BF6-9A43-53BB-C132-FDD0DE04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TR" sz="2200"/>
              <a:t>Yöntem 2’de kullandığım CNN mimarilerinin katmanları görsellerimizin boyutuna göre değişmektedir.Bu sayede sadece katmanlarda kullanılan hiperparametreleri optimize etmekle kalmıyoruz aynı zaman da görsel boyutunu da optimize ediyoruz. Bu noktada 3 çeşit görsel boyutu denemiştir.Bunlar 64x64,128x128 ve 212x212’dir.</a:t>
            </a:r>
          </a:p>
          <a:p>
            <a:r>
              <a:rPr lang="en-TR" sz="2200"/>
              <a:t>64x64’de 2 Conv bloğu 128x128’de 3 Conv bloğu ve 212x212’de 4 Conv bloğu bulunmaktadır.</a:t>
            </a:r>
          </a:p>
          <a:p>
            <a:r>
              <a:rPr lang="en-TR" sz="2200"/>
              <a:t>Bu dosyalarda grid search ile tüm modeller early stopping ile o anki hiperparametreleriyle kaydedilir.Diğer yöntemden farklı olarak burda tüm modeller kaydedilir.En sonda en iyi accuracy’ye sahip olan model hariç diğer modeller silinir.</a:t>
            </a:r>
          </a:p>
          <a:p>
            <a:r>
              <a:rPr lang="en-TR" sz="2200"/>
              <a:t>İmage dimensionları arttıkça eğitim süreleri de çok arttı.212x212’de eğitilen model sayısını yarıya düşürmeme rağmen 10 saati aşan bir eğitim süresiyle karşılaştım.</a:t>
            </a:r>
          </a:p>
        </p:txBody>
      </p:sp>
    </p:spTree>
    <p:extLst>
      <p:ext uri="{BB962C8B-B14F-4D97-AF65-F5344CB8AC3E}">
        <p14:creationId xmlns:p14="http://schemas.microsoft.com/office/powerpoint/2010/main" val="24387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BEFF-989B-A680-A862-A90B75B1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R" sz="5400"/>
              <a:t>Kişisel Yorumlarım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E573-268C-17DB-1324-B2B68284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Klasik</a:t>
            </a:r>
            <a:r>
              <a:rPr lang="en-US" sz="2200" b="1" dirty="0"/>
              <a:t> </a:t>
            </a:r>
            <a:r>
              <a:rPr lang="en-US" sz="2200" b="1" dirty="0" err="1"/>
              <a:t>Yöntemlerin</a:t>
            </a:r>
            <a:r>
              <a:rPr lang="en-US" sz="2200" b="1" dirty="0"/>
              <a:t> </a:t>
            </a:r>
            <a:r>
              <a:rPr lang="en-US" sz="2200" b="1" dirty="0" err="1"/>
              <a:t>Avantajları</a:t>
            </a:r>
            <a:r>
              <a:rPr lang="en-US" sz="2200" b="1" dirty="0"/>
              <a:t>:</a:t>
            </a:r>
            <a:endParaRPr lang="en-US" sz="2200" dirty="0"/>
          </a:p>
          <a:p>
            <a:r>
              <a:rPr lang="en-US" sz="2200" dirty="0"/>
              <a:t>Daha </a:t>
            </a:r>
            <a:r>
              <a:rPr lang="en-US" sz="2200" dirty="0" err="1"/>
              <a:t>hızlı</a:t>
            </a:r>
            <a:r>
              <a:rPr lang="en-US" sz="2200" dirty="0"/>
              <a:t> </a:t>
            </a:r>
            <a:r>
              <a:rPr lang="en-US" sz="2200" dirty="0" err="1"/>
              <a:t>eğitim</a:t>
            </a:r>
            <a:endParaRPr lang="en-US" sz="2200" dirty="0"/>
          </a:p>
          <a:p>
            <a:r>
              <a:rPr lang="en-US" sz="2200" dirty="0" err="1"/>
              <a:t>Küçük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setlerinde</a:t>
            </a:r>
            <a:r>
              <a:rPr lang="en-US" sz="2200" dirty="0"/>
              <a:t> </a:t>
            </a:r>
            <a:r>
              <a:rPr lang="en-US" sz="2200" dirty="0" err="1"/>
              <a:t>yeterli</a:t>
            </a:r>
            <a:r>
              <a:rPr lang="en-US" sz="2200" dirty="0"/>
              <a:t> </a:t>
            </a:r>
            <a:r>
              <a:rPr lang="en-US" sz="2200" dirty="0" err="1"/>
              <a:t>performans</a:t>
            </a:r>
            <a:r>
              <a:rPr lang="en-US" sz="2200" dirty="0"/>
              <a:t> (En </a:t>
            </a:r>
            <a:r>
              <a:rPr lang="en-US" sz="2200" dirty="0" err="1"/>
              <a:t>yüksek</a:t>
            </a:r>
            <a:r>
              <a:rPr lang="en-US" sz="2200" dirty="0"/>
              <a:t> </a:t>
            </a:r>
            <a:r>
              <a:rPr lang="en-US" sz="2200" dirty="0" err="1"/>
              <a:t>doğruluk</a:t>
            </a:r>
            <a:r>
              <a:rPr lang="en-US" sz="2200" dirty="0"/>
              <a:t> </a:t>
            </a:r>
            <a:r>
              <a:rPr lang="en-US" sz="2200" dirty="0" err="1"/>
              <a:t>oranı</a:t>
            </a:r>
            <a:r>
              <a:rPr lang="en-US" sz="2200" dirty="0"/>
              <a:t> </a:t>
            </a:r>
            <a:r>
              <a:rPr lang="en-US" sz="2200" dirty="0" err="1"/>
              <a:t>veren</a:t>
            </a:r>
            <a:r>
              <a:rPr lang="en-US" sz="2200" dirty="0"/>
              <a:t> </a:t>
            </a:r>
            <a:r>
              <a:rPr lang="en-US" sz="2200" dirty="0" err="1"/>
              <a:t>modellerim</a:t>
            </a:r>
            <a:r>
              <a:rPr lang="en-US" sz="2200" dirty="0"/>
              <a:t> </a:t>
            </a:r>
            <a:r>
              <a:rPr lang="en-US" sz="2200" dirty="0" err="1"/>
              <a:t>çok</a:t>
            </a:r>
            <a:r>
              <a:rPr lang="en-US" sz="2200" dirty="0"/>
              <a:t> </a:t>
            </a:r>
            <a:r>
              <a:rPr lang="en-US" sz="2200" dirty="0" err="1"/>
              <a:t>küçük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setleriyle</a:t>
            </a:r>
            <a:r>
              <a:rPr lang="en-US" sz="2200" dirty="0"/>
              <a:t> bile </a:t>
            </a:r>
            <a:r>
              <a:rPr lang="en-US" sz="2200" dirty="0" err="1"/>
              <a:t>yüksek</a:t>
            </a:r>
            <a:r>
              <a:rPr lang="en-US" sz="2200" dirty="0"/>
              <a:t> </a:t>
            </a:r>
            <a:r>
              <a:rPr lang="en-US" sz="2200" dirty="0" err="1"/>
              <a:t>doğruluk</a:t>
            </a:r>
            <a:r>
              <a:rPr lang="en-US" sz="2200" dirty="0"/>
              <a:t> </a:t>
            </a:r>
            <a:r>
              <a:rPr lang="en-US" sz="2200" dirty="0" err="1"/>
              <a:t>oranı</a:t>
            </a:r>
            <a:r>
              <a:rPr lang="en-US" sz="2200" dirty="0"/>
              <a:t> </a:t>
            </a:r>
            <a:r>
              <a:rPr lang="en-US" sz="2200" dirty="0" err="1"/>
              <a:t>verebildiler</a:t>
            </a:r>
            <a:r>
              <a:rPr lang="en-US" sz="2200" dirty="0"/>
              <a:t>. </a:t>
            </a:r>
            <a:r>
              <a:rPr lang="en-US" sz="2200" dirty="0" err="1"/>
              <a:t>Bknz:Yöntem</a:t>
            </a:r>
            <a:r>
              <a:rPr lang="en-US" sz="2200" dirty="0"/>
              <a:t> 1 test </a:t>
            </a:r>
            <a:r>
              <a:rPr lang="en-US" sz="2200" dirty="0" err="1"/>
              <a:t>dosyası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err="1"/>
              <a:t>CNN’in</a:t>
            </a:r>
            <a:r>
              <a:rPr lang="en-US" sz="2200" b="1" dirty="0"/>
              <a:t> </a:t>
            </a:r>
            <a:r>
              <a:rPr lang="en-US" sz="2200" b="1" dirty="0" err="1"/>
              <a:t>Avantajları</a:t>
            </a:r>
            <a:r>
              <a:rPr lang="en-US" sz="2200" b="1" dirty="0"/>
              <a:t>:</a:t>
            </a:r>
            <a:endParaRPr lang="en-US" sz="2200" dirty="0"/>
          </a:p>
          <a:p>
            <a:r>
              <a:rPr lang="en-US" sz="2200" dirty="0" err="1"/>
              <a:t>Otomatik</a:t>
            </a:r>
            <a:r>
              <a:rPr lang="en-US" sz="2200" dirty="0"/>
              <a:t> </a:t>
            </a:r>
            <a:r>
              <a:rPr lang="en-US" sz="2200" dirty="0" err="1"/>
              <a:t>özellik</a:t>
            </a:r>
            <a:r>
              <a:rPr lang="en-US" sz="2200" dirty="0"/>
              <a:t> </a:t>
            </a:r>
            <a:r>
              <a:rPr lang="en-US" sz="2200" dirty="0" err="1"/>
              <a:t>çıkarımı</a:t>
            </a:r>
            <a:r>
              <a:rPr lang="en-US" sz="2200" dirty="0"/>
              <a:t>(</a:t>
            </a:r>
            <a:r>
              <a:rPr lang="en-US" sz="2200" dirty="0" err="1"/>
              <a:t>Kod</a:t>
            </a:r>
            <a:r>
              <a:rPr lang="en-US" sz="2200" dirty="0"/>
              <a:t> </a:t>
            </a:r>
            <a:r>
              <a:rPr lang="en-US" sz="2200" dirty="0" err="1"/>
              <a:t>miktarı</a:t>
            </a:r>
            <a:r>
              <a:rPr lang="en-US" sz="2200" dirty="0"/>
              <a:t> </a:t>
            </a:r>
            <a:r>
              <a:rPr lang="en-US" sz="2200" dirty="0" err="1"/>
              <a:t>ciddi</a:t>
            </a:r>
            <a:r>
              <a:rPr lang="en-US" sz="2200" dirty="0"/>
              <a:t> </a:t>
            </a:r>
            <a:r>
              <a:rPr lang="en-US" sz="2200" dirty="0" err="1"/>
              <a:t>miktarda</a:t>
            </a:r>
            <a:r>
              <a:rPr lang="en-US" sz="2200" dirty="0"/>
              <a:t> </a:t>
            </a:r>
            <a:r>
              <a:rPr lang="en-US" sz="2200" dirty="0" err="1"/>
              <a:t>düştü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yazması</a:t>
            </a:r>
            <a:r>
              <a:rPr lang="en-US" sz="2200" dirty="0"/>
              <a:t> </a:t>
            </a:r>
            <a:r>
              <a:rPr lang="en-US" sz="2200" dirty="0" err="1"/>
              <a:t>oldukça</a:t>
            </a:r>
            <a:r>
              <a:rPr lang="en-US" sz="2200" dirty="0"/>
              <a:t> </a:t>
            </a:r>
            <a:r>
              <a:rPr lang="en-US" sz="2200" dirty="0" err="1"/>
              <a:t>daha</a:t>
            </a:r>
            <a:r>
              <a:rPr lang="en-US" sz="2200" dirty="0"/>
              <a:t> </a:t>
            </a:r>
            <a:r>
              <a:rPr lang="en-US" sz="2200" dirty="0" err="1"/>
              <a:t>rahat</a:t>
            </a:r>
            <a:r>
              <a:rPr lang="en-US" sz="2200" dirty="0"/>
              <a:t> </a:t>
            </a:r>
            <a:r>
              <a:rPr lang="en-US" sz="2200" dirty="0" err="1"/>
              <a:t>oldu</a:t>
            </a:r>
            <a:r>
              <a:rPr lang="en-US" sz="2200" dirty="0"/>
              <a:t>.)</a:t>
            </a:r>
          </a:p>
          <a:p>
            <a:r>
              <a:rPr lang="en-US" sz="2200" dirty="0"/>
              <a:t>En </a:t>
            </a:r>
            <a:r>
              <a:rPr lang="en-US" sz="2200" dirty="0" err="1"/>
              <a:t>yüksek</a:t>
            </a:r>
            <a:r>
              <a:rPr lang="en-US" sz="2200" dirty="0"/>
              <a:t> </a:t>
            </a:r>
            <a:r>
              <a:rPr lang="en-US" sz="2200" dirty="0" err="1"/>
              <a:t>doğruluk</a:t>
            </a:r>
            <a:r>
              <a:rPr lang="en-US" sz="2200" dirty="0"/>
              <a:t>(</a:t>
            </a:r>
            <a:r>
              <a:rPr lang="en-US" sz="2200" dirty="0" err="1"/>
              <a:t>Klasik</a:t>
            </a:r>
            <a:r>
              <a:rPr lang="en-US" sz="2200" dirty="0"/>
              <a:t> </a:t>
            </a:r>
            <a:r>
              <a:rPr lang="en-US" sz="2200" dirty="0" err="1"/>
              <a:t>yöntemlerden</a:t>
            </a:r>
            <a:r>
              <a:rPr lang="en-US" sz="2200" dirty="0"/>
              <a:t> </a:t>
            </a:r>
            <a:r>
              <a:rPr lang="en-US" sz="2200" dirty="0" err="1"/>
              <a:t>çok</a:t>
            </a:r>
            <a:r>
              <a:rPr lang="en-US" sz="2200" dirty="0"/>
              <a:t> </a:t>
            </a:r>
            <a:r>
              <a:rPr lang="en-US" sz="2200" dirty="0" err="1"/>
              <a:t>daha</a:t>
            </a:r>
            <a:r>
              <a:rPr lang="en-US" sz="2200" dirty="0"/>
              <a:t> </a:t>
            </a:r>
            <a:r>
              <a:rPr lang="en-US" sz="2200" dirty="0" err="1"/>
              <a:t>yüksek</a:t>
            </a:r>
            <a:r>
              <a:rPr lang="en-US" sz="2200" dirty="0"/>
              <a:t> </a:t>
            </a:r>
            <a:r>
              <a:rPr lang="en-US" sz="2200" dirty="0" err="1"/>
              <a:t>doğruluk</a:t>
            </a:r>
            <a:r>
              <a:rPr lang="en-US" sz="2200" dirty="0"/>
              <a:t> </a:t>
            </a:r>
            <a:r>
              <a:rPr lang="en-US" sz="2200" dirty="0" err="1"/>
              <a:t>oranı</a:t>
            </a:r>
            <a:r>
              <a:rPr lang="en-US" sz="2200" dirty="0"/>
              <a:t> </a:t>
            </a:r>
            <a:r>
              <a:rPr lang="en-US" sz="2200" dirty="0" err="1"/>
              <a:t>verdi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endParaRPr lang="en-TR" sz="2200" dirty="0"/>
          </a:p>
        </p:txBody>
      </p:sp>
    </p:spTree>
    <p:extLst>
      <p:ext uri="{BB962C8B-B14F-4D97-AF65-F5344CB8AC3E}">
        <p14:creationId xmlns:p14="http://schemas.microsoft.com/office/powerpoint/2010/main" val="16153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667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Görüntü Tabanlı Sınıflandırma: Görsellerden Duygu Tahmini</vt:lpstr>
      <vt:lpstr>Verisetleri</vt:lpstr>
      <vt:lpstr>Yöntem 1: Farklı Öznitelik Çıkarımı Yöntemlerinin Karşılaştırılması ve Birleştirilmesi ile Görüntü Sınıflandırma</vt:lpstr>
      <vt:lpstr>Yöntem 1 Devam :</vt:lpstr>
      <vt:lpstr>Yöntem 2 : CNN Mimarisi</vt:lpstr>
      <vt:lpstr>Yöntem 2 Devam:</vt:lpstr>
      <vt:lpstr>Kişisel Yorumlarım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Deniz Ardıl Aydın</dc:creator>
  <cp:lastModifiedBy>Deniz Ardıl Aydın</cp:lastModifiedBy>
  <cp:revision>1</cp:revision>
  <dcterms:created xsi:type="dcterms:W3CDTF">2025-07-28T16:27:12Z</dcterms:created>
  <dcterms:modified xsi:type="dcterms:W3CDTF">2025-07-28T19:45:38Z</dcterms:modified>
</cp:coreProperties>
</file>