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6" r:id="rId3"/>
    <p:sldId id="260" r:id="rId4"/>
    <p:sldId id="262" r:id="rId5"/>
    <p:sldId id="292" r:id="rId6"/>
    <p:sldId id="265" r:id="rId7"/>
    <p:sldId id="264" r:id="rId8"/>
    <p:sldId id="267" r:id="rId9"/>
    <p:sldId id="266" r:id="rId10"/>
    <p:sldId id="294" r:id="rId11"/>
    <p:sldId id="295" r:id="rId12"/>
    <p:sldId id="270" r:id="rId13"/>
    <p:sldId id="280" r:id="rId14"/>
    <p:sldId id="271" r:id="rId15"/>
    <p:sldId id="274" r:id="rId16"/>
    <p:sldId id="272" r:id="rId17"/>
    <p:sldId id="273" r:id="rId18"/>
    <p:sldId id="297" r:id="rId19"/>
    <p:sldId id="296" r:id="rId20"/>
    <p:sldId id="281" r:id="rId21"/>
    <p:sldId id="298" r:id="rId22"/>
    <p:sldId id="283" r:id="rId23"/>
    <p:sldId id="284" r:id="rId24"/>
    <p:sldId id="299" r:id="rId25"/>
    <p:sldId id="285" r:id="rId26"/>
    <p:sldId id="28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E3F3"/>
    <a:srgbClr val="083FA4"/>
    <a:srgbClr val="3D0EEA"/>
    <a:srgbClr val="CC0000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1182-A44F-4132-B302-A5D88F41F15F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C4979-C49C-45CA-B055-9E7A469D2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3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1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0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4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43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8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3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2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2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0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0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4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89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38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27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4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80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5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2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8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2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55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5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C4979-C49C-45CA-B055-9E7A469D2D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Multiple </a:t>
            </a:r>
            <a:r>
              <a:rPr lang="en-US" alt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Order matters: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800" dirty="0" smtClean="0"/>
              <a:t>…</a:t>
            </a:r>
          </a:p>
          <a:p>
            <a:pPr marL="0" indent="0">
              <a:buNone/>
            </a:pPr>
            <a:r>
              <a:rPr lang="en-US" sz="2800" dirty="0" smtClean="0"/>
              <a:t>Do not omit “else”: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610366"/>
            <a:ext cx="111934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0)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//always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passes</a:t>
            </a:r>
            <a:endParaRPr lang="en-US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	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"Generally not felt by people“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3.5)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tested</a:t>
            </a:r>
            <a:endParaRPr lang="en-US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"Felt by many people, no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destruction“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351325"/>
            <a:ext cx="1119346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8.0)</a:t>
            </a:r>
            <a:endParaRPr lang="en-US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	r 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"Most structures fall"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7.0)</a:t>
            </a:r>
            <a:r>
              <a:rPr lang="en-US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//omitted Else, ERROR is returned</a:t>
            </a:r>
            <a:endParaRPr lang="en-US" b="1" dirty="0" smtClean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"Many buildings destroyed"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Nested Branches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0" y="1666875"/>
            <a:ext cx="5496636" cy="456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101" y="2266950"/>
            <a:ext cx="5077536" cy="2409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 fontAlgn="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/>
              <a:t>Branch </a:t>
            </a:r>
            <a:r>
              <a:rPr lang="en-US" sz="3200" dirty="0"/>
              <a:t>inside another </a:t>
            </a:r>
            <a:r>
              <a:rPr lang="en-US" sz="3200" dirty="0" smtClean="0"/>
              <a:t>branch:</a:t>
            </a:r>
            <a:endParaRPr lang="en-US" sz="3200" dirty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83FA4"/>
                </a:solidFill>
              </a:rPr>
              <a:t>if</a:t>
            </a:r>
            <a:r>
              <a:rPr lang="en-US" sz="2600" dirty="0" smtClean="0"/>
              <a:t> </a:t>
            </a:r>
            <a:r>
              <a:rPr lang="en-US" sz="2600" i="1" dirty="0" smtClean="0"/>
              <a:t>(condition1)</a:t>
            </a:r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{</a:t>
            </a:r>
            <a:endParaRPr lang="en-US" sz="2600" dirty="0" smtClean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83FA4"/>
                </a:solidFill>
              </a:rPr>
              <a:t>	if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i="1" dirty="0"/>
              <a:t>condition1a</a:t>
            </a:r>
            <a:r>
              <a:rPr lang="en-US" sz="2000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</a:t>
            </a:r>
            <a:r>
              <a:rPr lang="en-US" sz="2000" i="1" dirty="0" smtClean="0"/>
              <a:t>statement1a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83FA4"/>
                </a:solidFill>
              </a:rPr>
              <a:t>else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 </a:t>
            </a:r>
            <a:r>
              <a:rPr lang="en-US" sz="2000" i="1" dirty="0" smtClean="0"/>
              <a:t>statement1b</a:t>
            </a:r>
            <a:endParaRPr lang="en-US" sz="2000" dirty="0"/>
          </a:p>
          <a:p>
            <a:pPr marL="3200400" lvl="7" indent="0" fontAlgn="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>
                <a:solidFill>
                  <a:srgbClr val="083FA4"/>
                </a:solidFill>
              </a:rPr>
              <a:t>else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       </a:t>
            </a:r>
            <a:r>
              <a:rPr lang="en-US" sz="2600" i="1" dirty="0" smtClean="0"/>
              <a:t>statement2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The B</a:t>
            </a:r>
            <a:r>
              <a:rPr lang="en-US" altLang="en-US" dirty="0" smtClean="0"/>
              <a:t>oolean </a:t>
            </a:r>
            <a:r>
              <a:rPr lang="en-US" altLang="en-US" dirty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38475" y="1817449"/>
            <a:ext cx="8693150" cy="3190876"/>
          </a:xfrm>
        </p:spPr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altLang="en-US" sz="2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 smtClean="0"/>
              <a:t>George </a:t>
            </a:r>
            <a:r>
              <a:rPr lang="en-US" altLang="en-US" sz="2600" dirty="0"/>
              <a:t>Boole (1815-1864): pioneer in the study of logic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 smtClean="0"/>
              <a:t>Value </a:t>
            </a:r>
            <a:r>
              <a:rPr lang="en-US" altLang="en-US" sz="2600" dirty="0"/>
              <a:t>of expression </a:t>
            </a:r>
            <a:r>
              <a:rPr lang="en-US" altLang="en-US" sz="2600" b="1" i="1" dirty="0"/>
              <a:t>amount &lt; 1000</a:t>
            </a:r>
            <a:r>
              <a:rPr lang="en-US" altLang="en-US" sz="2600" dirty="0"/>
              <a:t> is true or </a:t>
            </a:r>
            <a:r>
              <a:rPr lang="en-US" altLang="en-US" sz="2600" dirty="0" smtClean="0"/>
              <a:t>false</a:t>
            </a:r>
            <a:endParaRPr lang="en-US" altLang="en-US" sz="2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600" dirty="0" smtClean="0"/>
              <a:t>Boolean </a:t>
            </a:r>
            <a:r>
              <a:rPr lang="en-US" altLang="en-US" sz="2600" dirty="0"/>
              <a:t>type: one of these 2 truth values</a:t>
            </a:r>
            <a:endParaRPr lang="en-US" sz="2600" dirty="0"/>
          </a:p>
        </p:txBody>
      </p:sp>
      <p:pic>
        <p:nvPicPr>
          <p:cNvPr id="4100" name="Picture 4" descr="https://upload.wikimedia.org/wikipedia/commons/c/ce/George_Boole_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817449"/>
            <a:ext cx="2381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3514" y="1143000"/>
            <a:ext cx="11904662" cy="5005388"/>
          </a:xfrm>
        </p:spPr>
        <p:txBody>
          <a:bodyPr/>
          <a:lstStyle/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 err="1" smtClean="0">
                <a:solidFill>
                  <a:srgbClr val="083FA4"/>
                </a:solidFill>
              </a:rPr>
              <a:t>bool</a:t>
            </a:r>
            <a:r>
              <a:rPr lang="en-US" altLang="en-US" sz="2800" dirty="0" smtClean="0"/>
              <a:t> married</a:t>
            </a:r>
            <a:endParaRPr lang="en-US" altLang="en-US" sz="2800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Set to truth value:</a:t>
            </a:r>
            <a:br>
              <a:rPr lang="en-US" altLang="en-US" sz="2800" dirty="0"/>
            </a:br>
            <a:r>
              <a:rPr lang="en-US" altLang="en-US" sz="2800" dirty="0"/>
              <a:t>married = </a:t>
            </a:r>
            <a:r>
              <a:rPr lang="en-US" altLang="en-US" sz="2800" dirty="0">
                <a:solidFill>
                  <a:srgbClr val="083FA4"/>
                </a:solidFill>
              </a:rPr>
              <a:t>t</a:t>
            </a:r>
            <a:r>
              <a:rPr lang="en-US" altLang="en-US" sz="2800" dirty="0" smtClean="0">
                <a:solidFill>
                  <a:srgbClr val="083FA4"/>
                </a:solidFill>
              </a:rPr>
              <a:t>rue</a:t>
            </a:r>
            <a:endParaRPr lang="en-US" altLang="en-US" sz="2800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/>
              <a:t>Use in conditions:</a:t>
            </a:r>
            <a:br>
              <a:rPr lang="en-US" altLang="en-US" sz="2800" dirty="0"/>
            </a:br>
            <a:r>
              <a:rPr lang="en-US" altLang="en-US" sz="2800" dirty="0" smtClean="0">
                <a:solidFill>
                  <a:srgbClr val="083FA4"/>
                </a:solidFill>
              </a:rPr>
              <a:t>if</a:t>
            </a:r>
            <a:r>
              <a:rPr lang="en-US" altLang="en-US" sz="2800" dirty="0" smtClean="0"/>
              <a:t> married</a:t>
            </a:r>
            <a:br>
              <a:rPr lang="en-US" altLang="en-US" sz="2800" dirty="0" smtClean="0"/>
            </a:br>
            <a:r>
              <a:rPr lang="en-US" altLang="en-US" sz="2800" dirty="0" smtClean="0">
                <a:solidFill>
                  <a:srgbClr val="083FA4"/>
                </a:solidFill>
              </a:rPr>
              <a:t>if</a:t>
            </a:r>
            <a:r>
              <a:rPr lang="en-US" altLang="en-US" sz="2800" dirty="0" smtClean="0"/>
              <a:t> (</a:t>
            </a:r>
            <a:r>
              <a:rPr lang="en-US" altLang="en-US" sz="2800" dirty="0" smtClean="0">
                <a:solidFill>
                  <a:srgbClr val="083FA4"/>
                </a:solidFill>
              </a:rPr>
              <a:t>!</a:t>
            </a:r>
            <a:r>
              <a:rPr lang="en-US" altLang="en-US" sz="2800" dirty="0" smtClean="0"/>
              <a:t>married)</a:t>
            </a:r>
            <a:endParaRPr lang="en-US" altLang="en-US" sz="2800" dirty="0"/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 smtClean="0"/>
              <a:t>Don't </a:t>
            </a:r>
            <a:r>
              <a:rPr lang="en-US" altLang="en-US" sz="2800" dirty="0"/>
              <a:t>test Boolean variables against truth </a:t>
            </a:r>
            <a:r>
              <a:rPr lang="en-US" altLang="en-US" sz="2800" dirty="0" smtClean="0"/>
              <a:t>values - sign of cluelessness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r>
              <a:rPr lang="en-US" altLang="en-US" sz="2800" dirty="0" smtClean="0">
                <a:solidFill>
                  <a:srgbClr val="083FA4"/>
                </a:solidFill>
              </a:rPr>
              <a:t>if</a:t>
            </a:r>
            <a:r>
              <a:rPr lang="en-US" altLang="en-US" sz="2800" dirty="0" smtClean="0"/>
              <a:t> (married == </a:t>
            </a:r>
            <a:r>
              <a:rPr lang="en-US" altLang="en-US" sz="2800" dirty="0" smtClean="0">
                <a:solidFill>
                  <a:srgbClr val="083FA4"/>
                </a:solidFill>
              </a:rPr>
              <a:t>true</a:t>
            </a:r>
            <a:r>
              <a:rPr lang="en-US" altLang="en-US" sz="2800" dirty="0" smtClean="0"/>
              <a:t>) 	</a:t>
            </a:r>
            <a:r>
              <a:rPr lang="en-US" altLang="en-US" sz="2800" dirty="0" smtClean="0">
                <a:solidFill>
                  <a:srgbClr val="00B050"/>
                </a:solidFill>
              </a:rPr>
              <a:t>// DON'T</a:t>
            </a:r>
            <a:r>
              <a:rPr lang="en-US" altLang="en-US" sz="2800" dirty="0">
                <a:solidFill>
                  <a:srgbClr val="00B050"/>
                </a:solidFill>
              </a:rPr>
              <a:t/>
            </a:r>
            <a:br>
              <a:rPr lang="en-US" altLang="en-US" sz="2800" dirty="0">
                <a:solidFill>
                  <a:srgbClr val="00B050"/>
                </a:solidFill>
              </a:rPr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(married </a:t>
            </a:r>
            <a:r>
              <a:rPr lang="en-US" altLang="en-US" sz="2800" dirty="0"/>
              <a:t>= </a:t>
            </a:r>
            <a:r>
              <a:rPr lang="en-US" altLang="en-US" sz="2800" dirty="0" smtClean="0">
                <a:solidFill>
                  <a:srgbClr val="083FA4"/>
                </a:solidFill>
              </a:rPr>
              <a:t>false</a:t>
            </a:r>
            <a:r>
              <a:rPr lang="en-US" altLang="en-US" sz="2800" dirty="0" smtClean="0"/>
              <a:t>) 	</a:t>
            </a:r>
            <a:r>
              <a:rPr lang="en-US" altLang="en-US" sz="2800" dirty="0" smtClean="0">
                <a:solidFill>
                  <a:srgbClr val="00B050"/>
                </a:solidFill>
              </a:rPr>
              <a:t>// DON'T</a:t>
            </a:r>
            <a:r>
              <a:rPr lang="en-US" altLang="en-US" sz="2800" dirty="0">
                <a:solidFill>
                  <a:srgbClr val="00B050"/>
                </a:solidFill>
              </a:rPr>
              <a:t/>
            </a:r>
            <a:br>
              <a:rPr lang="en-US" altLang="en-US" sz="2800" dirty="0">
                <a:solidFill>
                  <a:srgbClr val="00B050"/>
                </a:solidFill>
              </a:rPr>
            </a:br>
            <a:r>
              <a:rPr lang="en-US" altLang="en-US" sz="2800" dirty="0">
                <a:solidFill>
                  <a:srgbClr val="083FA4"/>
                </a:solidFill>
              </a:rPr>
              <a:t>if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(married != </a:t>
            </a:r>
            <a:r>
              <a:rPr lang="en-US" altLang="en-US" sz="2800" dirty="0" smtClean="0">
                <a:solidFill>
                  <a:srgbClr val="083FA4"/>
                </a:solidFill>
              </a:rPr>
              <a:t>false</a:t>
            </a:r>
            <a:r>
              <a:rPr lang="en-US" altLang="en-US" sz="2800" dirty="0" smtClean="0"/>
              <a:t>) 	</a:t>
            </a:r>
            <a:r>
              <a:rPr lang="en-US" altLang="en-US" sz="2800" dirty="0" smtClean="0">
                <a:solidFill>
                  <a:srgbClr val="00B050"/>
                </a:solidFill>
              </a:rPr>
              <a:t>// NO!!</a:t>
            </a:r>
            <a:endParaRPr lang="en-US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428750"/>
            <a:ext cx="11193462" cy="4319588"/>
          </a:xfrm>
        </p:spPr>
        <p:txBody>
          <a:bodyPr/>
          <a:lstStyle/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 smtClean="0">
                <a:solidFill>
                  <a:srgbClr val="083FA4"/>
                </a:solidFill>
              </a:rPr>
              <a:t>&amp;&amp;</a:t>
            </a:r>
            <a:r>
              <a:rPr lang="en-US" altLang="en-US" sz="3400" dirty="0" smtClean="0"/>
              <a:t> – and (conjunction)</a:t>
            </a:r>
            <a:endParaRPr lang="en-US" altLang="en-US" sz="3400" dirty="0"/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 smtClean="0">
                <a:solidFill>
                  <a:srgbClr val="083FA4"/>
                </a:solidFill>
              </a:rPr>
              <a:t>||</a:t>
            </a:r>
            <a:r>
              <a:rPr lang="en-US" altLang="en-US" sz="3400" dirty="0" smtClean="0"/>
              <a:t> 	  – or (disjunction)</a:t>
            </a:r>
            <a:endParaRPr lang="en-US" altLang="en-US" sz="3400" dirty="0"/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3400" dirty="0" smtClean="0">
                <a:solidFill>
                  <a:srgbClr val="083FA4"/>
                </a:solidFill>
              </a:rPr>
              <a:t>!	</a:t>
            </a:r>
            <a:r>
              <a:rPr lang="en-US" altLang="en-US" sz="3400" dirty="0" smtClean="0"/>
              <a:t>  – </a:t>
            </a:r>
            <a:r>
              <a:rPr lang="en-US" altLang="en-US" sz="3400" dirty="0"/>
              <a:t>not (</a:t>
            </a:r>
            <a:r>
              <a:rPr lang="en-US" altLang="en-US" sz="3400" dirty="0" smtClean="0"/>
              <a:t>negation)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3400" dirty="0" smtClean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3400" dirty="0" smtClean="0"/>
              <a:t>…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34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3400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3379649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 &lt; amount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amount &lt; 1000)</a:t>
            </a:r>
            <a:endParaRPr lang="en-US" sz="2800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58337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AND, OR </a:t>
            </a:r>
            <a:r>
              <a:rPr lang="en-US" altLang="en-US" dirty="0"/>
              <a:t>Operators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837907" y="1495483"/>
            <a:ext cx="3681646" cy="4437062"/>
            <a:chOff x="490304" y="1056480"/>
            <a:chExt cx="3681646" cy="4437062"/>
          </a:xfrm>
        </p:grpSpPr>
        <p:sp>
          <p:nvSpPr>
            <p:cNvPr id="36" name="Flowchart: Decision 35"/>
            <p:cNvSpPr/>
            <p:nvPr/>
          </p:nvSpPr>
          <p:spPr>
            <a:xfrm>
              <a:off x="490304" y="1547017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0 &lt; amount</a:t>
              </a:r>
              <a:endParaRPr lang="en-US" sz="15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647" y="4494475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“AND” condition fulfilled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1537" y="2476744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cxnSp>
          <p:nvCxnSpPr>
            <p:cNvPr id="39" name="Straight Arrow Connector 38"/>
            <p:cNvCxnSpPr>
              <a:endCxn id="36" idx="0"/>
            </p:cNvCxnSpPr>
            <p:nvPr/>
          </p:nvCxnSpPr>
          <p:spPr>
            <a:xfrm>
              <a:off x="1891537" y="1056480"/>
              <a:ext cx="0" cy="49053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92770" y="166715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502647" y="3020746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amount &lt; 100</a:t>
              </a:r>
              <a:endParaRPr lang="en-US" sz="1500" dirty="0"/>
            </a:p>
          </p:txBody>
        </p:sp>
        <p:cxnSp>
          <p:nvCxnSpPr>
            <p:cNvPr id="42" name="Straight Arrow Connector 41"/>
            <p:cNvCxnSpPr>
              <a:stCxn id="36" idx="2"/>
              <a:endCxn id="41" idx="0"/>
            </p:cNvCxnSpPr>
            <p:nvPr/>
          </p:nvCxnSpPr>
          <p:spPr>
            <a:xfrm>
              <a:off x="1891537" y="2476500"/>
              <a:ext cx="12343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2"/>
              <a:endCxn id="37" idx="0"/>
            </p:cNvCxnSpPr>
            <p:nvPr/>
          </p:nvCxnSpPr>
          <p:spPr>
            <a:xfrm>
              <a:off x="1903880" y="3950229"/>
              <a:ext cx="0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3"/>
            </p:cNvCxnSpPr>
            <p:nvPr/>
          </p:nvCxnSpPr>
          <p:spPr>
            <a:xfrm flipV="1">
              <a:off x="3292770" y="2011758"/>
              <a:ext cx="879180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3"/>
            </p:cNvCxnSpPr>
            <p:nvPr/>
          </p:nvCxnSpPr>
          <p:spPr>
            <a:xfrm>
              <a:off x="3305113" y="3485488"/>
              <a:ext cx="861190" cy="19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03880" y="3950229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05113" y="3140887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05123" y="1495483"/>
            <a:ext cx="6059250" cy="4431015"/>
            <a:chOff x="5309335" y="1495483"/>
            <a:chExt cx="6059250" cy="4431015"/>
          </a:xfrm>
        </p:grpSpPr>
        <p:sp>
          <p:nvSpPr>
            <p:cNvPr id="6" name="Flowchart: Decision 5"/>
            <p:cNvSpPr/>
            <p:nvPr/>
          </p:nvSpPr>
          <p:spPr>
            <a:xfrm>
              <a:off x="5569947" y="1979973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 = “S”</a:t>
              </a:r>
              <a:endParaRPr lang="en-US" sz="1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9335" y="4927431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“OR” condition fulfilled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98225" y="2909700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endCxn id="6" idx="0"/>
            </p:cNvCxnSpPr>
            <p:nvPr/>
          </p:nvCxnSpPr>
          <p:spPr>
            <a:xfrm>
              <a:off x="6710154" y="1495483"/>
              <a:ext cx="0" cy="48449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26505" y="210011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8399222" y="1986019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input = “M”</a:t>
              </a:r>
              <a:endParaRPr lang="en-US" sz="1500" dirty="0"/>
            </a:p>
          </p:txBody>
        </p:sp>
        <p:cxnSp>
          <p:nvCxnSpPr>
            <p:cNvPr id="26" name="Straight Arrow Connector 25"/>
            <p:cNvCxnSpPr>
              <a:stCxn id="6" idx="3"/>
              <a:endCxn id="18" idx="1"/>
            </p:cNvCxnSpPr>
            <p:nvPr/>
          </p:nvCxnSpPr>
          <p:spPr>
            <a:xfrm>
              <a:off x="7850361" y="2444715"/>
              <a:ext cx="548861" cy="60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554791" y="2909456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true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42132" y="21134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false</a:t>
              </a:r>
              <a:endParaRPr lang="en-US" sz="1600" dirty="0"/>
            </a:p>
          </p:txBody>
        </p:sp>
        <p:cxnSp>
          <p:nvCxnSpPr>
            <p:cNvPr id="51" name="Straight Arrow Connector 50"/>
            <p:cNvCxnSpPr>
              <a:stCxn id="6" idx="2"/>
              <a:endCxn id="7" idx="0"/>
            </p:cNvCxnSpPr>
            <p:nvPr/>
          </p:nvCxnSpPr>
          <p:spPr>
            <a:xfrm>
              <a:off x="6710154" y="2909456"/>
              <a:ext cx="414" cy="201797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18" idx="2"/>
            </p:cNvCxnSpPr>
            <p:nvPr/>
          </p:nvCxnSpPr>
          <p:spPr>
            <a:xfrm rot="5400000">
              <a:off x="7625476" y="2012523"/>
              <a:ext cx="1010974" cy="2816932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8" idx="3"/>
            </p:cNvCxnSpPr>
            <p:nvPr/>
          </p:nvCxnSpPr>
          <p:spPr>
            <a:xfrm>
              <a:off x="10679636" y="2450761"/>
              <a:ext cx="68894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352550"/>
            <a:ext cx="11193462" cy="4795838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sz="3200" dirty="0" smtClean="0"/>
              <a:t>Wrong: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32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100" dirty="0" smtClean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endParaRPr lang="en-US" altLang="en-US" sz="100" dirty="0" smtClean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en-US" sz="3200" dirty="0" smtClean="0"/>
              <a:t>Correct: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036624"/>
            <a:ext cx="11193462" cy="1261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20)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63" y="4354443"/>
            <a:ext cx="11193462" cy="1261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price &lt; 20) 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 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</a:t>
            </a:r>
            <a:r>
              <a:rPr lang="en-US" altLang="en-US" dirty="0" smtClean="0"/>
              <a:t>Table – And (conjunction)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86031632"/>
              </p:ext>
            </p:extLst>
          </p:nvPr>
        </p:nvGraphicFramePr>
        <p:xfrm>
          <a:off x="538162" y="1142998"/>
          <a:ext cx="11193462" cy="49118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/>
                <a:gridCol w="3731154"/>
                <a:gridCol w="3731154"/>
              </a:tblGrid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B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 and B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3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</a:t>
            </a:r>
            <a:r>
              <a:rPr lang="en-US" altLang="en-US" dirty="0" smtClean="0"/>
              <a:t>Table – Or (disjunction)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758261"/>
              </p:ext>
            </p:extLst>
          </p:nvPr>
        </p:nvGraphicFramePr>
        <p:xfrm>
          <a:off x="538163" y="1142998"/>
          <a:ext cx="11193462" cy="49118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/>
                <a:gridCol w="3731154"/>
                <a:gridCol w="3731154"/>
              </a:tblGrid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B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A or B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/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True</a:t>
                      </a:r>
                      <a:endParaRPr lang="en-US" sz="4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279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False</a:t>
                      </a:r>
                      <a:endParaRPr lang="en-US" sz="4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7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Truth </a:t>
            </a:r>
            <a:r>
              <a:rPr lang="en-US" altLang="en-US" dirty="0" smtClean="0"/>
              <a:t>Table – Not (negation)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499096"/>
              </p:ext>
            </p:extLst>
          </p:nvPr>
        </p:nvGraphicFramePr>
        <p:xfrm>
          <a:off x="477670" y="1142998"/>
          <a:ext cx="11253954" cy="491183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26977"/>
                <a:gridCol w="5626977"/>
              </a:tblGrid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A</a:t>
                      </a:r>
                      <a:endParaRPr lang="en-US" sz="5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Not A</a:t>
                      </a:r>
                      <a:endParaRPr lang="en-US" sz="5400" dirty="0"/>
                    </a:p>
                  </a:txBody>
                  <a:tcPr anchor="ctr"/>
                </a:tc>
              </a:tr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True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False</a:t>
                      </a:r>
                      <a:endParaRPr lang="en-US" sz="5400" dirty="0"/>
                    </a:p>
                  </a:txBody>
                  <a:tcPr anchor="ctr">
                    <a:noFill/>
                  </a:tcPr>
                </a:tc>
              </a:tr>
              <a:tr h="163727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False</a:t>
                      </a:r>
                      <a:endParaRPr lang="en-US" sz="5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True</a:t>
                      </a:r>
                      <a:endParaRPr lang="en-US" sz="5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8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2794801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83137" y="3763617"/>
            <a:ext cx="5025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Lecture</a:t>
            </a:r>
            <a:r>
              <a:rPr lang="en-US" sz="3600" dirty="0" smtClean="0"/>
              <a:t> 3. </a:t>
            </a:r>
            <a:r>
              <a:rPr lang="en-US" altLang="en-US" sz="3600" dirty="0" smtClean="0"/>
              <a:t>Flow control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String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sz="3300" dirty="0"/>
              <a:t>Usual </a:t>
            </a:r>
            <a:r>
              <a:rPr lang="en-US" altLang="en-US" sz="3300" dirty="0" smtClean="0"/>
              <a:t>“==” </a:t>
            </a:r>
            <a:r>
              <a:rPr lang="en-US" altLang="en-US" sz="3300" dirty="0"/>
              <a:t>operator can be used if exact match is </a:t>
            </a:r>
            <a:r>
              <a:rPr lang="en-US" altLang="en-US" sz="3300" dirty="0" smtClean="0"/>
              <a:t>required</a:t>
            </a:r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endParaRPr lang="en-US" altLang="en-US" sz="3300" dirty="0" smtClean="0"/>
          </a:p>
          <a:p>
            <a:pPr marL="109537" lvl="1" inden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altLang="en-US" sz="3300" dirty="0" smtClean="0"/>
              <a:t>Don't </a:t>
            </a:r>
            <a:r>
              <a:rPr lang="en-US" altLang="en-US" sz="3300" dirty="0"/>
              <a:t>use </a:t>
            </a:r>
            <a:r>
              <a:rPr lang="en-US" altLang="en-US" sz="3300" dirty="0" smtClean="0"/>
              <a:t>“=“ </a:t>
            </a:r>
            <a:r>
              <a:rPr lang="en-US" altLang="en-US" sz="3300" dirty="0"/>
              <a:t>for strings if comparison is case insensitive</a:t>
            </a:r>
            <a:br>
              <a:rPr lang="en-US" altLang="en-US" sz="3300" dirty="0"/>
            </a:br>
            <a:endParaRPr lang="en-US" altLang="en-US" sz="3300" dirty="0" smtClean="0"/>
          </a:p>
          <a:p>
            <a:pPr marL="425450" lvl="1" indent="-315913">
              <a:lnSpc>
                <a:spcPct val="120000"/>
              </a:lnSpc>
              <a:spcAft>
                <a:spcPts val="500"/>
              </a:spcAft>
              <a:buFont typeface="Symbol" panose="05050102010706020507" pitchFamily="18" charset="2"/>
              <a:buChar char="·"/>
            </a:pPr>
            <a:endParaRPr lang="en-US" altLang="en-US" sz="3300" dirty="0"/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sz="3300" dirty="0"/>
              <a:t>Use Compare method</a:t>
            </a:r>
            <a:r>
              <a:rPr lang="en-US" altLang="en-US" sz="3300" dirty="0" smtClean="0"/>
              <a:t>:</a:t>
            </a:r>
            <a:endParaRPr lang="en-US" alt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538163" y="3395663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//WRONG for input = "y"!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63" y="1796182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163" y="539900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.Compare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(input,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Y"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  <a:endParaRPr lang="en-US" sz="28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205057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3200" dirty="0"/>
              <a:t>When comparing string the comparison starts from the left most character and the case matters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3200" dirty="0"/>
              <a:t>Place True or False in the 3rd column</a:t>
            </a:r>
            <a:r>
              <a:rPr lang="en-US" altLang="en-US" sz="3200" dirty="0" smtClean="0"/>
              <a:t>:</a:t>
            </a:r>
            <a:endParaRPr lang="en-US" alt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2600"/>
              </p:ext>
            </p:extLst>
          </p:nvPr>
        </p:nvGraphicFramePr>
        <p:xfrm>
          <a:off x="538163" y="3193576"/>
          <a:ext cx="11193462" cy="2661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31154"/>
                <a:gridCol w="3731154"/>
                <a:gridCol w="3731154"/>
              </a:tblGrid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</a:t>
                      </a: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Basket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Geese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Geek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</a:tr>
              <a:tr h="665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 World</a:t>
                      </a:r>
                      <a:endParaRPr kumimoji="0" 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811491" y="3943350"/>
            <a:ext cx="1774131" cy="57864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084541" y="5200650"/>
            <a:ext cx="1774131" cy="57864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70241" y="4572000"/>
            <a:ext cx="1774131" cy="5786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3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4000" dirty="0"/>
              <a:t>If the selection happens from the multiple number of choices then the 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i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f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structure could be replaced with 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switch</a:t>
            </a:r>
            <a:r>
              <a:rPr lang="en-US" altLang="en-US" sz="4000" b="1" dirty="0" smtClean="0"/>
              <a:t>…</a:t>
            </a:r>
            <a:r>
              <a:rPr lang="en-US" altLang="en-US" sz="4000" b="1" dirty="0" smtClean="0">
                <a:solidFill>
                  <a:srgbClr val="083FA4"/>
                </a:solidFill>
              </a:rPr>
              <a:t>case</a:t>
            </a:r>
            <a:r>
              <a:rPr lang="en-US" altLang="en-US" sz="4000" dirty="0" smtClean="0"/>
              <a:t> </a:t>
            </a:r>
            <a:r>
              <a:rPr lang="en-US" altLang="en-US" sz="4000" dirty="0" smtClean="0"/>
              <a:t>structure</a:t>
            </a:r>
            <a:endParaRPr lang="en-US" altLang="en-US" sz="4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4000" dirty="0"/>
              <a:t>It is easier to modify and more readable</a:t>
            </a:r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05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Case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83FA4"/>
                </a:solidFill>
              </a:rPr>
              <a:t>switch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expression</a:t>
            </a:r>
            <a:r>
              <a:rPr lang="en-US" altLang="en-US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{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>
                <a:solidFill>
                  <a:srgbClr val="083FA4"/>
                </a:solidFill>
              </a:rPr>
              <a:t>case </a:t>
            </a:r>
            <a:r>
              <a:rPr lang="en-US" altLang="en-US" i="1" dirty="0" smtClean="0"/>
              <a:t>&lt;case clause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&lt;actions&gt; </a:t>
            </a:r>
            <a:endParaRPr lang="en-US" altLang="en-US" i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</a:t>
            </a:r>
            <a:r>
              <a:rPr lang="en-US" altLang="en-US" i="1" dirty="0" smtClean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 </a:t>
            </a:r>
            <a:r>
              <a:rPr lang="en-US" altLang="en-US" dirty="0" smtClean="0">
                <a:solidFill>
                  <a:srgbClr val="083FA4"/>
                </a:solidFill>
              </a:rPr>
              <a:t>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>
                <a:solidFill>
                  <a:srgbClr val="083FA4"/>
                </a:solidFill>
              </a:rPr>
              <a:t>case </a:t>
            </a:r>
            <a:r>
              <a:rPr lang="en-US" altLang="en-US" i="1" dirty="0"/>
              <a:t>&lt;case clause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</a:t>
            </a:r>
            <a:r>
              <a:rPr lang="en-US" altLang="en-US" i="1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>
                <a:solidFill>
                  <a:srgbClr val="083FA4"/>
                </a:solidFill>
              </a:rPr>
              <a:t>			break</a:t>
            </a:r>
            <a:r>
              <a:rPr lang="en-US" altLang="en-US" dirty="0">
                <a:solidFill>
                  <a:srgbClr val="083FA4"/>
                </a:solidFill>
              </a:rPr>
              <a:t>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>
                <a:solidFill>
                  <a:srgbClr val="083FA4"/>
                </a:solidFill>
              </a:rPr>
              <a:t>default:</a:t>
            </a:r>
            <a:endParaRPr lang="en-US" altLang="en-US" dirty="0">
              <a:solidFill>
                <a:srgbClr val="083FA4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&lt;actions</a:t>
            </a:r>
            <a:r>
              <a:rPr lang="en-US" altLang="en-US" i="1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i="1" dirty="0"/>
              <a:t>	</a:t>
            </a:r>
            <a:r>
              <a:rPr lang="en-US" altLang="en-US" i="1" dirty="0" smtClean="0"/>
              <a:t>		</a:t>
            </a:r>
            <a:r>
              <a:rPr lang="en-US" altLang="en-US" dirty="0">
                <a:solidFill>
                  <a:srgbClr val="083FA4"/>
                </a:solidFill>
              </a:rPr>
              <a:t>break;</a:t>
            </a:r>
            <a:endParaRPr lang="en-US" altLang="en-US" i="1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92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Select … </a:t>
            </a:r>
            <a:r>
              <a:rPr lang="en-US" altLang="en-US" dirty="0" smtClean="0"/>
              <a:t>Case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579" y="1061893"/>
            <a:ext cx="538291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11: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18: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19: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Building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 &lt;= 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	Building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Building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106" y="1061893"/>
            <a:ext cx="4817660" cy="470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500" dirty="0"/>
              <a:t>The </a:t>
            </a:r>
            <a:r>
              <a:rPr lang="en-US" altLang="en-US" sz="3500" b="1" dirty="0" smtClean="0">
                <a:solidFill>
                  <a:srgbClr val="083FA4"/>
                </a:solidFill>
              </a:rPr>
              <a:t>Case</a:t>
            </a:r>
            <a:r>
              <a:rPr lang="en-US" altLang="en-US" sz="3500" dirty="0" smtClean="0"/>
              <a:t> </a:t>
            </a:r>
            <a:r>
              <a:rPr lang="en-US" altLang="en-US" sz="3500" dirty="0"/>
              <a:t>clause </a:t>
            </a:r>
            <a:r>
              <a:rPr lang="en-US" altLang="en-US" sz="3500" dirty="0" smtClean="0"/>
              <a:t>may: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 smtClean="0"/>
              <a:t>list individual </a:t>
            </a:r>
            <a:r>
              <a:rPr lang="en-US" altLang="en-US" sz="3500" dirty="0"/>
              <a:t>values, </a:t>
            </a:r>
            <a:endParaRPr lang="en-US" altLang="en-US" sz="3500" dirty="0" smtClean="0"/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 smtClean="0"/>
              <a:t>list a range </a:t>
            </a:r>
            <a:r>
              <a:rPr lang="en-US" altLang="en-US" sz="3500" dirty="0"/>
              <a:t>of </a:t>
            </a:r>
            <a:r>
              <a:rPr lang="en-US" altLang="en-US" sz="3500" dirty="0" smtClean="0"/>
              <a:t>values</a:t>
            </a:r>
            <a:r>
              <a:rPr lang="en-US" altLang="en-US" sz="3500" dirty="0"/>
              <a:t> </a:t>
            </a:r>
            <a:r>
              <a:rPr lang="en-US" altLang="en-US" sz="3500" dirty="0" smtClean="0"/>
              <a:t>using </a:t>
            </a:r>
            <a:r>
              <a:rPr lang="en-US" altLang="en-US" sz="3500" dirty="0" smtClean="0"/>
              <a:t>the </a:t>
            </a:r>
            <a:r>
              <a:rPr lang="en-US" altLang="en-US" sz="3500" b="1" dirty="0" smtClean="0">
                <a:solidFill>
                  <a:srgbClr val="083FA4"/>
                </a:solidFill>
              </a:rPr>
              <a:t>when</a:t>
            </a:r>
            <a:r>
              <a:rPr lang="en-US" altLang="en-US" sz="3500" dirty="0" smtClean="0"/>
              <a:t> keyword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500" dirty="0" smtClean="0"/>
              <a:t>must end with </a:t>
            </a:r>
            <a:r>
              <a:rPr lang="en-US" altLang="en-US" sz="3500" b="1" dirty="0" smtClean="0">
                <a:solidFill>
                  <a:srgbClr val="083FA4"/>
                </a:solidFill>
              </a:rPr>
              <a:t>break </a:t>
            </a:r>
            <a:r>
              <a:rPr lang="en-US" altLang="en-US" sz="3500" dirty="0" smtClean="0"/>
              <a:t>keyword</a:t>
            </a:r>
            <a:endParaRPr lang="en-US" alt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21762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1242848"/>
              </p:ext>
            </p:extLst>
          </p:nvPr>
        </p:nvGraphicFramePr>
        <p:xfrm>
          <a:off x="2063620" y="1141988"/>
          <a:ext cx="8064760" cy="506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Bitmap Image" r:id="rId4" imgW="3685714" imgH="2314286" progId="Paint.Picture">
                  <p:embed/>
                </p:oleObj>
              </mc:Choice>
              <mc:Fallback>
                <p:oleObj name="Bitmap Image" r:id="rId4" imgW="3685714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620" y="1141988"/>
                        <a:ext cx="8064760" cy="506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4630003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To identify the state of the </a:t>
            </a:r>
            <a:r>
              <a:rPr lang="en-US" altLang="en-US" sz="3700" dirty="0" err="1"/>
              <a:t>CheckBox</a:t>
            </a:r>
            <a:r>
              <a:rPr lang="en-US" altLang="en-US" sz="3700" dirty="0"/>
              <a:t> or the </a:t>
            </a:r>
            <a:r>
              <a:rPr lang="en-US" altLang="en-US" sz="3700" dirty="0" err="1"/>
              <a:t>RadioButton</a:t>
            </a:r>
            <a:r>
              <a:rPr lang="en-US" altLang="en-US" sz="3700" dirty="0"/>
              <a:t> (checked or unchecked) use </a:t>
            </a:r>
            <a:r>
              <a:rPr lang="en-US" altLang="en-US" sz="3700" b="1" dirty="0"/>
              <a:t>‘Checked</a:t>
            </a:r>
            <a:r>
              <a:rPr lang="en-US" altLang="en-US" sz="3700" dirty="0"/>
              <a:t>’ property of the component.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If the value is </a:t>
            </a:r>
            <a:r>
              <a:rPr lang="en-US" altLang="en-US" sz="3700" b="1" dirty="0"/>
              <a:t>True</a:t>
            </a:r>
            <a:r>
              <a:rPr lang="en-US" altLang="en-US" sz="3700" dirty="0"/>
              <a:t> then the component is checked.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700" dirty="0"/>
              <a:t>If the value is </a:t>
            </a:r>
            <a:r>
              <a:rPr lang="en-US" altLang="en-US" sz="3700" b="1" dirty="0" smtClean="0"/>
              <a:t>False</a:t>
            </a:r>
            <a:r>
              <a:rPr lang="en-US" altLang="en-US" sz="3700" dirty="0" smtClean="0"/>
              <a:t> – the </a:t>
            </a:r>
            <a:r>
              <a:rPr lang="en-US" altLang="en-US" sz="3700" dirty="0"/>
              <a:t>component is unchecked.</a:t>
            </a:r>
            <a:endParaRPr lang="ru-RU" altLang="en-US" sz="3700" dirty="0"/>
          </a:p>
        </p:txBody>
      </p:sp>
    </p:spTree>
    <p:extLst>
      <p:ext uri="{BB962C8B-B14F-4D97-AF65-F5344CB8AC3E}">
        <p14:creationId xmlns:p14="http://schemas.microsoft.com/office/powerpoint/2010/main" val="20252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be able to implement decisions using if statements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learn how to compare integers, floating-point numbers, and strings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recognize the correct ordering of decisions in multiple branches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500" dirty="0"/>
              <a:t>To program conditions using Boolean operators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 statement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4386029" y="1756567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≤ balance?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86029" y="3932500"/>
            <a:ext cx="2802466" cy="99906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= </a:t>
            </a:r>
          </a:p>
          <a:p>
            <a:pPr algn="ctr"/>
            <a:r>
              <a:rPr lang="en-US" dirty="0" smtClean="0"/>
              <a:t>balance – amount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5787262" y="3018100"/>
            <a:ext cx="0" cy="9144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9605" y="30181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5787262" y="1266030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>
            <a:off x="5787262" y="4931567"/>
            <a:ext cx="12343" cy="11176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</p:cNvCxnSpPr>
          <p:nvPr/>
        </p:nvCxnSpPr>
        <p:spPr>
          <a:xfrm flipH="1">
            <a:off x="5799605" y="2387334"/>
            <a:ext cx="1388890" cy="3103033"/>
          </a:xfrm>
          <a:prstGeom prst="bentConnector4">
            <a:avLst>
              <a:gd name="adj1" fmla="val -46939"/>
              <a:gd name="adj2" fmla="val 1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88495" y="204877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IF/ELSE statement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4694767" y="1883569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≤ balance?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2613" y="217578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09606" y="1393032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84736" y="217578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cxnSp>
        <p:nvCxnSpPr>
          <p:cNvPr id="5" name="Elbow Connector 4"/>
          <p:cNvCxnSpPr>
            <a:stCxn id="15" idx="1"/>
            <a:endCxn id="16" idx="0"/>
          </p:cNvCxnSpPr>
          <p:nvPr/>
        </p:nvCxnSpPr>
        <p:spPr>
          <a:xfrm rot="10800000" flipV="1">
            <a:off x="3614475" y="2514336"/>
            <a:ext cx="1080293" cy="1232160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13241" y="3746495"/>
            <a:ext cx="7765519" cy="999068"/>
            <a:chOff x="3802554" y="3616317"/>
            <a:chExt cx="7765519" cy="999068"/>
          </a:xfrm>
        </p:grpSpPr>
        <p:sp>
          <p:nvSpPr>
            <p:cNvPr id="16" name="Rectangle 15"/>
            <p:cNvSpPr/>
            <p:nvPr/>
          </p:nvSpPr>
          <p:spPr>
            <a:xfrm>
              <a:off x="3802554" y="3616318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balance = </a:t>
              </a:r>
            </a:p>
            <a:p>
              <a:pPr algn="ctr"/>
              <a:r>
                <a:rPr lang="en-US" dirty="0" smtClean="0"/>
                <a:t>balance – amount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88940" y="3616317"/>
              <a:ext cx="2979133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balance = </a:t>
              </a:r>
            </a:p>
            <a:p>
              <a:pPr algn="ctr"/>
              <a:r>
                <a:rPr lang="en-US" dirty="0" smtClean="0"/>
                <a:t>balance – amount </a:t>
              </a:r>
              <a:r>
                <a:rPr lang="en-US" dirty="0"/>
                <a:t>– </a:t>
              </a:r>
              <a:r>
                <a:rPr lang="en-US" dirty="0" err="1" smtClean="0"/>
                <a:t>overdraftPenalty</a:t>
              </a:r>
              <a:endParaRPr lang="en-US" dirty="0"/>
            </a:p>
          </p:txBody>
        </p:sp>
      </p:grpSp>
      <p:cxnSp>
        <p:nvCxnSpPr>
          <p:cNvPr id="9" name="Elbow Connector 8"/>
          <p:cNvCxnSpPr>
            <a:stCxn id="15" idx="3"/>
            <a:endCxn id="17" idx="0"/>
          </p:cNvCxnSpPr>
          <p:nvPr/>
        </p:nvCxnSpPr>
        <p:spPr>
          <a:xfrm>
            <a:off x="7497233" y="2514336"/>
            <a:ext cx="991961" cy="1232159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6" idx="2"/>
            <a:endCxn id="17" idx="2"/>
          </p:cNvCxnSpPr>
          <p:nvPr/>
        </p:nvCxnSpPr>
        <p:spPr>
          <a:xfrm rot="5400000" flipH="1" flipV="1">
            <a:off x="6051833" y="2308203"/>
            <a:ext cx="1" cy="4874720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09606" y="4974432"/>
            <a:ext cx="0" cy="9596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18487" cy="522288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dirty="0" smtClean="0"/>
              <a:t>and IF/ELSE statements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10517519"/>
              </p:ext>
            </p:extLst>
          </p:nvPr>
        </p:nvGraphicFramePr>
        <p:xfrm>
          <a:off x="538163" y="1143000"/>
          <a:ext cx="10739438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9719"/>
                <a:gridCol w="536971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dirty="0" smtClean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4000" i="1" dirty="0" smtClean="0"/>
                        <a:t>condition</a:t>
                      </a: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en-US" sz="4000" dirty="0" smtClean="0"/>
                        <a:t/>
                      </a:r>
                      <a:br>
                        <a:rPr lang="en-US" altLang="en-US" sz="4000" dirty="0" smtClean="0"/>
                      </a:b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i="1" dirty="0" smtClean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dirty="0" smtClean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4000" i="1" dirty="0" smtClean="0"/>
                        <a:t>condition</a:t>
                      </a: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en-US" sz="4000" dirty="0" smtClean="0"/>
                        <a:t/>
                      </a:r>
                      <a:br>
                        <a:rPr lang="en-US" altLang="en-US" sz="4000" dirty="0" smtClean="0"/>
                      </a:b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i="1" dirty="0" smtClean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i="1" dirty="0" smtClean="0"/>
                        <a:t>   statements</a:t>
                      </a:r>
                      <a:endParaRPr lang="en-US" altLang="en-US" sz="4000" kern="1200" dirty="0" smtClean="0">
                        <a:solidFill>
                          <a:srgbClr val="083F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4000" kern="1200" dirty="0" smtClean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55227"/>
            <a:ext cx="106501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balance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balance –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163" y="4017549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  <a:endParaRPr lang="en-US" sz="2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balance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balance – amount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–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 –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overdraftPenalty</a:t>
            </a:r>
            <a:endParaRPr lang="en-US" sz="2400" b="1" dirty="0" smtClean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Relational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96750950"/>
              </p:ext>
            </p:extLst>
          </p:nvPr>
        </p:nvGraphicFramePr>
        <p:xfrm>
          <a:off x="538163" y="1143000"/>
          <a:ext cx="11193462" cy="490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81337"/>
                <a:gridCol w="8112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Operator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Description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&gt;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Greater than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&gt;=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Greater than or equal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Less than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Less than or equal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=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Equal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&lt;&gt;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Not equal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/>
              <a:t>Multiple Alternatives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612846802"/>
              </p:ext>
            </p:extLst>
          </p:nvPr>
        </p:nvGraphicFramePr>
        <p:xfrm>
          <a:off x="538163" y="1102519"/>
          <a:ext cx="11193462" cy="4140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6731"/>
                <a:gridCol w="559673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condition1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statement1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condition2)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statement2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condition3)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statement3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600" dirty="0" smtClean="0"/>
                        <a:t>The first matching condition is executed</a:t>
                      </a:r>
                    </a:p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600" dirty="0" smtClean="0"/>
                        <a:t>Order matters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526</Words>
  <Application>Microsoft Office PowerPoint</Application>
  <PresentationFormat>Widescreen</PresentationFormat>
  <Paragraphs>254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Segoe UI</vt:lpstr>
      <vt:lpstr>Symbol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330</cp:revision>
  <dcterms:created xsi:type="dcterms:W3CDTF">2015-06-15T09:27:21Z</dcterms:created>
  <dcterms:modified xsi:type="dcterms:W3CDTF">2018-09-23T12:44:19Z</dcterms:modified>
</cp:coreProperties>
</file>