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8" r:id="rId2"/>
    <p:sldId id="256" r:id="rId3"/>
    <p:sldId id="260" r:id="rId4"/>
    <p:sldId id="262" r:id="rId5"/>
    <p:sldId id="300" r:id="rId6"/>
    <p:sldId id="264" r:id="rId7"/>
    <p:sldId id="292" r:id="rId8"/>
    <p:sldId id="267" r:id="rId9"/>
    <p:sldId id="301" r:id="rId10"/>
    <p:sldId id="302" r:id="rId11"/>
    <p:sldId id="303" r:id="rId12"/>
    <p:sldId id="310" r:id="rId13"/>
    <p:sldId id="304" r:id="rId14"/>
    <p:sldId id="305" r:id="rId15"/>
    <p:sldId id="307" r:id="rId16"/>
    <p:sldId id="308" r:id="rId17"/>
    <p:sldId id="309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cdwarf" initials="u" lastIdx="1" clrIdx="0">
    <p:extLst>
      <p:ext uri="{19B8F6BF-5375-455C-9EA6-DF929625EA0E}">
        <p15:presenceInfo xmlns:p15="http://schemas.microsoft.com/office/powerpoint/2012/main" userId="umcdwar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FA4"/>
    <a:srgbClr val="3D0EEA"/>
    <a:srgbClr val="CC0000"/>
    <a:srgbClr val="0000FF"/>
    <a:srgbClr val="0033CC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72412-ECD9-4589-8F80-ED35644F1A6B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4C0F7-5F49-42B7-B90C-A2B4D6FD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2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09863" y="2522538"/>
            <a:ext cx="6753225" cy="13144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en-GB" dirty="0" smtClean="0"/>
              <a:t>Presentation Title 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65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63513" y="130175"/>
            <a:ext cx="7151687" cy="5222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Slide title 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538163" y="1143000"/>
            <a:ext cx="11193462" cy="50053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61738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61EBD1-15FC-4EB6-AA62-F7669D922D59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BDF671-A9B3-4D24-95D9-8857BA5B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8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3" y="2694430"/>
            <a:ext cx="6705614" cy="146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3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7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9242954" cy="522288"/>
          </a:xfrm>
        </p:spPr>
        <p:txBody>
          <a:bodyPr/>
          <a:lstStyle/>
          <a:p>
            <a:r>
              <a:rPr lang="en-US" altLang="en-US" sz="2800" dirty="0" smtClean="0"/>
              <a:t>Example: Investment </a:t>
            </a:r>
            <a:r>
              <a:rPr lang="en-US" altLang="en-US" sz="2800" dirty="0"/>
              <a:t>with Compound Interest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3600" dirty="0"/>
              <a:t>Invest $10,000, 5% interest, compounded annually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endParaRPr lang="en-US" altLang="en-US" sz="3600" dirty="0" smtClean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endParaRPr lang="en-US" altLang="en-US" sz="3600" dirty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endParaRPr lang="en-US" altLang="en-US" sz="3600" dirty="0" smtClean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endParaRPr lang="en-US" altLang="en-US" sz="3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endParaRPr lang="en-US" altLang="en-US" sz="3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en-US" sz="3600" dirty="0"/>
              <a:t> </a:t>
            </a:r>
            <a:r>
              <a:rPr lang="en-US" altLang="en-US" sz="3600" b="1" dirty="0"/>
              <a:t>When will the balance be at least $20,000?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46306"/>
              </p:ext>
            </p:extLst>
          </p:nvPr>
        </p:nvGraphicFramePr>
        <p:xfrm>
          <a:off x="3069166" y="1981200"/>
          <a:ext cx="6053668" cy="3200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45734"/>
                <a:gridCol w="4207934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Year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Balance</a:t>
                      </a:r>
                      <a:endParaRPr lang="en-US" sz="3200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$10,000</a:t>
                      </a:r>
                      <a:endParaRPr lang="en-US" sz="3200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$10,500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$11,025</a:t>
                      </a:r>
                      <a:endParaRPr lang="en-US" sz="3200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$11,576.25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34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13220" cy="522288"/>
          </a:xfrm>
        </p:spPr>
        <p:txBody>
          <a:bodyPr/>
          <a:lstStyle/>
          <a:p>
            <a:r>
              <a:rPr lang="en-US" altLang="en-US" dirty="0" smtClean="0"/>
              <a:t>WHILE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5897" y="2044227"/>
            <a:ext cx="1090877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balance &lt;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targetBalance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year = year + 1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24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interest </a:t>
            </a:r>
            <a:r>
              <a:rPr lang="en-US" sz="2400" b="1" dirty="0" smtClean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Double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balance * rate / 100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balance = balance + interest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 While</a:t>
            </a:r>
          </a:p>
          <a:p>
            <a:pPr>
              <a:lnSpc>
                <a:spcPct val="150000"/>
              </a:lnSpc>
            </a:pPr>
            <a:endParaRPr lang="en-US" altLang="en-US" sz="24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en-US" sz="3200" dirty="0" smtClean="0"/>
              <a:t>When the </a:t>
            </a:r>
            <a:r>
              <a:rPr lang="en-US" altLang="en-US" sz="3200" dirty="0"/>
              <a:t>balance </a:t>
            </a:r>
            <a:r>
              <a:rPr lang="en-US" altLang="en-US" sz="3200" dirty="0" smtClean="0"/>
              <a:t>is at </a:t>
            </a:r>
            <a:r>
              <a:rPr lang="en-US" altLang="en-US" sz="3200" dirty="0"/>
              <a:t>least $20,000</a:t>
            </a:r>
            <a:r>
              <a:rPr lang="en-US" altLang="en-US" sz="3200" dirty="0" smtClean="0"/>
              <a:t>?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731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2800" dirty="0"/>
              <a:t>When the balance is at least $20,000?</a:t>
            </a:r>
            <a:endParaRPr lang="en-US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1856976"/>
            <a:ext cx="1065016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(balance &lt;= 20000)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interest = balance * rate / 100;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balance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balance + interest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year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en-US" sz="24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5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 smtClean="0"/>
              <a:t>WHILE loop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083733"/>
            <a:ext cx="11193462" cy="5064655"/>
          </a:xfrm>
        </p:spPr>
        <p:txBody>
          <a:bodyPr/>
          <a:lstStyle/>
          <a:p>
            <a:pPr marL="0" indent="0">
              <a:lnSpc>
                <a:spcPct val="110000"/>
              </a:lnSpc>
              <a:spcAft>
                <a:spcPts val="3000"/>
              </a:spcAft>
              <a:buNone/>
            </a:pPr>
            <a:r>
              <a:rPr lang="en-US" altLang="en-US" sz="4000" dirty="0"/>
              <a:t>The overall structure </a:t>
            </a:r>
            <a:r>
              <a:rPr lang="en-US" altLang="en-US" sz="4000" dirty="0" smtClean="0"/>
              <a:t>is as </a:t>
            </a:r>
            <a:r>
              <a:rPr lang="en-US" altLang="en-US" sz="4000" dirty="0"/>
              <a:t>follows:</a:t>
            </a:r>
          </a:p>
          <a:p>
            <a:pPr>
              <a:lnSpc>
                <a:spcPct val="110000"/>
              </a:lnSpc>
              <a:buNone/>
            </a:pPr>
            <a:r>
              <a:rPr lang="en-US" altLang="en-US" sz="4000" dirty="0" smtClean="0">
                <a:solidFill>
                  <a:srgbClr val="083FA4"/>
                </a:solidFill>
              </a:rPr>
              <a:t>while </a:t>
            </a:r>
            <a:r>
              <a:rPr lang="en-US" altLang="en-US" sz="4000" dirty="0" smtClean="0"/>
              <a:t>(condition)</a:t>
            </a:r>
          </a:p>
          <a:p>
            <a:pPr>
              <a:lnSpc>
                <a:spcPct val="110000"/>
              </a:lnSpc>
              <a:buNone/>
            </a:pPr>
            <a:r>
              <a:rPr lang="en-US" altLang="en-US" sz="4000" dirty="0" smtClean="0"/>
              <a:t>{</a:t>
            </a:r>
            <a:endParaRPr lang="en-US" altLang="en-US" sz="4000" dirty="0" smtClean="0"/>
          </a:p>
          <a:p>
            <a:pPr lvl="1">
              <a:lnSpc>
                <a:spcPct val="110000"/>
              </a:lnSpc>
              <a:buNone/>
            </a:pPr>
            <a:r>
              <a:rPr lang="en-US" altLang="en-US" sz="4000" dirty="0"/>
              <a:t>	&lt;actions&gt;</a:t>
            </a:r>
          </a:p>
          <a:p>
            <a:pPr>
              <a:lnSpc>
                <a:spcPct val="110000"/>
              </a:lnSpc>
              <a:spcAft>
                <a:spcPts val="3000"/>
              </a:spcAft>
              <a:buNone/>
            </a:pPr>
            <a:r>
              <a:rPr lang="en-US" altLang="en-US" sz="4000" dirty="0" smtClean="0"/>
              <a:t>}</a:t>
            </a:r>
            <a:endParaRPr lang="en-US" altLang="en-US" sz="4000" dirty="0" smtClean="0">
              <a:solidFill>
                <a:srgbClr val="083FA4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en-US" sz="4000" dirty="0" smtClean="0"/>
              <a:t>Loop repeats </a:t>
            </a:r>
            <a:r>
              <a:rPr lang="en-US" altLang="en-US" sz="4000" b="1" dirty="0" smtClean="0"/>
              <a:t>UNTIL</a:t>
            </a:r>
            <a:r>
              <a:rPr lang="en-US" altLang="en-US" sz="4000" dirty="0" smtClean="0"/>
              <a:t> condition is true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324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d</a:t>
            </a:r>
            <a:r>
              <a:rPr lang="en-US" altLang="en-US" dirty="0" smtClean="0"/>
              <a:t>o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 altLang="en-US" sz="4000" dirty="0" smtClean="0">
                <a:solidFill>
                  <a:srgbClr val="083FA4"/>
                </a:solidFill>
              </a:rPr>
              <a:t>do…while</a:t>
            </a:r>
            <a:r>
              <a:rPr lang="en-US" altLang="en-US" sz="4000" dirty="0" smtClean="0"/>
              <a:t> loop is </a:t>
            </a:r>
            <a:r>
              <a:rPr lang="en-US" altLang="en-US" sz="4000" dirty="0" smtClean="0"/>
              <a:t>same as </a:t>
            </a:r>
            <a:r>
              <a:rPr lang="en-US" altLang="en-US" sz="4000" dirty="0" smtClean="0">
                <a:solidFill>
                  <a:srgbClr val="083FA4"/>
                </a:solidFill>
              </a:rPr>
              <a:t>while</a:t>
            </a: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chemeClr val="tx1"/>
              </a:buClr>
            </a:pPr>
            <a:endParaRPr lang="en-US" altLang="en-US" sz="4000" dirty="0">
              <a:solidFill>
                <a:srgbClr val="083FA4"/>
              </a:solidFill>
            </a:endParaRP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chemeClr val="tx1"/>
              </a:buClr>
            </a:pPr>
            <a:endParaRPr lang="en-US" altLang="en-US" sz="4000" dirty="0" smtClean="0">
              <a:solidFill>
                <a:srgbClr val="083FA4"/>
              </a:solidFill>
            </a:endParaRP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chemeClr val="tx1"/>
              </a:buClr>
            </a:pPr>
            <a:endParaRPr lang="en-US" altLang="en-US" sz="4000" dirty="0">
              <a:solidFill>
                <a:srgbClr val="083FA4"/>
              </a:solidFill>
            </a:endParaRP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 altLang="en-US" sz="4000" dirty="0"/>
              <a:t>The difference: it executes at least once</a:t>
            </a: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chemeClr val="tx1"/>
              </a:buClr>
            </a:pPr>
            <a:endParaRPr lang="en-US" altLang="en-US" sz="4000" dirty="0" smtClean="0">
              <a:solidFill>
                <a:srgbClr val="083FA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163" y="2289687"/>
            <a:ext cx="10650162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a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 a + 2;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 &lt; 15);</a:t>
            </a:r>
            <a:endParaRPr lang="en-US" altLang="en-US" sz="32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88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921220" cy="522288"/>
          </a:xfrm>
        </p:spPr>
        <p:txBody>
          <a:bodyPr/>
          <a:lstStyle/>
          <a:p>
            <a:r>
              <a:rPr lang="en-US" altLang="en-US" dirty="0" smtClean="0"/>
              <a:t>Exiting the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en-US" sz="4000" dirty="0" smtClean="0"/>
              <a:t>Use </a:t>
            </a:r>
            <a:r>
              <a:rPr lang="en-US" altLang="en-US" sz="4000" dirty="0" smtClean="0">
                <a:solidFill>
                  <a:srgbClr val="083FA4"/>
                </a:solidFill>
              </a:rPr>
              <a:t>break </a:t>
            </a:r>
            <a:r>
              <a:rPr lang="en-US" altLang="en-US" sz="4000" dirty="0" smtClean="0"/>
              <a:t>to </a:t>
            </a:r>
            <a:r>
              <a:rPr lang="en-US" altLang="en-US" sz="4000" dirty="0"/>
              <a:t>exit the loop</a:t>
            </a:r>
          </a:p>
          <a:p>
            <a:endParaRPr lang="en-US" altLang="en-US" sz="4000" dirty="0" smtClean="0"/>
          </a:p>
          <a:p>
            <a:endParaRPr lang="en-US" altLang="en-US" sz="4000" dirty="0"/>
          </a:p>
          <a:p>
            <a:endParaRPr lang="en-US" altLang="en-US" sz="4000" dirty="0" smtClean="0"/>
          </a:p>
          <a:p>
            <a:endParaRPr lang="en-US" altLang="en-US" sz="4000" dirty="0" smtClean="0"/>
          </a:p>
          <a:p>
            <a:endParaRPr lang="en-US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2594495"/>
            <a:ext cx="10650162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counter = 1; counter &lt;= n; counter = counter + 2)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(counter == 7)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pt-BR" sz="6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5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921220" cy="522288"/>
          </a:xfrm>
        </p:spPr>
        <p:txBody>
          <a:bodyPr/>
          <a:lstStyle/>
          <a:p>
            <a:r>
              <a:rPr lang="en-US" altLang="en-US" dirty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-347663">
              <a:spcAft>
                <a:spcPts val="500"/>
              </a:spcAft>
              <a:buNone/>
            </a:pPr>
            <a:r>
              <a:rPr lang="en-US" altLang="en-US" sz="4400" dirty="0" smtClean="0"/>
              <a:t>Create </a:t>
            </a:r>
            <a:r>
              <a:rPr lang="en-US" altLang="en-US" sz="4400" dirty="0"/>
              <a:t>a pattern like </a:t>
            </a:r>
            <a:r>
              <a:rPr lang="en-US" altLang="en-US" sz="4400" dirty="0" smtClean="0"/>
              <a:t>this:</a:t>
            </a:r>
            <a:r>
              <a:rPr lang="en-US" altLang="en-US" sz="3800" dirty="0"/>
              <a:t/>
            </a:r>
            <a:br>
              <a:rPr lang="en-US" altLang="en-US" sz="3800" dirty="0"/>
            </a:br>
            <a:endParaRPr lang="en-US" altLang="en-US" sz="3800" dirty="0" smtClean="0"/>
          </a:p>
          <a:p>
            <a:pPr marL="2286000" lvl="5" indent="-347663">
              <a:spcAft>
                <a:spcPts val="500"/>
              </a:spcAft>
              <a:buNone/>
            </a:pPr>
            <a:r>
              <a:rPr lang="en-US" altLang="en-US" sz="3200" dirty="0" smtClean="0"/>
              <a:t>	</a:t>
            </a:r>
            <a:r>
              <a:rPr lang="en-US" altLang="en-US" sz="4400" dirty="0" smtClean="0"/>
              <a:t>[]</a:t>
            </a:r>
            <a:r>
              <a:rPr lang="en-US" altLang="en-US" sz="4400" dirty="0"/>
              <a:t/>
            </a:r>
            <a:br>
              <a:rPr lang="en-US" altLang="en-US" sz="4400" dirty="0"/>
            </a:br>
            <a:r>
              <a:rPr lang="en-US" altLang="en-US" sz="4400" dirty="0"/>
              <a:t>[][]</a:t>
            </a:r>
            <a:br>
              <a:rPr lang="en-US" altLang="en-US" sz="4400" dirty="0"/>
            </a:br>
            <a:r>
              <a:rPr lang="en-US" altLang="en-US" sz="4400" dirty="0"/>
              <a:t>[][][]</a:t>
            </a:r>
            <a:br>
              <a:rPr lang="en-US" altLang="en-US" sz="4400" dirty="0"/>
            </a:br>
            <a:r>
              <a:rPr lang="en-US" altLang="en-US" sz="4400" dirty="0"/>
              <a:t>[][][][] 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422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921220" cy="522288"/>
          </a:xfrm>
        </p:spPr>
        <p:txBody>
          <a:bodyPr/>
          <a:lstStyle/>
          <a:p>
            <a:r>
              <a:rPr lang="en-US" altLang="en-US" dirty="0"/>
              <a:t>Nested Loops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1303884"/>
            <a:ext cx="1108657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loop through rows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n; i++)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add []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times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b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j = 1; j &lt;= i; j++)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		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"[]"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6600" b="1" dirty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13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09863" y="2771775"/>
            <a:ext cx="6753225" cy="1314450"/>
          </a:xfrm>
        </p:spPr>
        <p:txBody>
          <a:bodyPr/>
          <a:lstStyle/>
          <a:p>
            <a:r>
              <a:rPr lang="en-US" sz="5400" dirty="0" smtClean="0"/>
              <a:t>The End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635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325" y="1962196"/>
            <a:ext cx="934135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800" b="1" dirty="0" smtClean="0"/>
              <a:t>Fundamentals</a:t>
            </a:r>
            <a:r>
              <a:rPr lang="en-GB" sz="4400" b="1" dirty="0" smtClean="0"/>
              <a:t> of Programming</a:t>
            </a:r>
            <a:endParaRPr lang="en-US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68534" y="2983264"/>
            <a:ext cx="8654933" cy="2228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 sz="4000" b="1" dirty="0" smtClean="0"/>
              <a:t>Lecture</a:t>
            </a:r>
            <a:r>
              <a:rPr lang="en-US" sz="3600" b="1" dirty="0" smtClean="0"/>
              <a:t> 4.</a:t>
            </a:r>
            <a:r>
              <a:rPr lang="en-US" sz="3600" dirty="0" smtClean="0"/>
              <a:t> </a:t>
            </a:r>
            <a:r>
              <a:rPr lang="en-US" altLang="en-US" sz="3600" dirty="0"/>
              <a:t>Repetition Control </a:t>
            </a:r>
            <a:r>
              <a:rPr lang="en-US" altLang="en-US" sz="3600" dirty="0" smtClean="0"/>
              <a:t>structures:</a:t>
            </a:r>
          </a:p>
          <a:p>
            <a:pPr marL="3200400" lvl="6" indent="-457200">
              <a:lnSpc>
                <a:spcPct val="80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solidFill>
                  <a:srgbClr val="083FA4"/>
                </a:solidFill>
              </a:rPr>
              <a:t>while</a:t>
            </a:r>
            <a:r>
              <a:rPr lang="en-US" altLang="en-US" sz="3200" dirty="0" smtClean="0"/>
              <a:t> </a:t>
            </a:r>
            <a:r>
              <a:rPr lang="en-US" altLang="en-US" sz="3200" dirty="0" smtClean="0"/>
              <a:t>loop;</a:t>
            </a:r>
          </a:p>
          <a:p>
            <a:pPr marL="3200400" lvl="6" indent="-457200">
              <a:lnSpc>
                <a:spcPct val="80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83FA4"/>
                </a:solidFill>
              </a:rPr>
              <a:t>f</a:t>
            </a:r>
            <a:r>
              <a:rPr lang="en-US" altLang="en-US" sz="3200" dirty="0" smtClean="0">
                <a:solidFill>
                  <a:srgbClr val="083FA4"/>
                </a:solidFill>
              </a:rPr>
              <a:t>or</a:t>
            </a:r>
            <a:r>
              <a:rPr lang="en-US" altLang="en-US" sz="3200" dirty="0" smtClean="0"/>
              <a:t> </a:t>
            </a:r>
            <a:r>
              <a:rPr lang="en-US" altLang="en-US" sz="3200" dirty="0" smtClean="0"/>
              <a:t>… </a:t>
            </a:r>
            <a:r>
              <a:rPr lang="en-US" altLang="en-US" sz="3200" dirty="0" smtClean="0">
                <a:solidFill>
                  <a:srgbClr val="083FA4"/>
                </a:solidFill>
              </a:rPr>
              <a:t>next</a:t>
            </a:r>
            <a:r>
              <a:rPr lang="en-US" altLang="en-US" sz="3200" dirty="0" smtClean="0"/>
              <a:t> </a:t>
            </a:r>
            <a:r>
              <a:rPr lang="en-US" altLang="en-US" sz="3200" dirty="0" smtClean="0"/>
              <a:t>loop</a:t>
            </a:r>
            <a:r>
              <a:rPr lang="en-US" altLang="en-US" sz="3200" dirty="0"/>
              <a:t>, </a:t>
            </a:r>
            <a:endParaRPr lang="en-US" altLang="en-US" sz="3200" dirty="0" smtClean="0"/>
          </a:p>
          <a:p>
            <a:pPr marL="3200400" lvl="6" indent="-457200">
              <a:lnSpc>
                <a:spcPct val="80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quitting </a:t>
            </a:r>
            <a:r>
              <a:rPr lang="en-US" altLang="en-US" sz="3200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34903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11193462" cy="4131733"/>
          </a:xfrm>
        </p:spPr>
        <p:txBody>
          <a:bodyPr anchor="ctr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4000" dirty="0" smtClean="0"/>
              <a:t>To </a:t>
            </a:r>
            <a:r>
              <a:rPr lang="en-US" altLang="en-US" sz="4000" dirty="0"/>
              <a:t>be able to program loops with the </a:t>
            </a:r>
            <a:r>
              <a:rPr lang="en-US" altLang="en-US" sz="4000" dirty="0">
                <a:solidFill>
                  <a:srgbClr val="083FA4"/>
                </a:solidFill>
              </a:rPr>
              <a:t>w</a:t>
            </a:r>
            <a:r>
              <a:rPr lang="en-US" altLang="en-US" sz="4000" dirty="0" smtClean="0">
                <a:solidFill>
                  <a:srgbClr val="083FA4"/>
                </a:solidFill>
              </a:rPr>
              <a:t>hile</a:t>
            </a:r>
            <a:r>
              <a:rPr lang="en-US" altLang="en-US" sz="4000" dirty="0"/>
              <a:t>, </a:t>
            </a:r>
            <a:r>
              <a:rPr lang="en-US" altLang="en-US" sz="4000" dirty="0" smtClean="0">
                <a:solidFill>
                  <a:srgbClr val="083FA4"/>
                </a:solidFill>
              </a:rPr>
              <a:t>for</a:t>
            </a:r>
            <a:r>
              <a:rPr lang="en-US" altLang="en-US" sz="4000" dirty="0"/>
              <a:t>, and </a:t>
            </a:r>
            <a:r>
              <a:rPr lang="en-US" altLang="en-US" sz="4000" dirty="0">
                <a:solidFill>
                  <a:srgbClr val="083FA4"/>
                </a:solidFill>
              </a:rPr>
              <a:t>d</a:t>
            </a:r>
            <a:r>
              <a:rPr lang="en-US" altLang="en-US" sz="4000" dirty="0" smtClean="0">
                <a:solidFill>
                  <a:srgbClr val="083FA4"/>
                </a:solidFill>
              </a:rPr>
              <a:t>o</a:t>
            </a:r>
            <a:r>
              <a:rPr lang="en-US" altLang="en-US" sz="4000" dirty="0" smtClean="0"/>
              <a:t> </a:t>
            </a:r>
            <a:r>
              <a:rPr lang="en-US" altLang="en-US" sz="4000" dirty="0"/>
              <a:t>statements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4000" dirty="0" smtClean="0"/>
              <a:t>To </a:t>
            </a:r>
            <a:r>
              <a:rPr lang="en-US" altLang="en-US" sz="4000" dirty="0"/>
              <a:t>avoid infinite loops and off-by-one errors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4000" dirty="0" smtClean="0"/>
              <a:t>To </a:t>
            </a:r>
            <a:r>
              <a:rPr lang="en-US" altLang="en-US" sz="4000" dirty="0"/>
              <a:t>understand nested loops </a:t>
            </a:r>
          </a:p>
        </p:txBody>
      </p:sp>
    </p:spTree>
    <p:extLst>
      <p:ext uri="{BB962C8B-B14F-4D97-AF65-F5344CB8AC3E}">
        <p14:creationId xmlns:p14="http://schemas.microsoft.com/office/powerpoint/2010/main" val="2100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Repetition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You often find situations where you need to perform the same task a number of times. To accomplish this, we use loops.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altLang="en-US" sz="3600" dirty="0"/>
              <a:t>Two main types of loops: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altLang="en-US" sz="3600" dirty="0" smtClean="0">
                <a:solidFill>
                  <a:srgbClr val="083FA4"/>
                </a:solidFill>
              </a:rPr>
              <a:t>for</a:t>
            </a:r>
            <a:r>
              <a:rPr lang="en-US" altLang="en-US" sz="3600" i="1" dirty="0" smtClean="0">
                <a:solidFill>
                  <a:srgbClr val="083FA4"/>
                </a:solidFill>
              </a:rPr>
              <a:t> </a:t>
            </a:r>
            <a:r>
              <a:rPr lang="en-US" altLang="en-US" sz="3600" i="1" dirty="0"/>
              <a:t>loops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altLang="en-US" sz="3600" dirty="0" smtClean="0">
                <a:solidFill>
                  <a:srgbClr val="083FA4"/>
                </a:solidFill>
              </a:rPr>
              <a:t>while</a:t>
            </a:r>
            <a:r>
              <a:rPr lang="en-US" altLang="en-US" sz="3600" i="1" dirty="0" smtClean="0">
                <a:solidFill>
                  <a:srgbClr val="083FA4"/>
                </a:solidFill>
              </a:rPr>
              <a:t> </a:t>
            </a:r>
            <a:r>
              <a:rPr lang="en-US" altLang="en-US" sz="3600" i="1" dirty="0" smtClean="0"/>
              <a:t>loops</a:t>
            </a:r>
            <a:endParaRPr lang="en-US" alt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2410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9242954" cy="522288"/>
          </a:xfrm>
        </p:spPr>
        <p:txBody>
          <a:bodyPr/>
          <a:lstStyle/>
          <a:p>
            <a:r>
              <a:rPr lang="en-US" altLang="en-US" sz="2800" dirty="0" smtClean="0"/>
              <a:t>Example: Investment </a:t>
            </a:r>
            <a:r>
              <a:rPr lang="en-US" altLang="en-US" sz="2800" dirty="0"/>
              <a:t>with Compound Interest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3600" dirty="0"/>
              <a:t>Invest $10,000, 5% interest, compounded annually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endParaRPr lang="en-US" altLang="en-US" sz="3600" dirty="0" smtClean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endParaRPr lang="en-US" altLang="en-US" sz="3600" dirty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endParaRPr lang="en-US" altLang="en-US" sz="3600" dirty="0" smtClean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endParaRPr lang="en-US" altLang="en-US" sz="3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endParaRPr lang="en-US" altLang="en-US" sz="3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en-US" sz="3600" b="1" dirty="0" smtClean="0"/>
              <a:t>What </a:t>
            </a:r>
            <a:r>
              <a:rPr lang="en-US" altLang="en-US" sz="3600" b="1" dirty="0"/>
              <a:t>will the balance be in 15 years?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46306"/>
              </p:ext>
            </p:extLst>
          </p:nvPr>
        </p:nvGraphicFramePr>
        <p:xfrm>
          <a:off x="3069166" y="1981200"/>
          <a:ext cx="6053668" cy="3200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45734"/>
                <a:gridCol w="4207934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Year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Balance</a:t>
                      </a:r>
                      <a:endParaRPr lang="en-US" sz="3200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$10,000</a:t>
                      </a:r>
                      <a:endParaRPr lang="en-US" sz="3200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$10,500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$11,025</a:t>
                      </a:r>
                      <a:endParaRPr lang="en-US" sz="3200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$11,576.25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62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FOR </a:t>
            </a:r>
            <a:r>
              <a:rPr lang="en-US" alt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2800" dirty="0" smtClean="0"/>
              <a:t>You can define </a:t>
            </a:r>
            <a:r>
              <a:rPr lang="en-US" sz="2800" b="1" dirty="0" smtClean="0"/>
              <a:t>step</a:t>
            </a:r>
            <a:r>
              <a:rPr lang="en-US" sz="2800" dirty="0" smtClean="0"/>
              <a:t> as well: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1155227"/>
            <a:ext cx="10650162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15; i++)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interest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balance * rate /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)100;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balance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balance + interest;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4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8163" y="4394062"/>
            <a:ext cx="10650162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15; i += 2)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sum_of_odd_numbers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24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52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FOR loop flowchart</a:t>
            </a:r>
            <a:endParaRPr lang="en-US" dirty="0"/>
          </a:p>
        </p:txBody>
      </p:sp>
      <p:cxnSp>
        <p:nvCxnSpPr>
          <p:cNvPr id="41" name="Elbow Connector 40"/>
          <p:cNvCxnSpPr>
            <a:stCxn id="32" idx="2"/>
          </p:cNvCxnSpPr>
          <p:nvPr/>
        </p:nvCxnSpPr>
        <p:spPr>
          <a:xfrm rot="5400000" flipH="1">
            <a:off x="4224341" y="3692312"/>
            <a:ext cx="3130978" cy="5138"/>
          </a:xfrm>
          <a:prstGeom prst="bentConnector5">
            <a:avLst>
              <a:gd name="adj1" fmla="val -7301"/>
              <a:gd name="adj2" fmla="val 35417945"/>
              <a:gd name="adj3" fmla="val 9988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4766303" y="2339853"/>
            <a:ext cx="2052191" cy="837346"/>
          </a:xfrm>
          <a:prstGeom prst="flowChartDecision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 ≤ n?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29104" y="3177199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endCxn id="18" idx="0"/>
          </p:cNvCxnSpPr>
          <p:nvPr/>
        </p:nvCxnSpPr>
        <p:spPr>
          <a:xfrm>
            <a:off x="5794635" y="999227"/>
            <a:ext cx="1" cy="31608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13357" y="2419972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768540" y="1315313"/>
            <a:ext cx="2052191" cy="603616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 = 1</a:t>
            </a:r>
            <a:endParaRPr lang="en-US" dirty="0"/>
          </a:p>
        </p:txBody>
      </p:sp>
      <p:cxnSp>
        <p:nvCxnSpPr>
          <p:cNvPr id="10" name="Straight Arrow Connector 9"/>
          <p:cNvCxnSpPr>
            <a:stCxn id="18" idx="2"/>
            <a:endCxn id="15" idx="0"/>
          </p:cNvCxnSpPr>
          <p:nvPr/>
        </p:nvCxnSpPr>
        <p:spPr>
          <a:xfrm flipH="1">
            <a:off x="5792399" y="1918929"/>
            <a:ext cx="2237" cy="42092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766303" y="3594098"/>
            <a:ext cx="2052191" cy="83248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interest to balance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15" idx="2"/>
            <a:endCxn id="20" idx="0"/>
          </p:cNvCxnSpPr>
          <p:nvPr/>
        </p:nvCxnSpPr>
        <p:spPr>
          <a:xfrm>
            <a:off x="5792399" y="3177199"/>
            <a:ext cx="0" cy="416899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66303" y="4740740"/>
            <a:ext cx="2052191" cy="51963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++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0" idx="2"/>
            <a:endCxn id="32" idx="0"/>
          </p:cNvCxnSpPr>
          <p:nvPr/>
        </p:nvCxnSpPr>
        <p:spPr>
          <a:xfrm>
            <a:off x="5792399" y="4426581"/>
            <a:ext cx="0" cy="314159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5" idx="3"/>
          </p:cNvCxnSpPr>
          <p:nvPr/>
        </p:nvCxnSpPr>
        <p:spPr>
          <a:xfrm flipH="1">
            <a:off x="5794968" y="2758526"/>
            <a:ext cx="1023526" cy="3755290"/>
          </a:xfrm>
          <a:prstGeom prst="bentConnector4">
            <a:avLst>
              <a:gd name="adj1" fmla="val -71521"/>
              <a:gd name="adj2" fmla="val 84574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1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 smtClean="0"/>
              <a:t>FOR loop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562986"/>
            <a:ext cx="11193462" cy="458540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4000" dirty="0"/>
              <a:t>The overall structure goes as follows:</a:t>
            </a:r>
          </a:p>
          <a:p>
            <a:pPr marL="0" indent="0">
              <a:buNone/>
            </a:pPr>
            <a:r>
              <a:rPr lang="nn-NO" sz="4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4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40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4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&lt;initial value&gt;</a:t>
            </a:r>
            <a:r>
              <a:rPr lang="nn-NO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nn-NO" sz="4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n-NO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4000" dirty="0">
                <a:solidFill>
                  <a:srgbClr val="000000"/>
                </a:solidFill>
                <a:latin typeface="Consolas" panose="020B0609020204030204" pitchFamily="49" charset="0"/>
              </a:rPr>
              <a:t>&lt;= </a:t>
            </a:r>
            <a:r>
              <a:rPr lang="nn-NO" sz="4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&lt;end value&gt;</a:t>
            </a:r>
            <a:r>
              <a:rPr lang="nn-NO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nn-NO" sz="4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n-NO" sz="4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&lt;increment&gt;</a:t>
            </a:r>
            <a:r>
              <a:rPr lang="nn-NO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nn-NO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&lt;actions&gt;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4000" dirty="0" smtClean="0"/>
          </a:p>
          <a:p>
            <a:pPr>
              <a:lnSpc>
                <a:spcPct val="110000"/>
              </a:lnSpc>
              <a:buNone/>
            </a:pPr>
            <a:endParaRPr lang="en-US" altLang="en-US" sz="4000" dirty="0">
              <a:solidFill>
                <a:srgbClr val="083F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09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2800" dirty="0" smtClean="0"/>
              <a:t>The </a:t>
            </a:r>
            <a:r>
              <a:rPr lang="en-US" altLang="en-US" sz="2800" dirty="0"/>
              <a:t>previous example can be written like </a:t>
            </a:r>
            <a:r>
              <a:rPr lang="en-US" altLang="en-US" sz="2800" dirty="0" smtClean="0"/>
              <a:t>this:</a:t>
            </a:r>
            <a:endParaRPr lang="en-US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1856976"/>
            <a:ext cx="10650162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counter = 1;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(counter &lt;= 15)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interest = balance * rate / 100;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balance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balance + interest;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counter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en-US" sz="24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08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3FA4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accent5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347</Words>
  <Application>Microsoft Office PowerPoint</Application>
  <PresentationFormat>Widescreen</PresentationFormat>
  <Paragraphs>149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Vasiliy Kuznetsov</cp:lastModifiedBy>
  <cp:revision>405</cp:revision>
  <dcterms:created xsi:type="dcterms:W3CDTF">2015-06-15T09:27:21Z</dcterms:created>
  <dcterms:modified xsi:type="dcterms:W3CDTF">2018-09-23T13:32:54Z</dcterms:modified>
</cp:coreProperties>
</file>