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1"/>
  </p:sldMasterIdLst>
  <p:notesMasterIdLst>
    <p:notesMasterId r:id="rId34"/>
  </p:notesMasterIdLst>
  <p:sldIdLst>
    <p:sldId id="256" r:id="rId2"/>
    <p:sldId id="257" r:id="rId3"/>
    <p:sldId id="282" r:id="rId4"/>
    <p:sldId id="259" r:id="rId5"/>
    <p:sldId id="260" r:id="rId6"/>
    <p:sldId id="283" r:id="rId7"/>
    <p:sldId id="262" r:id="rId8"/>
    <p:sldId id="288" r:id="rId9"/>
    <p:sldId id="263" r:id="rId10"/>
    <p:sldId id="290" r:id="rId11"/>
    <p:sldId id="289" r:id="rId12"/>
    <p:sldId id="264" r:id="rId13"/>
    <p:sldId id="286" r:id="rId14"/>
    <p:sldId id="266" r:id="rId15"/>
    <p:sldId id="267" r:id="rId16"/>
    <p:sldId id="284" r:id="rId17"/>
    <p:sldId id="269" r:id="rId18"/>
    <p:sldId id="291" r:id="rId19"/>
    <p:sldId id="270" r:id="rId20"/>
    <p:sldId id="292" r:id="rId21"/>
    <p:sldId id="271" r:id="rId22"/>
    <p:sldId id="293" r:id="rId23"/>
    <p:sldId id="272" r:id="rId24"/>
    <p:sldId id="294" r:id="rId25"/>
    <p:sldId id="273" r:id="rId26"/>
    <p:sldId id="285" r:id="rId27"/>
    <p:sldId id="278" r:id="rId28"/>
    <p:sldId id="277" r:id="rId29"/>
    <p:sldId id="280" r:id="rId30"/>
    <p:sldId id="279" r:id="rId31"/>
    <p:sldId id="281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29CFF25E-7591-4A36-8283-F14600A9D010}">
          <p14:sldIdLst>
            <p14:sldId id="256"/>
            <p14:sldId id="257"/>
            <p14:sldId id="282"/>
            <p14:sldId id="259"/>
            <p14:sldId id="260"/>
            <p14:sldId id="283"/>
            <p14:sldId id="262"/>
            <p14:sldId id="288"/>
            <p14:sldId id="263"/>
            <p14:sldId id="290"/>
            <p14:sldId id="289"/>
            <p14:sldId id="264"/>
            <p14:sldId id="286"/>
            <p14:sldId id="266"/>
            <p14:sldId id="267"/>
            <p14:sldId id="284"/>
            <p14:sldId id="269"/>
            <p14:sldId id="291"/>
            <p14:sldId id="270"/>
            <p14:sldId id="292"/>
            <p14:sldId id="271"/>
            <p14:sldId id="293"/>
            <p14:sldId id="272"/>
            <p14:sldId id="294"/>
            <p14:sldId id="273"/>
            <p14:sldId id="285"/>
            <p14:sldId id="278"/>
            <p14:sldId id="277"/>
            <p14:sldId id="280"/>
            <p14:sldId id="279"/>
            <p14:sldId id="281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5613B-6C55-4504-AC2B-F11695E04AEE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A5E3B-D50E-4857-8F84-B2D3D27F11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699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6883-3BD2-44FB-8FB6-283B99C2BDAD}" type="datetime1">
              <a:rPr lang="cs-CZ" smtClean="0"/>
              <a:t>15.01.2024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Denis Rešitko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355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49C-0484-4148-868D-B33C5582E2C7}" type="datetime1">
              <a:rPr lang="cs-CZ" smtClean="0"/>
              <a:t>15.01.2024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Denis Rešitko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937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0FBD-F103-4FF5-B694-05C331042D03}" type="datetime1">
              <a:rPr lang="cs-CZ" smtClean="0"/>
              <a:t>15.01.2024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Denis Rešitko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199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63-2E33-4391-9DAF-6AC53D9D9AE3}" type="datetime1">
              <a:rPr lang="cs-CZ" smtClean="0"/>
              <a:t>15.01.2024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Denis Rešitko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372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B88-CF7D-4F4C-A430-477C0B431FFF}" type="datetime1">
              <a:rPr lang="cs-CZ" smtClean="0"/>
              <a:t>15.01.2024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Denis Rešitko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5171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56FE-E6F5-41DA-9774-7FAACC6F4FFC}" type="datetime1">
              <a:rPr lang="cs-CZ" smtClean="0"/>
              <a:t>15.01.2024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Denis Rešitko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314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1594-AFE5-42CB-BF9A-942879B3FB8F}" type="datetime1">
              <a:rPr lang="cs-CZ" smtClean="0"/>
              <a:t>15.01.2024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Denis Rešitko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9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F874-81E7-46E0-B522-F14175F59783}" type="datetime1">
              <a:rPr lang="cs-CZ" smtClean="0"/>
              <a:t>15.01.2024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Denis Rešitko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75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FD90-85ED-4676-A946-793107443F56}" type="datetime1">
              <a:rPr lang="cs-CZ" smtClean="0"/>
              <a:t>15.01.2024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Denis Rešitko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956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7F3B-518C-4BF5-A71E-EC2F7EF4C5EB}" type="datetime1">
              <a:rPr lang="cs-CZ" smtClean="0"/>
              <a:t>15.01.2024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cs-CZ"/>
              <a:t>Denis Rešitko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91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183E540-F9DD-4CF7-B9AA-E7A64CEE6F4B}" type="datetime1">
              <a:rPr lang="cs-CZ" smtClean="0"/>
              <a:t>15.01.2024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cs-CZ"/>
              <a:t>Denis Rešitko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40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6AB84E-54E6-40FC-9070-B6A10A2EE6A0}" type="datetime1">
              <a:rPr lang="cs-CZ" smtClean="0"/>
              <a:t>15.01.2024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cs-CZ"/>
              <a:t>Denis Rešitko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FFBC7A1-A0F4-4D62-96EC-F1DD6C055A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018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4A7A91-0C0A-E7A8-A550-53A862FC2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2606040"/>
            <a:ext cx="8991600" cy="1645920"/>
          </a:xfrm>
        </p:spPr>
        <p:txBody>
          <a:bodyPr>
            <a:normAutofit/>
          </a:bodyPr>
          <a:lstStyle/>
          <a:p>
            <a:r>
              <a:rPr lang="cs-CZ" sz="5400" dirty="0"/>
              <a:t>Grafický </a:t>
            </a:r>
            <a:r>
              <a:rPr lang="cs-CZ" sz="5400" dirty="0" err="1"/>
              <a:t>enginy</a:t>
            </a:r>
            <a:endParaRPr lang="cs-CZ" sz="5400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C067197A-2766-4E85-7B95-F65208AB801A}"/>
              </a:ext>
            </a:extLst>
          </p:cNvPr>
          <p:cNvSpPr txBox="1"/>
          <p:nvPr/>
        </p:nvSpPr>
        <p:spPr>
          <a:xfrm>
            <a:off x="5088192" y="4443197"/>
            <a:ext cx="201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Denis Rešitko 2.C</a:t>
            </a:r>
          </a:p>
        </p:txBody>
      </p:sp>
    </p:spTree>
    <p:extLst>
      <p:ext uri="{BB962C8B-B14F-4D97-AF65-F5344CB8AC3E}">
        <p14:creationId xmlns:p14="http://schemas.microsoft.com/office/powerpoint/2010/main" val="148081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872947D-A66B-7B4A-4768-C28FBC972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74" y="248856"/>
            <a:ext cx="10577052" cy="636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AEAD522E-DB35-85C5-F7DE-F028AAF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323" y="6327941"/>
            <a:ext cx="365760" cy="365760"/>
          </a:xfrm>
        </p:spPr>
        <p:txBody>
          <a:bodyPr/>
          <a:lstStyle/>
          <a:p>
            <a:fld id="{FFFBC7A1-A0F4-4D62-96EC-F1DD6C055ADD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188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2CFF931-B7F9-C4B1-D65A-788EFB0A3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74" y="454204"/>
            <a:ext cx="10577052" cy="594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DAAC0403-08C6-6DA8-A0F3-2AF308A8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4160" y="6220915"/>
            <a:ext cx="365760" cy="365760"/>
          </a:xfrm>
        </p:spPr>
        <p:txBody>
          <a:bodyPr/>
          <a:lstStyle/>
          <a:p>
            <a:fld id="{FFFBC7A1-A0F4-4D62-96EC-F1DD6C055ADD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956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4F068C-920D-3810-3774-AA68182A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368" y="2392237"/>
            <a:ext cx="7729728" cy="3101983"/>
          </a:xfrm>
        </p:spPr>
        <p:txBody>
          <a:bodyPr>
            <a:normAutofit/>
          </a:bodyPr>
          <a:lstStyle/>
          <a:p>
            <a:r>
              <a:rPr lang="cs-CZ" sz="2400" dirty="0"/>
              <a:t>neustálý rozvoj</a:t>
            </a:r>
          </a:p>
          <a:p>
            <a:r>
              <a:rPr lang="cs-CZ" sz="2400" dirty="0" err="1"/>
              <a:t>ray</a:t>
            </a:r>
            <a:r>
              <a:rPr lang="cs-CZ" sz="2400" dirty="0"/>
              <a:t> </a:t>
            </a:r>
            <a:r>
              <a:rPr lang="cs-CZ" sz="2400" dirty="0" err="1"/>
              <a:t>tracing</a:t>
            </a:r>
            <a:r>
              <a:rPr lang="cs-CZ" sz="2400" dirty="0"/>
              <a:t>, realismus</a:t>
            </a:r>
          </a:p>
          <a:p>
            <a:r>
              <a:rPr lang="cs-CZ" sz="2400" dirty="0"/>
              <a:t>virtuální a rozšířená realita</a:t>
            </a:r>
          </a:p>
          <a:p>
            <a:r>
              <a:rPr lang="cs-CZ" sz="2400" dirty="0"/>
              <a:t>umělá inteligence</a:t>
            </a:r>
          </a:p>
          <a:p>
            <a:r>
              <a:rPr lang="cs-CZ" sz="2400" dirty="0" err="1"/>
              <a:t>cross-platform</a:t>
            </a:r>
            <a:r>
              <a:rPr lang="cs-CZ" sz="2400" dirty="0"/>
              <a:t> development</a:t>
            </a:r>
          </a:p>
          <a:p>
            <a:endParaRPr lang="cs-CZ" sz="2400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520F23B-A240-9E64-A34F-80A59A54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12</a:t>
            </a:fld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ED478D9C-278A-489D-4E6F-ADB5E69383B7}"/>
              </a:ext>
            </a:extLst>
          </p:cNvPr>
          <p:cNvSpPr txBox="1"/>
          <p:nvPr/>
        </p:nvSpPr>
        <p:spPr>
          <a:xfrm>
            <a:off x="1209368" y="733252"/>
            <a:ext cx="8495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Rozvojové směry v přítomnosti</a:t>
            </a:r>
          </a:p>
        </p:txBody>
      </p:sp>
    </p:spTree>
    <p:extLst>
      <p:ext uri="{BB962C8B-B14F-4D97-AF65-F5344CB8AC3E}">
        <p14:creationId xmlns:p14="http://schemas.microsoft.com/office/powerpoint/2010/main" val="304428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4A7A91-0C0A-E7A8-A550-53A862FC2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>
            <a:normAutofit/>
          </a:bodyPr>
          <a:lstStyle/>
          <a:p>
            <a:r>
              <a:rPr lang="cs-CZ" sz="5400" dirty="0"/>
              <a:t>Klíčové funkce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FEEF540-350C-946C-F185-9D63E561D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115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5521E6-3683-51B8-6783-6D1045D9A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22" y="2382406"/>
            <a:ext cx="7729728" cy="3101983"/>
          </a:xfrm>
        </p:spPr>
        <p:txBody>
          <a:bodyPr>
            <a:normAutofit/>
          </a:bodyPr>
          <a:lstStyle/>
          <a:p>
            <a:r>
              <a:rPr lang="cs-CZ" sz="2400" dirty="0"/>
              <a:t>převedení digitálních informací na obrazovku</a:t>
            </a:r>
          </a:p>
          <a:p>
            <a:endParaRPr lang="cs-CZ" sz="2400" dirty="0"/>
          </a:p>
          <a:p>
            <a:r>
              <a:rPr lang="cs-CZ" sz="2400" b="1" u="sng" dirty="0"/>
              <a:t>grafický </a:t>
            </a:r>
            <a:r>
              <a:rPr lang="cs-CZ" sz="2400" b="1" u="sng" dirty="0" err="1"/>
              <a:t>enginy</a:t>
            </a:r>
            <a:r>
              <a:rPr lang="cs-CZ" sz="2400" dirty="0"/>
              <a:t>: </a:t>
            </a:r>
            <a:r>
              <a:rPr lang="cs-CZ" sz="2400" dirty="0" err="1"/>
              <a:t>rendering</a:t>
            </a:r>
            <a:r>
              <a:rPr lang="cs-CZ" sz="2400" dirty="0"/>
              <a:t> </a:t>
            </a:r>
            <a:r>
              <a:rPr lang="cs-CZ" sz="2400" dirty="0" err="1"/>
              <a:t>pipeline</a:t>
            </a:r>
            <a:r>
              <a:rPr lang="cs-CZ" sz="2400" dirty="0"/>
              <a:t>, </a:t>
            </a:r>
            <a:r>
              <a:rPr lang="cs-CZ" sz="2400" dirty="0" err="1"/>
              <a:t>shader</a:t>
            </a:r>
            <a:r>
              <a:rPr lang="cs-CZ" sz="2400" dirty="0"/>
              <a:t> </a:t>
            </a:r>
            <a:r>
              <a:rPr lang="cs-CZ" sz="2400" dirty="0" err="1"/>
              <a:t>programming</a:t>
            </a:r>
            <a:r>
              <a:rPr lang="cs-CZ" sz="2400" dirty="0"/>
              <a:t>, </a:t>
            </a:r>
            <a:r>
              <a:rPr lang="cs-CZ" sz="2400" dirty="0" err="1"/>
              <a:t>shadow</a:t>
            </a:r>
            <a:r>
              <a:rPr lang="cs-CZ" sz="2400" dirty="0"/>
              <a:t> </a:t>
            </a:r>
            <a:r>
              <a:rPr lang="cs-CZ" sz="2400" dirty="0" err="1"/>
              <a:t>mapping</a:t>
            </a:r>
            <a:r>
              <a:rPr lang="cs-CZ" sz="2400" dirty="0"/>
              <a:t>…</a:t>
            </a:r>
          </a:p>
          <a:p>
            <a:r>
              <a:rPr lang="cs-CZ" sz="2400" b="1" u="sng" dirty="0"/>
              <a:t>herní </a:t>
            </a:r>
            <a:r>
              <a:rPr lang="cs-CZ" sz="2400" b="1" u="sng" dirty="0" err="1"/>
              <a:t>enginy</a:t>
            </a:r>
            <a:r>
              <a:rPr lang="cs-CZ" sz="2400" dirty="0"/>
              <a:t>: scénu s objekty, fyzikální simulace, post-</a:t>
            </a:r>
            <a:r>
              <a:rPr lang="cs-CZ" sz="2400" dirty="0" err="1"/>
              <a:t>processing</a:t>
            </a:r>
            <a:r>
              <a:rPr lang="cs-CZ" sz="2400" dirty="0"/>
              <a:t> efekty…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4666FD6-D545-514B-F02A-A39E2CAF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14</a:t>
            </a:fld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915176C-98C6-9C24-9A70-50366AD60EC9}"/>
              </a:ext>
            </a:extLst>
          </p:cNvPr>
          <p:cNvSpPr txBox="1"/>
          <p:nvPr/>
        </p:nvSpPr>
        <p:spPr>
          <a:xfrm>
            <a:off x="1012722" y="658762"/>
            <a:ext cx="6587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 err="1"/>
              <a:t>Rendering</a:t>
            </a:r>
            <a:r>
              <a:rPr lang="cs-CZ" sz="4400" dirty="0"/>
              <a:t> grafiky</a:t>
            </a:r>
          </a:p>
        </p:txBody>
      </p:sp>
    </p:spTree>
    <p:extLst>
      <p:ext uri="{BB962C8B-B14F-4D97-AF65-F5344CB8AC3E}">
        <p14:creationId xmlns:p14="http://schemas.microsoft.com/office/powerpoint/2010/main" val="320014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5521E6-3683-51B8-6783-6D1045D9A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23" y="2343076"/>
            <a:ext cx="7729728" cy="3101983"/>
          </a:xfrm>
        </p:spPr>
        <p:txBody>
          <a:bodyPr>
            <a:normAutofit/>
          </a:bodyPr>
          <a:lstStyle/>
          <a:p>
            <a:r>
              <a:rPr lang="cs-CZ" sz="2400" dirty="0"/>
              <a:t>realistické chování objektů</a:t>
            </a:r>
          </a:p>
          <a:p>
            <a:endParaRPr lang="cs-CZ" sz="2400" dirty="0"/>
          </a:p>
          <a:p>
            <a:r>
              <a:rPr lang="cs-CZ" sz="2400" b="1" u="sng" dirty="0"/>
              <a:t>grafický </a:t>
            </a:r>
            <a:r>
              <a:rPr lang="cs-CZ" sz="2400" b="1" u="sng" dirty="0" err="1"/>
              <a:t>enginy</a:t>
            </a:r>
            <a:r>
              <a:rPr lang="cs-CZ" sz="2400" dirty="0"/>
              <a:t>: fluidní simulace, </a:t>
            </a:r>
            <a:r>
              <a:rPr lang="cs-CZ" sz="2400" dirty="0" err="1"/>
              <a:t>real-time</a:t>
            </a:r>
            <a:r>
              <a:rPr lang="cs-CZ" sz="2400" dirty="0"/>
              <a:t> simulace…</a:t>
            </a:r>
          </a:p>
          <a:p>
            <a:r>
              <a:rPr lang="cs-CZ" sz="2400" b="1" u="sng" dirty="0"/>
              <a:t>herní </a:t>
            </a:r>
            <a:r>
              <a:rPr lang="cs-CZ" sz="2400" b="1" u="sng" dirty="0" err="1"/>
              <a:t>enginy</a:t>
            </a:r>
            <a:r>
              <a:rPr lang="cs-CZ" sz="2400" dirty="0"/>
              <a:t>: </a:t>
            </a:r>
            <a:r>
              <a:rPr lang="cs-CZ" sz="2400" dirty="0" err="1"/>
              <a:t>rigid</a:t>
            </a:r>
            <a:r>
              <a:rPr lang="cs-CZ" sz="2400" dirty="0"/>
              <a:t> body, soft body, vodní simulace, vliv fyziky na </a:t>
            </a:r>
            <a:r>
              <a:rPr lang="cs-CZ" sz="2400" dirty="0" err="1"/>
              <a:t>gameplay</a:t>
            </a:r>
            <a:r>
              <a:rPr lang="cs-CZ" sz="2400" dirty="0"/>
              <a:t>…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9DF4C58-D9D5-447B-A1C0-A50C65AF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15</a:t>
            </a:fld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158AABF7-C90F-7601-EF9C-B05562E1A888}"/>
              </a:ext>
            </a:extLst>
          </p:cNvPr>
          <p:cNvSpPr txBox="1"/>
          <p:nvPr/>
        </p:nvSpPr>
        <p:spPr>
          <a:xfrm>
            <a:off x="1012723" y="648930"/>
            <a:ext cx="7472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Fyzikální simulace</a:t>
            </a:r>
          </a:p>
        </p:txBody>
      </p:sp>
    </p:spTree>
    <p:extLst>
      <p:ext uri="{BB962C8B-B14F-4D97-AF65-F5344CB8AC3E}">
        <p14:creationId xmlns:p14="http://schemas.microsoft.com/office/powerpoint/2010/main" val="1636692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4A7A91-0C0A-E7A8-A550-53A862FC2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488771"/>
            <a:ext cx="9448800" cy="1880457"/>
          </a:xfrm>
        </p:spPr>
        <p:txBody>
          <a:bodyPr>
            <a:noAutofit/>
          </a:bodyPr>
          <a:lstStyle/>
          <a:p>
            <a:r>
              <a:rPr lang="cs-CZ" sz="5400" dirty="0"/>
              <a:t>Populární herní </a:t>
            </a:r>
            <a:r>
              <a:rPr lang="cs-CZ" sz="5400" dirty="0" err="1"/>
              <a:t>enginy</a:t>
            </a:r>
            <a:endParaRPr lang="cs-CZ" sz="54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FEEF540-350C-946C-F185-9D63E561D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891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5521E6-3683-51B8-6783-6D1045D9A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058" y="2274250"/>
            <a:ext cx="7729728" cy="3101983"/>
          </a:xfrm>
        </p:spPr>
        <p:txBody>
          <a:bodyPr>
            <a:normAutofit/>
          </a:bodyPr>
          <a:lstStyle/>
          <a:p>
            <a:r>
              <a:rPr lang="cs-CZ" sz="2400" dirty="0"/>
              <a:t>jeden z nejvýznamnějších a nejpopulárnějších</a:t>
            </a:r>
          </a:p>
          <a:p>
            <a:r>
              <a:rPr lang="cs-CZ" sz="2400" dirty="0" err="1"/>
              <a:t>blueprints</a:t>
            </a:r>
            <a:endParaRPr lang="cs-CZ" sz="2400" dirty="0"/>
          </a:p>
          <a:p>
            <a:r>
              <a:rPr lang="cs-CZ" sz="2400" dirty="0"/>
              <a:t>grafická kvalita</a:t>
            </a:r>
          </a:p>
          <a:p>
            <a:r>
              <a:rPr lang="cs-CZ" sz="2400" dirty="0" err="1"/>
              <a:t>asset</a:t>
            </a:r>
            <a:r>
              <a:rPr lang="cs-CZ" sz="2400" dirty="0"/>
              <a:t> </a:t>
            </a:r>
            <a:r>
              <a:rPr lang="cs-CZ" sz="2400" dirty="0" err="1"/>
              <a:t>marketplace</a:t>
            </a:r>
            <a:endParaRPr lang="cs-CZ" sz="2400" dirty="0"/>
          </a:p>
          <a:p>
            <a:r>
              <a:rPr lang="cs-CZ" sz="2400" dirty="0" err="1"/>
              <a:t>Unreal</a:t>
            </a:r>
            <a:r>
              <a:rPr lang="cs-CZ" sz="2400" dirty="0"/>
              <a:t> </a:t>
            </a:r>
            <a:r>
              <a:rPr lang="cs-CZ" sz="2400" dirty="0" err="1"/>
              <a:t>engine</a:t>
            </a:r>
            <a:r>
              <a:rPr lang="cs-CZ" sz="2400" dirty="0"/>
              <a:t> 5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12A6DD0-E348-4A83-7CCA-777984CA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17</a:t>
            </a:fld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E48AC9A8-7A2D-668A-0A34-1963B1C256F7}"/>
              </a:ext>
            </a:extLst>
          </p:cNvPr>
          <p:cNvSpPr txBox="1"/>
          <p:nvPr/>
        </p:nvSpPr>
        <p:spPr>
          <a:xfrm>
            <a:off x="993058" y="619432"/>
            <a:ext cx="6233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 err="1"/>
              <a:t>Unreal</a:t>
            </a:r>
            <a:r>
              <a:rPr lang="cs-CZ" sz="4400" dirty="0"/>
              <a:t> </a:t>
            </a:r>
            <a:r>
              <a:rPr lang="cs-CZ" sz="4400" dirty="0" err="1"/>
              <a:t>Engine</a:t>
            </a:r>
            <a:endParaRPr lang="cs-CZ" sz="4400" dirty="0"/>
          </a:p>
        </p:txBody>
      </p:sp>
    </p:spTree>
    <p:extLst>
      <p:ext uri="{BB962C8B-B14F-4D97-AF65-F5344CB8AC3E}">
        <p14:creationId xmlns:p14="http://schemas.microsoft.com/office/powerpoint/2010/main" val="2261622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9CC1377-F1D9-9728-6256-F5197D2A2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23" y="574495"/>
            <a:ext cx="10153954" cy="570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0F1F128-3AB1-588E-2417-47409434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616" y="6283504"/>
            <a:ext cx="365760" cy="365760"/>
          </a:xfrm>
        </p:spPr>
        <p:txBody>
          <a:bodyPr/>
          <a:lstStyle/>
          <a:p>
            <a:fld id="{FFFBC7A1-A0F4-4D62-96EC-F1DD6C055ADD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1067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5521E6-3683-51B8-6783-6D1045D9A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368" y="2303748"/>
            <a:ext cx="7729728" cy="3101983"/>
          </a:xfrm>
        </p:spPr>
        <p:txBody>
          <a:bodyPr>
            <a:normAutofit/>
          </a:bodyPr>
          <a:lstStyle/>
          <a:p>
            <a:r>
              <a:rPr lang="cs-CZ" sz="2400" dirty="0"/>
              <a:t>snadnější (C</a:t>
            </a:r>
            <a:r>
              <a:rPr lang="en-US" sz="2400" dirty="0"/>
              <a:t>#</a:t>
            </a:r>
            <a:r>
              <a:rPr lang="cs-CZ" sz="2400" dirty="0"/>
              <a:t>)</a:t>
            </a:r>
          </a:p>
          <a:p>
            <a:r>
              <a:rPr lang="cs-CZ" sz="2400" dirty="0" err="1"/>
              <a:t>asset</a:t>
            </a:r>
            <a:r>
              <a:rPr lang="cs-CZ" sz="2400" dirty="0"/>
              <a:t> </a:t>
            </a:r>
            <a:r>
              <a:rPr lang="cs-CZ" sz="2400" dirty="0" err="1"/>
              <a:t>store</a:t>
            </a:r>
            <a:endParaRPr lang="cs-CZ" sz="2400" dirty="0"/>
          </a:p>
          <a:p>
            <a:r>
              <a:rPr lang="cs-CZ" sz="2400" dirty="0"/>
              <a:t>unity hub</a:t>
            </a:r>
          </a:p>
          <a:p>
            <a:r>
              <a:rPr lang="cs-CZ" sz="2400" dirty="0" err="1"/>
              <a:t>cross-platfrom</a:t>
            </a:r>
            <a:r>
              <a:rPr lang="cs-CZ" sz="2400" dirty="0"/>
              <a:t> development</a:t>
            </a:r>
          </a:p>
          <a:p>
            <a:endParaRPr lang="cs-CZ" sz="2400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012849C-AF6E-272D-71D2-07A285E3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19</a:t>
            </a:fld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1BB4D42-E0E3-35B1-E1A6-4DA5AF370A0C}"/>
              </a:ext>
            </a:extLst>
          </p:cNvPr>
          <p:cNvSpPr txBox="1"/>
          <p:nvPr/>
        </p:nvSpPr>
        <p:spPr>
          <a:xfrm>
            <a:off x="1209368" y="560438"/>
            <a:ext cx="5830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Unity</a:t>
            </a:r>
          </a:p>
        </p:txBody>
      </p:sp>
    </p:spTree>
    <p:extLst>
      <p:ext uri="{BB962C8B-B14F-4D97-AF65-F5344CB8AC3E}">
        <p14:creationId xmlns:p14="http://schemas.microsoft.com/office/powerpoint/2010/main" val="372057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CB93A5-1CA0-1E7B-9AE1-5EE79E14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26" y="2351338"/>
            <a:ext cx="7729728" cy="3101983"/>
          </a:xfrm>
        </p:spPr>
        <p:txBody>
          <a:bodyPr>
            <a:normAutofit/>
          </a:bodyPr>
          <a:lstStyle/>
          <a:p>
            <a:r>
              <a:rPr lang="cs-CZ" sz="2400" dirty="0"/>
              <a:t>úvod</a:t>
            </a:r>
          </a:p>
          <a:p>
            <a:r>
              <a:rPr lang="cs-CZ" sz="2400" dirty="0"/>
              <a:t>historie a vývoj</a:t>
            </a:r>
          </a:p>
          <a:p>
            <a:r>
              <a:rPr lang="cs-CZ" sz="2400" dirty="0"/>
              <a:t>klíčové funkce</a:t>
            </a:r>
          </a:p>
          <a:p>
            <a:r>
              <a:rPr lang="cs-CZ" sz="2400" dirty="0"/>
              <a:t>populární </a:t>
            </a:r>
            <a:r>
              <a:rPr lang="cs-CZ" sz="2400" dirty="0" err="1"/>
              <a:t>enginy</a:t>
            </a:r>
            <a:endParaRPr lang="cs-CZ" sz="2400" dirty="0"/>
          </a:p>
          <a:p>
            <a:r>
              <a:rPr lang="cs-CZ" sz="2400" dirty="0"/>
              <a:t>budoucnost</a:t>
            </a:r>
          </a:p>
          <a:p>
            <a:r>
              <a:rPr lang="cs-CZ" sz="2400" dirty="0"/>
              <a:t>praktická ukázka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B189109-4D18-1B67-26D1-781BB7CF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2</a:t>
            </a:fld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9548CCE-948D-8550-5A8D-17C08DF31504}"/>
              </a:ext>
            </a:extLst>
          </p:cNvPr>
          <p:cNvSpPr txBox="1"/>
          <p:nvPr/>
        </p:nvSpPr>
        <p:spPr>
          <a:xfrm>
            <a:off x="1288026" y="635238"/>
            <a:ext cx="6774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Obsah:</a:t>
            </a:r>
          </a:p>
        </p:txBody>
      </p:sp>
    </p:spTree>
    <p:extLst>
      <p:ext uri="{BB962C8B-B14F-4D97-AF65-F5344CB8AC3E}">
        <p14:creationId xmlns:p14="http://schemas.microsoft.com/office/powerpoint/2010/main" val="2765910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cale_1200 (1200×644)">
            <a:extLst>
              <a:ext uri="{FF2B5EF4-FFF2-40B4-BE49-F238E27FC236}">
                <a16:creationId xmlns:a16="http://schemas.microsoft.com/office/drawing/2014/main" id="{17322D51-7958-80E3-400E-064464ACA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5" y="512004"/>
            <a:ext cx="10870790" cy="583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F5CE3AF-C57F-03FE-53E5-46E50C94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6867" y="6345995"/>
            <a:ext cx="365760" cy="365760"/>
          </a:xfrm>
        </p:spPr>
        <p:txBody>
          <a:bodyPr/>
          <a:lstStyle/>
          <a:p>
            <a:fld id="{FFFBC7A1-A0F4-4D62-96EC-F1DD6C055ADD}" type="slidenum">
              <a:rPr lang="cs-CZ" smtClean="0"/>
              <a:t>20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3884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5521E6-3683-51B8-6783-6D1045D9A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29" y="2402069"/>
            <a:ext cx="7729728" cy="3101983"/>
          </a:xfrm>
        </p:spPr>
        <p:txBody>
          <a:bodyPr>
            <a:normAutofit/>
          </a:bodyPr>
          <a:lstStyle/>
          <a:p>
            <a:r>
              <a:rPr lang="cs-CZ" sz="2400" dirty="0" err="1"/>
              <a:t>Crytek</a:t>
            </a:r>
            <a:endParaRPr lang="cs-CZ" sz="2400" dirty="0"/>
          </a:p>
          <a:p>
            <a:r>
              <a:rPr lang="cs-CZ" sz="2400" dirty="0"/>
              <a:t>Far </a:t>
            </a:r>
            <a:r>
              <a:rPr lang="cs-CZ" sz="2400" dirty="0" err="1"/>
              <a:t>cry</a:t>
            </a:r>
            <a:r>
              <a:rPr lang="cs-CZ" sz="2400" dirty="0"/>
              <a:t> a </a:t>
            </a:r>
            <a:r>
              <a:rPr lang="cs-CZ" sz="2400" dirty="0" err="1"/>
              <a:t>Crysis</a:t>
            </a:r>
            <a:endParaRPr lang="cs-CZ" sz="2400" dirty="0"/>
          </a:p>
          <a:p>
            <a:r>
              <a:rPr lang="cs-CZ" sz="2400" dirty="0"/>
              <a:t>vysoká grafická kvalita</a:t>
            </a:r>
          </a:p>
          <a:p>
            <a:r>
              <a:rPr lang="cs-CZ" sz="2400" dirty="0"/>
              <a:t>fyzikální simulace</a:t>
            </a:r>
          </a:p>
          <a:p>
            <a:r>
              <a:rPr lang="cs-CZ" sz="2400" dirty="0"/>
              <a:t>požadován vysoký výkon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4CF91D-2F23-CE61-D489-03290258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21</a:t>
            </a:fld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94E9C78-95DC-5A30-16DA-8FA725A92F52}"/>
              </a:ext>
            </a:extLst>
          </p:cNvPr>
          <p:cNvSpPr txBox="1"/>
          <p:nvPr/>
        </p:nvSpPr>
        <p:spPr>
          <a:xfrm>
            <a:off x="1258529" y="639096"/>
            <a:ext cx="6066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 err="1"/>
              <a:t>CryEngine</a:t>
            </a:r>
            <a:endParaRPr lang="cs-CZ" sz="4400" dirty="0"/>
          </a:p>
        </p:txBody>
      </p:sp>
    </p:spTree>
    <p:extLst>
      <p:ext uri="{BB962C8B-B14F-4D97-AF65-F5344CB8AC3E}">
        <p14:creationId xmlns:p14="http://schemas.microsoft.com/office/powerpoint/2010/main" val="1006523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6198B82-55E4-7FE7-0D3B-2F695F59D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07" y="390759"/>
            <a:ext cx="10825185" cy="607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709AE30-B9B9-E1C3-6DE5-0F84CFCA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3658" y="6284360"/>
            <a:ext cx="365760" cy="365760"/>
          </a:xfrm>
        </p:spPr>
        <p:txBody>
          <a:bodyPr/>
          <a:lstStyle/>
          <a:p>
            <a:fld id="{FFFBC7A1-A0F4-4D62-96EC-F1DD6C055ADD}" type="slidenum">
              <a:rPr lang="cs-CZ" smtClean="0"/>
              <a:t>22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98401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5521E6-3683-51B8-6783-6D1045D9A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90" y="2097270"/>
            <a:ext cx="7729728" cy="3101983"/>
          </a:xfrm>
        </p:spPr>
        <p:txBody>
          <a:bodyPr>
            <a:noAutofit/>
          </a:bodyPr>
          <a:lstStyle/>
          <a:p>
            <a:r>
              <a:rPr lang="cs-CZ" sz="2400" dirty="0"/>
              <a:t>Godot </a:t>
            </a:r>
            <a:r>
              <a:rPr lang="cs-CZ" sz="2400" dirty="0" err="1"/>
              <a:t>engine</a:t>
            </a:r>
            <a:r>
              <a:rPr lang="cs-CZ" sz="2400" dirty="0"/>
              <a:t> (open-source)</a:t>
            </a:r>
          </a:p>
          <a:p>
            <a:r>
              <a:rPr lang="cs-CZ" sz="2400" dirty="0" err="1"/>
              <a:t>Blender</a:t>
            </a:r>
            <a:r>
              <a:rPr lang="cs-CZ" sz="2400" dirty="0"/>
              <a:t> game </a:t>
            </a:r>
            <a:r>
              <a:rPr lang="cs-CZ" sz="2400" dirty="0" err="1"/>
              <a:t>engine</a:t>
            </a:r>
            <a:r>
              <a:rPr lang="cs-CZ" sz="2400" dirty="0"/>
              <a:t> (integrovaný v </a:t>
            </a:r>
            <a:r>
              <a:rPr lang="cs-CZ" sz="2400" dirty="0" err="1"/>
              <a:t>Blenderu</a:t>
            </a:r>
            <a:r>
              <a:rPr lang="cs-CZ" sz="2400" dirty="0"/>
              <a:t> do roku 2019)</a:t>
            </a:r>
          </a:p>
          <a:p>
            <a:r>
              <a:rPr lang="cs-CZ" sz="2400" dirty="0" err="1"/>
              <a:t>GameMaker</a:t>
            </a:r>
            <a:r>
              <a:rPr lang="cs-CZ" sz="2400" dirty="0"/>
              <a:t> studio (2D hry, snadné)</a:t>
            </a:r>
          </a:p>
          <a:p>
            <a:endParaRPr lang="cs-CZ" sz="2400" dirty="0"/>
          </a:p>
          <a:p>
            <a:r>
              <a:rPr lang="cs-CZ" sz="2400" dirty="0" err="1"/>
              <a:t>Cinema</a:t>
            </a:r>
            <a:r>
              <a:rPr lang="cs-CZ" sz="2400" dirty="0"/>
              <a:t> 4D (kinematografie)</a:t>
            </a:r>
          </a:p>
          <a:p>
            <a:r>
              <a:rPr lang="cs-CZ" sz="2400" dirty="0"/>
              <a:t>Autodesk Maya (design)</a:t>
            </a:r>
          </a:p>
          <a:p>
            <a:r>
              <a:rPr lang="cs-CZ" sz="2400" dirty="0" err="1"/>
              <a:t>Enscape</a:t>
            </a:r>
            <a:r>
              <a:rPr lang="cs-CZ" sz="2400" dirty="0"/>
              <a:t> (architektura)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97F9DD4-2FF0-E2B5-ACD3-45A566DC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23</a:t>
            </a:fld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51E503BF-F124-ADBB-D8D1-AA28C87E2791}"/>
              </a:ext>
            </a:extLst>
          </p:cNvPr>
          <p:cNvSpPr txBox="1"/>
          <p:nvPr/>
        </p:nvSpPr>
        <p:spPr>
          <a:xfrm>
            <a:off x="1002890" y="629264"/>
            <a:ext cx="8396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Menší a méně známé </a:t>
            </a:r>
            <a:r>
              <a:rPr lang="cs-CZ" sz="4400" dirty="0" err="1"/>
              <a:t>enginy</a:t>
            </a:r>
            <a:endParaRPr lang="cs-CZ" sz="4400" dirty="0"/>
          </a:p>
        </p:txBody>
      </p:sp>
    </p:spTree>
    <p:extLst>
      <p:ext uri="{BB962C8B-B14F-4D97-AF65-F5344CB8AC3E}">
        <p14:creationId xmlns:p14="http://schemas.microsoft.com/office/powerpoint/2010/main" val="38556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9E2C60FD-9E3A-C51E-208B-13F719EAC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11" y="90757"/>
            <a:ext cx="5321873" cy="304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DDD67C6F-1366-3FDB-98EE-7FF5DD31B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04" y="1383144"/>
            <a:ext cx="6224696" cy="350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6E87CE86-67C1-CB49-BC17-ED3C5DBFF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11" y="3244403"/>
            <a:ext cx="5321873" cy="350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D6A485E-0475-8537-7706-E11398FE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5409" y="6296578"/>
            <a:ext cx="365760" cy="365760"/>
          </a:xfrm>
        </p:spPr>
        <p:txBody>
          <a:bodyPr/>
          <a:lstStyle/>
          <a:p>
            <a:fld id="{FFFBC7A1-A0F4-4D62-96EC-F1DD6C055ADD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5478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5521E6-3683-51B8-6783-6D1045D9A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2" y="2225089"/>
            <a:ext cx="7729728" cy="3101983"/>
          </a:xfrm>
        </p:spPr>
        <p:txBody>
          <a:bodyPr>
            <a:normAutofit/>
          </a:bodyPr>
          <a:lstStyle/>
          <a:p>
            <a:r>
              <a:rPr lang="cs-CZ" sz="2400" dirty="0" err="1"/>
              <a:t>Fortnite</a:t>
            </a:r>
            <a:r>
              <a:rPr lang="cs-CZ" sz="2400" dirty="0"/>
              <a:t> (</a:t>
            </a:r>
            <a:r>
              <a:rPr lang="cs-CZ" sz="2400" dirty="0" err="1"/>
              <a:t>Unreal</a:t>
            </a:r>
            <a:r>
              <a:rPr lang="cs-CZ" sz="2400" dirty="0"/>
              <a:t> </a:t>
            </a:r>
            <a:r>
              <a:rPr lang="cs-CZ" sz="2400" dirty="0" err="1"/>
              <a:t>engine</a:t>
            </a:r>
            <a:r>
              <a:rPr lang="cs-CZ" sz="2400" dirty="0"/>
              <a:t>)</a:t>
            </a:r>
          </a:p>
          <a:p>
            <a:r>
              <a:rPr lang="cs-CZ" sz="2400" dirty="0" err="1"/>
              <a:t>Hollow</a:t>
            </a:r>
            <a:r>
              <a:rPr lang="cs-CZ" sz="2400" dirty="0"/>
              <a:t> </a:t>
            </a:r>
            <a:r>
              <a:rPr lang="cs-CZ" sz="2400" dirty="0" err="1"/>
              <a:t>Knight</a:t>
            </a:r>
            <a:r>
              <a:rPr lang="cs-CZ" sz="2400" dirty="0"/>
              <a:t> (Unity)</a:t>
            </a:r>
          </a:p>
          <a:p>
            <a:r>
              <a:rPr lang="cs-CZ" sz="2400" dirty="0"/>
              <a:t>Far </a:t>
            </a:r>
            <a:r>
              <a:rPr lang="cs-CZ" sz="2400" dirty="0" err="1"/>
              <a:t>Cry</a:t>
            </a:r>
            <a:r>
              <a:rPr lang="cs-CZ" sz="2400" dirty="0"/>
              <a:t> (</a:t>
            </a:r>
            <a:r>
              <a:rPr lang="cs-CZ" sz="2400" dirty="0" err="1"/>
              <a:t>CryEngine</a:t>
            </a:r>
            <a:r>
              <a:rPr lang="cs-CZ" sz="2400" dirty="0"/>
              <a:t>)</a:t>
            </a:r>
          </a:p>
          <a:p>
            <a:r>
              <a:rPr lang="cs-CZ" sz="2400" dirty="0"/>
              <a:t>Hotline Miami (</a:t>
            </a:r>
            <a:r>
              <a:rPr lang="cs-CZ" sz="2400" dirty="0" err="1"/>
              <a:t>GameMaker</a:t>
            </a:r>
            <a:r>
              <a:rPr lang="cs-CZ" sz="2400" dirty="0"/>
              <a:t> studio)</a:t>
            </a:r>
          </a:p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FE6C81E-3675-7289-0952-F62E633D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25</a:t>
            </a:fld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D0FBFF49-1D4B-9DAE-5654-31BC82D06839}"/>
              </a:ext>
            </a:extLst>
          </p:cNvPr>
          <p:cNvSpPr txBox="1"/>
          <p:nvPr/>
        </p:nvSpPr>
        <p:spPr>
          <a:xfrm>
            <a:off x="913612" y="658762"/>
            <a:ext cx="717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Příklad úspěšných her</a:t>
            </a:r>
          </a:p>
        </p:txBody>
      </p:sp>
    </p:spTree>
    <p:extLst>
      <p:ext uri="{BB962C8B-B14F-4D97-AF65-F5344CB8AC3E}">
        <p14:creationId xmlns:p14="http://schemas.microsoft.com/office/powerpoint/2010/main" val="213950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4A7A91-0C0A-E7A8-A550-53A862FC2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896" y="2475271"/>
            <a:ext cx="8780207" cy="1907458"/>
          </a:xfrm>
        </p:spPr>
        <p:txBody>
          <a:bodyPr>
            <a:normAutofit/>
          </a:bodyPr>
          <a:lstStyle/>
          <a:p>
            <a:r>
              <a:rPr lang="cs-CZ" sz="5400" dirty="0"/>
              <a:t>Budoucnost grafických </a:t>
            </a:r>
            <a:r>
              <a:rPr lang="cs-CZ" sz="5400" dirty="0" err="1"/>
              <a:t>enginů</a:t>
            </a:r>
            <a:endParaRPr lang="cs-CZ" sz="54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FEEF540-350C-946C-F185-9D63E561D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8307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5521E6-3683-51B8-6783-6D1045D9A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75" y="2205424"/>
            <a:ext cx="7729728" cy="3101983"/>
          </a:xfrm>
        </p:spPr>
        <p:txBody>
          <a:bodyPr>
            <a:normAutofit/>
          </a:bodyPr>
          <a:lstStyle/>
          <a:p>
            <a:r>
              <a:rPr lang="cs-CZ" sz="2400" dirty="0" err="1"/>
              <a:t>Ray</a:t>
            </a:r>
            <a:r>
              <a:rPr lang="cs-CZ" sz="2400" dirty="0"/>
              <a:t> </a:t>
            </a:r>
            <a:r>
              <a:rPr lang="cs-CZ" sz="2400" dirty="0" err="1"/>
              <a:t>traycing</a:t>
            </a:r>
            <a:endParaRPr lang="cs-CZ" sz="2400" dirty="0"/>
          </a:p>
          <a:p>
            <a:r>
              <a:rPr lang="cs-CZ" sz="2400" dirty="0"/>
              <a:t>VR a AR</a:t>
            </a:r>
          </a:p>
          <a:p>
            <a:r>
              <a:rPr lang="cs-CZ" sz="2400" dirty="0"/>
              <a:t>Generativní umělá inteligence (GAN)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EC77DD7-A58F-BA82-DD99-307D8F47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27</a:t>
            </a:fld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F4CD4DE5-BCCD-053B-6977-F667FF8EF517}"/>
              </a:ext>
            </a:extLst>
          </p:cNvPr>
          <p:cNvSpPr txBox="1"/>
          <p:nvPr/>
        </p:nvSpPr>
        <p:spPr>
          <a:xfrm>
            <a:off x="845575" y="589935"/>
            <a:ext cx="6931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Vliv nových technologií</a:t>
            </a:r>
          </a:p>
        </p:txBody>
      </p:sp>
    </p:spTree>
    <p:extLst>
      <p:ext uri="{BB962C8B-B14F-4D97-AF65-F5344CB8AC3E}">
        <p14:creationId xmlns:p14="http://schemas.microsoft.com/office/powerpoint/2010/main" val="444750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5521E6-3683-51B8-6783-6D1045D9A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2" y="2116934"/>
            <a:ext cx="7729728" cy="3101983"/>
          </a:xfrm>
        </p:spPr>
        <p:txBody>
          <a:bodyPr>
            <a:normAutofit/>
          </a:bodyPr>
          <a:lstStyle/>
          <a:p>
            <a:r>
              <a:rPr lang="cs-CZ" sz="2400" dirty="0" err="1"/>
              <a:t>ray</a:t>
            </a:r>
            <a:r>
              <a:rPr lang="cs-CZ" sz="2400" dirty="0"/>
              <a:t> </a:t>
            </a:r>
            <a:r>
              <a:rPr lang="cs-CZ" sz="2400" dirty="0" err="1"/>
              <a:t>tracing</a:t>
            </a:r>
            <a:r>
              <a:rPr lang="cs-CZ" sz="2400" dirty="0"/>
              <a:t>, VR, AR a AI, </a:t>
            </a:r>
            <a:r>
              <a:rPr lang="cs-CZ" sz="2400" dirty="0" err="1"/>
              <a:t>cross-platform</a:t>
            </a:r>
            <a:r>
              <a:rPr lang="cs-CZ" sz="2400" dirty="0"/>
              <a:t> development</a:t>
            </a:r>
          </a:p>
          <a:p>
            <a:r>
              <a:rPr lang="cs-CZ" sz="2400" dirty="0"/>
              <a:t>růst </a:t>
            </a:r>
            <a:r>
              <a:rPr lang="cs-CZ" sz="2400" dirty="0" err="1"/>
              <a:t>indie</a:t>
            </a:r>
            <a:r>
              <a:rPr lang="cs-CZ" sz="2400" dirty="0"/>
              <a:t> průmyslu</a:t>
            </a:r>
          </a:p>
          <a:p>
            <a:r>
              <a:rPr lang="cs-CZ" sz="2400" dirty="0"/>
              <a:t>open-source přístupy</a:t>
            </a:r>
          </a:p>
          <a:p>
            <a:r>
              <a:rPr lang="cs-CZ" sz="2400" dirty="0"/>
              <a:t>vývojářská přístupnost</a:t>
            </a:r>
          </a:p>
          <a:p>
            <a:pPr marL="0" indent="0">
              <a:buNone/>
            </a:pPr>
            <a:r>
              <a:rPr lang="cs-CZ" sz="2400" dirty="0"/>
              <a:t>		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5522149-C0BD-1156-5D29-C242FD04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28</a:t>
            </a:fld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9C1E31F7-0613-9954-17F7-DE07CE92CBFD}"/>
              </a:ext>
            </a:extLst>
          </p:cNvPr>
          <p:cNvSpPr txBox="1"/>
          <p:nvPr/>
        </p:nvSpPr>
        <p:spPr>
          <a:xfrm>
            <a:off x="835742" y="585768"/>
            <a:ext cx="5771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Predikce a trendy</a:t>
            </a:r>
          </a:p>
        </p:txBody>
      </p:sp>
    </p:spTree>
    <p:extLst>
      <p:ext uri="{BB962C8B-B14F-4D97-AF65-F5344CB8AC3E}">
        <p14:creationId xmlns:p14="http://schemas.microsoft.com/office/powerpoint/2010/main" val="957038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2450E9-01FF-44AB-66E0-C1D88CE0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406" y="2749345"/>
            <a:ext cx="6671187" cy="1359309"/>
          </a:xfrm>
        </p:spPr>
        <p:txBody>
          <a:bodyPr>
            <a:normAutofit/>
          </a:bodyPr>
          <a:lstStyle/>
          <a:p>
            <a:r>
              <a:rPr lang="cs-CZ" sz="5400" dirty="0"/>
              <a:t>Otázky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365ECC3-E0CB-B60A-E5CD-D301C341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654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4A7A91-0C0A-E7A8-A550-53A862FC2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>
            <a:normAutofit/>
          </a:bodyPr>
          <a:lstStyle/>
          <a:p>
            <a:r>
              <a:rPr lang="cs-CZ" sz="5400" dirty="0"/>
              <a:t>Úvod</a:t>
            </a:r>
            <a:endParaRPr lang="cs-CZ" sz="44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FEEF540-350C-946C-F185-9D63E561D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0635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3A9B5A-405C-DE23-CB08-FE0F3A4B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039" y="2617838"/>
            <a:ext cx="8327922" cy="1622323"/>
          </a:xfrm>
        </p:spPr>
        <p:txBody>
          <a:bodyPr>
            <a:normAutofit/>
          </a:bodyPr>
          <a:lstStyle/>
          <a:p>
            <a:r>
              <a:rPr lang="cs-CZ" sz="5400" dirty="0"/>
              <a:t>Praktická ukázka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69FE2FF-EAEE-D4BE-ABF9-29B15028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9014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B40091-1D93-C165-01A2-D22D7BA3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930" y="2553033"/>
            <a:ext cx="8828139" cy="1751934"/>
          </a:xfrm>
        </p:spPr>
        <p:txBody>
          <a:bodyPr>
            <a:normAutofit fontScale="90000"/>
          </a:bodyPr>
          <a:lstStyle/>
          <a:p>
            <a:r>
              <a:rPr lang="cs-CZ" sz="6000" dirty="0"/>
              <a:t>Děkuji za pozornost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D71C42-C98E-1A54-F78F-7BA8CE89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8145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3B2862-5931-4234-24AB-76485E5EE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471" y="2209734"/>
            <a:ext cx="7532296" cy="341130"/>
          </a:xfrm>
        </p:spPr>
        <p:txBody>
          <a:bodyPr>
            <a:normAutofit lnSpcReduction="10000"/>
          </a:bodyPr>
          <a:lstStyle/>
          <a:p>
            <a:r>
              <a:rPr lang="cs-CZ" dirty="0"/>
              <a:t>https://chat.openai.com/share/811c6585-44c8-44f3-a604-d1b6bc174768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793E440-44D9-2E26-1F75-6A899761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32</a:t>
            </a:fld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B5FE971-3EA9-442C-8B28-6C791BBD0965}"/>
              </a:ext>
            </a:extLst>
          </p:cNvPr>
          <p:cNvSpPr txBox="1"/>
          <p:nvPr/>
        </p:nvSpPr>
        <p:spPr>
          <a:xfrm>
            <a:off x="1111045" y="658761"/>
            <a:ext cx="3893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Zdroje:</a:t>
            </a:r>
          </a:p>
        </p:txBody>
      </p:sp>
    </p:spTree>
    <p:extLst>
      <p:ext uri="{BB962C8B-B14F-4D97-AF65-F5344CB8AC3E}">
        <p14:creationId xmlns:p14="http://schemas.microsoft.com/office/powerpoint/2010/main" val="387053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4F068C-920D-3810-3774-AA68182A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318" y="2049462"/>
            <a:ext cx="10515600" cy="4351338"/>
          </a:xfrm>
        </p:spPr>
        <p:txBody>
          <a:bodyPr>
            <a:normAutofit/>
          </a:bodyPr>
          <a:lstStyle/>
          <a:p>
            <a:r>
              <a:rPr lang="cs-CZ" sz="2400" dirty="0"/>
              <a:t>softwarový systém</a:t>
            </a:r>
          </a:p>
          <a:p>
            <a:r>
              <a:rPr lang="cs-CZ" sz="2400" dirty="0"/>
              <a:t>transformuje digitální data k zobrazená na obrazovce</a:t>
            </a:r>
          </a:p>
          <a:p>
            <a:r>
              <a:rPr lang="cs-CZ" sz="2400" dirty="0"/>
              <a:t>klíčovým prvkem v mnoha odvětvích</a:t>
            </a:r>
          </a:p>
          <a:p>
            <a:r>
              <a:rPr lang="cs-CZ" sz="2400" dirty="0"/>
              <a:t>herní a filmový průmysl, architektura…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D9A5C21-A4EB-3BA3-8DF8-4F54266C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4</a:t>
            </a:fld>
            <a:endParaRPr lang="cs-CZ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ED18333-B77C-A43A-1CE7-BAF151C78D3B}"/>
              </a:ext>
            </a:extLst>
          </p:cNvPr>
          <p:cNvSpPr txBox="1"/>
          <p:nvPr/>
        </p:nvSpPr>
        <p:spPr>
          <a:xfrm>
            <a:off x="1073656" y="639097"/>
            <a:ext cx="100510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Definice grafického a herního </a:t>
            </a:r>
            <a:r>
              <a:rPr lang="cs-CZ" sz="4400" dirty="0" err="1"/>
              <a:t>enginu</a:t>
            </a:r>
            <a:endParaRPr lang="cs-CZ" sz="4400" dirty="0"/>
          </a:p>
        </p:txBody>
      </p:sp>
    </p:spTree>
    <p:extLst>
      <p:ext uri="{BB962C8B-B14F-4D97-AF65-F5344CB8AC3E}">
        <p14:creationId xmlns:p14="http://schemas.microsoft.com/office/powerpoint/2010/main" val="44413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4F068C-920D-3810-3774-AA68182A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9" y="2232342"/>
            <a:ext cx="10515600" cy="4351338"/>
          </a:xfrm>
        </p:spPr>
        <p:txBody>
          <a:bodyPr>
            <a:normAutofit/>
          </a:bodyPr>
          <a:lstStyle/>
          <a:p>
            <a:r>
              <a:rPr lang="cs-CZ" sz="2400" dirty="0"/>
              <a:t>vizuální kvalita a realismus</a:t>
            </a:r>
          </a:p>
          <a:p>
            <a:r>
              <a:rPr lang="cs-CZ" sz="2400" dirty="0"/>
              <a:t>rychlost vývoje </a:t>
            </a:r>
          </a:p>
          <a:p>
            <a:r>
              <a:rPr lang="cs-CZ" sz="2400" dirty="0"/>
              <a:t>multiplatformní podpora</a:t>
            </a:r>
          </a:p>
          <a:p>
            <a:endParaRPr lang="cs-CZ" sz="2400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7A30B00-DC13-D704-5562-F4AAD3B2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5</a:t>
            </a:fld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9852956-AD6B-749A-3737-B40FDB42A486}"/>
              </a:ext>
            </a:extLst>
          </p:cNvPr>
          <p:cNvSpPr txBox="1"/>
          <p:nvPr/>
        </p:nvSpPr>
        <p:spPr>
          <a:xfrm>
            <a:off x="1005349" y="747251"/>
            <a:ext cx="9610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Důležitost grafických a herních </a:t>
            </a:r>
            <a:r>
              <a:rPr lang="cs-CZ" sz="4400" dirty="0" err="1"/>
              <a:t>enginů</a:t>
            </a:r>
            <a:endParaRPr lang="cs-CZ" sz="4400" dirty="0"/>
          </a:p>
        </p:txBody>
      </p:sp>
    </p:spTree>
    <p:extLst>
      <p:ext uri="{BB962C8B-B14F-4D97-AF65-F5344CB8AC3E}">
        <p14:creationId xmlns:p14="http://schemas.microsoft.com/office/powerpoint/2010/main" val="99306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4A7A91-0C0A-E7A8-A550-53A862FC2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>
            <a:normAutofit/>
          </a:bodyPr>
          <a:lstStyle/>
          <a:p>
            <a:r>
              <a:rPr lang="cs-CZ" sz="5400" dirty="0"/>
              <a:t>Historie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FEEF540-350C-946C-F185-9D63E561D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445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4F068C-920D-3810-3774-AA68182A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367" y="2303747"/>
            <a:ext cx="7729728" cy="3101983"/>
          </a:xfrm>
        </p:spPr>
        <p:txBody>
          <a:bodyPr>
            <a:normAutofit/>
          </a:bodyPr>
          <a:lstStyle/>
          <a:p>
            <a:r>
              <a:rPr lang="cs-CZ" sz="2400" dirty="0"/>
              <a:t>1970-1980 první herní </a:t>
            </a:r>
            <a:r>
              <a:rPr lang="cs-CZ" sz="2400" dirty="0" err="1"/>
              <a:t>enginy</a:t>
            </a:r>
            <a:endParaRPr lang="cs-CZ" sz="2400" dirty="0"/>
          </a:p>
          <a:p>
            <a:r>
              <a:rPr lang="cs-CZ" sz="2400" dirty="0"/>
              <a:t>1990-2000 průlom v 3D grafice</a:t>
            </a:r>
          </a:p>
          <a:p>
            <a:r>
              <a:rPr lang="cs-CZ" sz="2400" dirty="0"/>
              <a:t>2000 moderní herní </a:t>
            </a:r>
            <a:r>
              <a:rPr lang="cs-CZ" sz="2400" dirty="0" err="1"/>
              <a:t>enginy</a:t>
            </a:r>
            <a:endParaRPr lang="cs-CZ" sz="2400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531F39A-E87B-1AAB-9722-90833EF0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7</a:t>
            </a:fld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033B7B2-C6A5-7886-39AF-88942C920568}"/>
              </a:ext>
            </a:extLst>
          </p:cNvPr>
          <p:cNvSpPr txBox="1"/>
          <p:nvPr/>
        </p:nvSpPr>
        <p:spPr>
          <a:xfrm>
            <a:off x="1209367" y="733252"/>
            <a:ext cx="9362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Historie grafických </a:t>
            </a:r>
            <a:r>
              <a:rPr lang="cs-CZ" sz="4400" dirty="0" err="1"/>
              <a:t>enginů</a:t>
            </a:r>
            <a:endParaRPr lang="cs-CZ" sz="4400" dirty="0"/>
          </a:p>
        </p:txBody>
      </p:sp>
    </p:spTree>
    <p:extLst>
      <p:ext uri="{BB962C8B-B14F-4D97-AF65-F5344CB8AC3E}">
        <p14:creationId xmlns:p14="http://schemas.microsoft.com/office/powerpoint/2010/main" val="2567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99DC19-1074-F6A5-98B4-28CC266F0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05" y="800637"/>
            <a:ext cx="9907590" cy="525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2FE0B43-3B19-A8F3-D243-0C0BF2A3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006" y="6057362"/>
            <a:ext cx="365760" cy="365760"/>
          </a:xfrm>
        </p:spPr>
        <p:txBody>
          <a:bodyPr/>
          <a:lstStyle/>
          <a:p>
            <a:fld id="{FFFBC7A1-A0F4-4D62-96EC-F1DD6C055ADD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418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4F068C-920D-3810-3774-AA68182A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32" y="2323412"/>
            <a:ext cx="7729728" cy="3101983"/>
          </a:xfrm>
        </p:spPr>
        <p:txBody>
          <a:bodyPr>
            <a:normAutofit/>
          </a:bodyPr>
          <a:lstStyle/>
          <a:p>
            <a:r>
              <a:rPr lang="cs-CZ" sz="2400" dirty="0" err="1"/>
              <a:t>Doom</a:t>
            </a:r>
            <a:r>
              <a:rPr lang="cs-CZ" sz="2400" dirty="0"/>
              <a:t> (1993), </a:t>
            </a:r>
            <a:r>
              <a:rPr lang="cs-CZ" sz="2400" dirty="0" err="1"/>
              <a:t>Quake</a:t>
            </a:r>
            <a:r>
              <a:rPr lang="cs-CZ" sz="2400" dirty="0"/>
              <a:t> (1996)</a:t>
            </a:r>
          </a:p>
          <a:p>
            <a:r>
              <a:rPr lang="cs-CZ" sz="2400" dirty="0" err="1"/>
              <a:t>Unreal</a:t>
            </a:r>
            <a:r>
              <a:rPr lang="cs-CZ" sz="2400" dirty="0"/>
              <a:t> </a:t>
            </a:r>
            <a:r>
              <a:rPr lang="cs-CZ" sz="2400" dirty="0" err="1"/>
              <a:t>Engine</a:t>
            </a:r>
            <a:r>
              <a:rPr lang="cs-CZ" sz="2400" dirty="0"/>
              <a:t> (1998), </a:t>
            </a:r>
            <a:r>
              <a:rPr lang="cs-CZ" sz="2400" dirty="0" err="1"/>
              <a:t>Unreal</a:t>
            </a:r>
            <a:r>
              <a:rPr lang="cs-CZ" sz="2400" dirty="0"/>
              <a:t> </a:t>
            </a:r>
            <a:r>
              <a:rPr lang="cs-CZ" sz="2400" dirty="0" err="1"/>
              <a:t>Engine</a:t>
            </a:r>
            <a:r>
              <a:rPr lang="cs-CZ" sz="2400" dirty="0"/>
              <a:t> 4 (2014)</a:t>
            </a:r>
          </a:p>
          <a:p>
            <a:r>
              <a:rPr lang="cs-CZ" sz="2400" dirty="0"/>
              <a:t>Unity </a:t>
            </a:r>
            <a:r>
              <a:rPr lang="cs-CZ" sz="2400" dirty="0" err="1"/>
              <a:t>Engine</a:t>
            </a:r>
            <a:r>
              <a:rPr lang="cs-CZ" sz="2400" dirty="0"/>
              <a:t> (2005)</a:t>
            </a:r>
          </a:p>
          <a:p>
            <a:r>
              <a:rPr lang="cs-CZ" sz="2400" dirty="0" err="1"/>
              <a:t>ray</a:t>
            </a:r>
            <a:r>
              <a:rPr lang="cs-CZ" sz="2400" dirty="0"/>
              <a:t> </a:t>
            </a:r>
            <a:r>
              <a:rPr lang="cs-CZ" sz="2400" dirty="0" err="1"/>
              <a:t>tracing</a:t>
            </a:r>
            <a:r>
              <a:rPr lang="cs-CZ" sz="2400" dirty="0"/>
              <a:t> (2018)</a:t>
            </a:r>
          </a:p>
          <a:p>
            <a:r>
              <a:rPr lang="cs-CZ" sz="2400" dirty="0" err="1"/>
              <a:t>next</a:t>
            </a:r>
            <a:r>
              <a:rPr lang="cs-CZ" sz="2400" dirty="0"/>
              <a:t>-gen konzole (2020)</a:t>
            </a:r>
          </a:p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31CB54C-AA20-B965-3E21-61FEA952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C7A1-A0F4-4D62-96EC-F1DD6C055ADD}" type="slidenum">
              <a:rPr lang="cs-CZ" smtClean="0"/>
              <a:t>9</a:t>
            </a:fld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5A575E77-3914-BBA3-DA64-F7218684FD4A}"/>
              </a:ext>
            </a:extLst>
          </p:cNvPr>
          <p:cNvSpPr txBox="1"/>
          <p:nvPr/>
        </p:nvSpPr>
        <p:spPr>
          <a:xfrm>
            <a:off x="1326732" y="733252"/>
            <a:ext cx="6390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Mezníky ve vývoji</a:t>
            </a:r>
          </a:p>
        </p:txBody>
      </p:sp>
    </p:spTree>
    <p:extLst>
      <p:ext uri="{BB962C8B-B14F-4D97-AF65-F5344CB8AC3E}">
        <p14:creationId xmlns:p14="http://schemas.microsoft.com/office/powerpoint/2010/main" val="1962859599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Balík</Template>
  <TotalTime>340</TotalTime>
  <Words>393</Words>
  <Application>Microsoft Office PowerPoint</Application>
  <PresentationFormat>Širokoúhlá obrazovka</PresentationFormat>
  <Paragraphs>122</Paragraphs>
  <Slides>32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32</vt:i4>
      </vt:variant>
    </vt:vector>
  </HeadingPairs>
  <TitlesOfParts>
    <vt:vector size="36" baseType="lpstr">
      <vt:lpstr>Arial</vt:lpstr>
      <vt:lpstr>Calibri</vt:lpstr>
      <vt:lpstr>Gill Sans MT</vt:lpstr>
      <vt:lpstr>Balík</vt:lpstr>
      <vt:lpstr>Grafický enginy</vt:lpstr>
      <vt:lpstr>Prezentace aplikace PowerPoint</vt:lpstr>
      <vt:lpstr>Úvod</vt:lpstr>
      <vt:lpstr>Prezentace aplikace PowerPoint</vt:lpstr>
      <vt:lpstr>Prezentace aplikace PowerPoint</vt:lpstr>
      <vt:lpstr>Historie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Klíčové funkce</vt:lpstr>
      <vt:lpstr>Prezentace aplikace PowerPoint</vt:lpstr>
      <vt:lpstr>Prezentace aplikace PowerPoint</vt:lpstr>
      <vt:lpstr>Populární herní enginy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Budoucnost grafických enginů</vt:lpstr>
      <vt:lpstr>Prezentace aplikace PowerPoint</vt:lpstr>
      <vt:lpstr>Prezentace aplikace PowerPoint</vt:lpstr>
      <vt:lpstr>Otázky</vt:lpstr>
      <vt:lpstr>Praktická ukázka</vt:lpstr>
      <vt:lpstr>Děkuji za pozornost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Grafický enginy</dc:title>
  <dc:creator>Denis Rešitko</dc:creator>
  <cp:lastModifiedBy>Denis Rešitko</cp:lastModifiedBy>
  <cp:revision>68</cp:revision>
  <dcterms:created xsi:type="dcterms:W3CDTF">2023-11-12T18:59:25Z</dcterms:created>
  <dcterms:modified xsi:type="dcterms:W3CDTF">2024-01-15T23:07:39Z</dcterms:modified>
</cp:coreProperties>
</file>