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52" name="Deniz Alakavuklar"/>
          <p:cNvSpPr txBox="1"/>
          <p:nvPr>
            <p:ph type="body" idx="21"/>
          </p:nvPr>
        </p:nvSpPr>
        <p:spPr>
          <a:xfrm>
            <a:off x="1206499" y="12396899"/>
            <a:ext cx="10653736" cy="636979"/>
          </a:xfrm>
          <a:prstGeom prst="rect">
            <a:avLst/>
          </a:prstGeom>
          <a:extLst>
            <a:ext uri="{C572A759-6A51-4108-AA02-DFA0A04FC94B}">
              <ma14:wrappingTextBoxFlag xmlns:ma14="http://schemas.microsoft.com/office/mac/drawingml/2011/main" val="1"/>
            </a:ext>
          </a:extLst>
        </p:spPr>
        <p:txBody>
          <a:bodyPr/>
          <a:lstStyle>
            <a:lvl1pPr>
              <a:defRPr b="0">
                <a:solidFill>
                  <a:srgbClr val="FFFFFF"/>
                </a:solidFill>
                <a:effectLst>
                  <a:outerShdw sx="100000" sy="100000" kx="0" ky="0" algn="b" rotWithShape="0" blurRad="12700" dist="38100" dir="18900000">
                    <a:srgbClr val="011993"/>
                  </a:outerShdw>
                </a:effectLst>
                <a:latin typeface="Lucida Grande"/>
                <a:ea typeface="Lucida Grande"/>
                <a:cs typeface="Lucida Grande"/>
                <a:sym typeface="Lucida Grande"/>
              </a:defRPr>
            </a:lvl1pPr>
          </a:lstStyle>
          <a:p>
            <a:pPr/>
            <a:r>
              <a:t>Deniz Alakavuklar </a:t>
            </a:r>
          </a:p>
        </p:txBody>
      </p:sp>
      <p:sp>
        <p:nvSpPr>
          <p:cNvPr id="153" name="BLACK FOREST"/>
          <p:cNvSpPr txBox="1"/>
          <p:nvPr>
            <p:ph type="ctrTitle"/>
          </p:nvPr>
        </p:nvSpPr>
        <p:spPr>
          <a:xfrm>
            <a:off x="1092196" y="3407940"/>
            <a:ext cx="17248638" cy="3891451"/>
          </a:xfrm>
          <a:prstGeom prst="rect">
            <a:avLst/>
          </a:prstGeom>
        </p:spPr>
        <p:txBody>
          <a:bodyPr anchor="ctr"/>
          <a:lstStyle>
            <a:lvl1pPr>
              <a:defRPr b="0">
                <a:solidFill>
                  <a:srgbClr val="FFFFFF"/>
                </a:solidFill>
                <a:effectLst>
                  <a:outerShdw sx="100000" sy="100000" kx="0" ky="0" algn="b" rotWithShape="0" blurRad="12700" dist="114300" dir="18900000">
                    <a:srgbClr val="011993"/>
                  </a:outerShdw>
                </a:effectLst>
                <a:latin typeface="Chalkduster"/>
                <a:ea typeface="Chalkduster"/>
                <a:cs typeface="Chalkduster"/>
                <a:sym typeface="Chalkduster"/>
              </a:defRPr>
            </a:lvl1pPr>
          </a:lstStyle>
          <a:p>
            <a:pPr/>
            <a:r>
              <a:t>BLACK FOREST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56" name="About Me"/>
          <p:cNvSpPr txBox="1"/>
          <p:nvPr>
            <p:ph type="title"/>
          </p:nvPr>
        </p:nvSpPr>
        <p:spPr>
          <a:xfrm>
            <a:off x="1359938" y="1769975"/>
            <a:ext cx="8514126" cy="1433163"/>
          </a:xfrm>
          <a:prstGeom prst="rect">
            <a:avLst/>
          </a:prstGeom>
        </p:spPr>
        <p:txBody>
          <a:bodyPr/>
          <a:lstStyle>
            <a:lvl1pPr>
              <a:defRPr>
                <a:solidFill>
                  <a:srgbClr val="FFFFFF"/>
                </a:solidFill>
              </a:defRPr>
            </a:lvl1pPr>
          </a:lstStyle>
          <a:p>
            <a:pPr/>
            <a:r>
              <a:t>About Me</a:t>
            </a:r>
          </a:p>
        </p:txBody>
      </p:sp>
      <p:sp>
        <p:nvSpPr>
          <p:cNvPr id="157" name="Born and raised in Turkey…"/>
          <p:cNvSpPr txBox="1"/>
          <p:nvPr>
            <p:ph type="body" sz="half" idx="1"/>
          </p:nvPr>
        </p:nvSpPr>
        <p:spPr>
          <a:xfrm>
            <a:off x="1282353" y="4735418"/>
            <a:ext cx="17792552" cy="5545508"/>
          </a:xfrm>
          <a:prstGeom prst="rect">
            <a:avLst/>
          </a:prstGeom>
          <a:solidFill>
            <a:srgbClr val="000000"/>
          </a:solidFill>
        </p:spPr>
        <p:txBody>
          <a:bodyPr anchor="ctr"/>
          <a:lstStyle/>
          <a:p>
            <a:pPr marL="457200" indent="-457200" defTabSz="825500">
              <a:lnSpc>
                <a:spcPct val="150000"/>
              </a:lnSpc>
              <a:spcBef>
                <a:spcPts val="0"/>
              </a:spcBef>
              <a:defRPr sz="3600">
                <a:solidFill>
                  <a:srgbClr val="FFFFFF"/>
                </a:solidFill>
                <a:latin typeface="Lucida Grande"/>
                <a:ea typeface="Lucida Grande"/>
                <a:cs typeface="Lucida Grande"/>
                <a:sym typeface="Lucida Grande"/>
              </a:defRPr>
            </a:pPr>
            <a:r>
              <a:t>Born and raised in Turkey</a:t>
            </a:r>
          </a:p>
          <a:p>
            <a:pPr marL="457200" indent="-457200" defTabSz="825500">
              <a:lnSpc>
                <a:spcPct val="150000"/>
              </a:lnSpc>
              <a:spcBef>
                <a:spcPts val="0"/>
              </a:spcBef>
              <a:defRPr sz="3600">
                <a:solidFill>
                  <a:srgbClr val="FFFFFF"/>
                </a:solidFill>
                <a:latin typeface="Lucida Grande"/>
                <a:ea typeface="Lucida Grande"/>
                <a:cs typeface="Lucida Grande"/>
                <a:sym typeface="Lucida Grande"/>
              </a:defRPr>
            </a:pPr>
            <a:r>
              <a:t>Lived 6 years in New Zealand and currently living in the Netherlands</a:t>
            </a:r>
          </a:p>
          <a:p>
            <a:pPr marL="457200" indent="-457200" defTabSz="825500">
              <a:lnSpc>
                <a:spcPct val="150000"/>
              </a:lnSpc>
              <a:spcBef>
                <a:spcPts val="0"/>
              </a:spcBef>
              <a:defRPr sz="3600">
                <a:solidFill>
                  <a:srgbClr val="FFFFFF"/>
                </a:solidFill>
                <a:latin typeface="Lucida Grande"/>
                <a:ea typeface="Lucida Grande"/>
                <a:cs typeface="Lucida Grande"/>
                <a:sym typeface="Lucida Grande"/>
              </a:defRPr>
            </a:pPr>
            <a:r>
              <a:t>A mom of a 7-year-old boy</a:t>
            </a:r>
          </a:p>
          <a:p>
            <a:pPr marL="457200" indent="-457200" defTabSz="825500">
              <a:lnSpc>
                <a:spcPct val="150000"/>
              </a:lnSpc>
              <a:spcBef>
                <a:spcPts val="0"/>
              </a:spcBef>
              <a:defRPr sz="3600">
                <a:solidFill>
                  <a:srgbClr val="FFFFFF"/>
                </a:solidFill>
                <a:latin typeface="Lucida Grande"/>
                <a:ea typeface="Lucida Grande"/>
                <a:cs typeface="Lucida Grande"/>
                <a:sym typeface="Lucida Grande"/>
              </a:defRPr>
            </a:pPr>
            <a:r>
              <a:t>Have Bachelor’s degree in Science (Mathematics) </a:t>
            </a:r>
          </a:p>
          <a:p>
            <a:pPr marL="457200" indent="-457200" defTabSz="825500">
              <a:lnSpc>
                <a:spcPct val="150000"/>
              </a:lnSpc>
              <a:spcBef>
                <a:spcPts val="0"/>
              </a:spcBef>
              <a:defRPr sz="3600">
                <a:solidFill>
                  <a:srgbClr val="FFFFFF"/>
                </a:solidFill>
                <a:latin typeface="Lucida Grande"/>
                <a:ea typeface="Lucida Grande"/>
                <a:cs typeface="Lucida Grande"/>
                <a:sym typeface="Lucida Grande"/>
              </a:defRPr>
            </a:pPr>
            <a:r>
              <a:t>Worked as a marketing specialist and buyer in big retailers such as Tesco.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60" name="Project"/>
          <p:cNvSpPr txBox="1"/>
          <p:nvPr>
            <p:ph type="title"/>
          </p:nvPr>
        </p:nvSpPr>
        <p:spPr>
          <a:xfrm>
            <a:off x="1359938" y="1769975"/>
            <a:ext cx="8514126" cy="1433163"/>
          </a:xfrm>
          <a:prstGeom prst="rect">
            <a:avLst/>
          </a:prstGeom>
        </p:spPr>
        <p:txBody>
          <a:bodyPr/>
          <a:lstStyle>
            <a:lvl1pPr>
              <a:defRPr>
                <a:solidFill>
                  <a:srgbClr val="FFFFFF"/>
                </a:solidFill>
              </a:defRPr>
            </a:lvl1pPr>
          </a:lstStyle>
          <a:p>
            <a:pPr/>
            <a:r>
              <a:t>Project</a:t>
            </a:r>
          </a:p>
        </p:txBody>
      </p:sp>
      <p:sp>
        <p:nvSpPr>
          <p:cNvPr id="161" name="Black Forest is a simple game and includes one type of woman character. She can move along the game board and collects food (a slice of pie) to get points. She needs to be careful about the ghosts falling. Once she hits/touches one of the ghosts, the gam"/>
          <p:cNvSpPr txBox="1"/>
          <p:nvPr>
            <p:ph type="body" sz="half" idx="1"/>
          </p:nvPr>
        </p:nvSpPr>
        <p:spPr>
          <a:xfrm>
            <a:off x="1282353" y="4735418"/>
            <a:ext cx="17792552" cy="5545508"/>
          </a:xfrm>
          <a:prstGeom prst="rect">
            <a:avLst/>
          </a:prstGeom>
          <a:solidFill>
            <a:srgbClr val="000000"/>
          </a:solidFill>
        </p:spPr>
        <p:txBody>
          <a:bodyPr anchor="ctr"/>
          <a:lstStyle>
            <a:lvl1pPr marL="0" indent="0" algn="just" defTabSz="825500">
              <a:lnSpc>
                <a:spcPct val="150000"/>
              </a:lnSpc>
              <a:spcBef>
                <a:spcPts val="0"/>
              </a:spcBef>
              <a:buSzTx/>
              <a:buNone/>
              <a:defRPr sz="3200">
                <a:solidFill>
                  <a:srgbClr val="FFFFFF"/>
                </a:solidFill>
                <a:latin typeface="Lucida Grande"/>
                <a:ea typeface="Lucida Grande"/>
                <a:cs typeface="Lucida Grande"/>
                <a:sym typeface="Lucida Grande"/>
              </a:defRPr>
            </a:lvl1pPr>
          </a:lstStyle>
          <a:p>
            <a:pPr/>
            <a:r>
              <a:t>Black Forest is a simple game and includes one type of woman character. She can move along the game board and collects food (a slice of pie) to get points. She needs to be careful about the ghosts falling. Once she hits/touches one of the ghosts, the game is over. When the score is 200, the game is won.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64" name="Technical Issues"/>
          <p:cNvSpPr txBox="1"/>
          <p:nvPr>
            <p:ph type="title"/>
          </p:nvPr>
        </p:nvSpPr>
        <p:spPr>
          <a:xfrm>
            <a:off x="1359938" y="1769975"/>
            <a:ext cx="8514126" cy="1433163"/>
          </a:xfrm>
          <a:prstGeom prst="rect">
            <a:avLst/>
          </a:prstGeom>
        </p:spPr>
        <p:txBody>
          <a:bodyPr/>
          <a:lstStyle>
            <a:lvl1pPr>
              <a:defRPr>
                <a:solidFill>
                  <a:srgbClr val="FFFFFF"/>
                </a:solidFill>
              </a:defRPr>
            </a:lvl1pPr>
          </a:lstStyle>
          <a:p>
            <a:pPr/>
            <a:r>
              <a:t>Technical Issues</a:t>
            </a:r>
          </a:p>
        </p:txBody>
      </p:sp>
      <p:sp>
        <p:nvSpPr>
          <p:cNvPr id="165" name="The biggest challenge is to make the collision better. The background of the character is transparent, so it makes hard to calculate the collision points."/>
          <p:cNvSpPr txBox="1"/>
          <p:nvPr>
            <p:ph type="body" sz="half" idx="1"/>
          </p:nvPr>
        </p:nvSpPr>
        <p:spPr>
          <a:xfrm>
            <a:off x="1282353" y="4735418"/>
            <a:ext cx="17792552" cy="5545508"/>
          </a:xfrm>
          <a:prstGeom prst="rect">
            <a:avLst/>
          </a:prstGeom>
          <a:solidFill>
            <a:srgbClr val="000000"/>
          </a:solidFill>
        </p:spPr>
        <p:txBody>
          <a:bodyPr anchor="ctr"/>
          <a:lstStyle>
            <a:lvl1pPr marL="0" indent="0" defTabSz="825500">
              <a:lnSpc>
                <a:spcPct val="150000"/>
              </a:lnSpc>
              <a:spcBef>
                <a:spcPts val="0"/>
              </a:spcBef>
              <a:buSzTx/>
              <a:buNone/>
              <a:defRPr sz="3600">
                <a:solidFill>
                  <a:srgbClr val="FFFFFF"/>
                </a:solidFill>
                <a:latin typeface="Lucida Grande"/>
                <a:ea typeface="Lucida Grande"/>
                <a:cs typeface="Lucida Grande"/>
                <a:sym typeface="Lucida Grande"/>
              </a:defRPr>
            </a:lvl1pPr>
          </a:lstStyle>
          <a:p>
            <a:pPr/>
            <a:r>
              <a:t>The biggest challenge is to make the collision better. The background of the character is transparent, so it makes hard to calculate the collision points.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68" name="Biggest Mistake"/>
          <p:cNvSpPr txBox="1"/>
          <p:nvPr>
            <p:ph type="title"/>
          </p:nvPr>
        </p:nvSpPr>
        <p:spPr>
          <a:xfrm>
            <a:off x="1359938" y="1769975"/>
            <a:ext cx="8514126" cy="1433163"/>
          </a:xfrm>
          <a:prstGeom prst="rect">
            <a:avLst/>
          </a:prstGeom>
        </p:spPr>
        <p:txBody>
          <a:bodyPr/>
          <a:lstStyle>
            <a:lvl1pPr>
              <a:defRPr>
                <a:solidFill>
                  <a:srgbClr val="FFFFFF"/>
                </a:solidFill>
              </a:defRPr>
            </a:lvl1pPr>
          </a:lstStyle>
          <a:p>
            <a:pPr/>
            <a:r>
              <a:t>Biggest Mistake</a:t>
            </a:r>
          </a:p>
        </p:txBody>
      </p:sp>
      <p:sp>
        <p:nvSpPr>
          <p:cNvPr id="169" name="I had two mistakes and asked for help;…"/>
          <p:cNvSpPr txBox="1"/>
          <p:nvPr>
            <p:ph type="body" sz="half" idx="1"/>
          </p:nvPr>
        </p:nvSpPr>
        <p:spPr>
          <a:xfrm>
            <a:off x="1282353" y="4735418"/>
            <a:ext cx="17792552" cy="5545508"/>
          </a:xfrm>
          <a:prstGeom prst="rect">
            <a:avLst/>
          </a:prstGeom>
          <a:solidFill>
            <a:srgbClr val="000000"/>
          </a:solidFill>
        </p:spPr>
        <p:txBody>
          <a:bodyPr anchor="ctr"/>
          <a:lstStyle/>
          <a:p>
            <a:pPr marL="0" indent="0" defTabSz="817244">
              <a:lnSpc>
                <a:spcPct val="150000"/>
              </a:lnSpc>
              <a:spcBef>
                <a:spcPts val="0"/>
              </a:spcBef>
              <a:buSzTx/>
              <a:buNone/>
              <a:defRPr sz="3564">
                <a:solidFill>
                  <a:srgbClr val="FFFFFF"/>
                </a:solidFill>
                <a:latin typeface="Lucida Grande"/>
                <a:ea typeface="Lucida Grande"/>
                <a:cs typeface="Lucida Grande"/>
                <a:sym typeface="Lucida Grande"/>
              </a:defRPr>
            </a:pPr>
            <a:r>
              <a:t>I had two mistakes and asked for help;</a:t>
            </a:r>
          </a:p>
          <a:p>
            <a:pPr marL="0" indent="0" defTabSz="817244">
              <a:lnSpc>
                <a:spcPct val="150000"/>
              </a:lnSpc>
              <a:spcBef>
                <a:spcPts val="0"/>
              </a:spcBef>
              <a:buSzTx/>
              <a:buNone/>
              <a:defRPr sz="3564">
                <a:solidFill>
                  <a:srgbClr val="FFFFFF"/>
                </a:solidFill>
                <a:latin typeface="Lucida Grande"/>
                <a:ea typeface="Lucida Grande"/>
                <a:cs typeface="Lucida Grande"/>
                <a:sym typeface="Lucida Grande"/>
              </a:defRPr>
            </a:pPr>
            <a:r>
              <a:t>1) I couldn’t figure out how to make the food disappear when it is picked up. The solution is - the one picked up is simply removed from the array of resources.</a:t>
            </a:r>
          </a:p>
          <a:p>
            <a:pPr marL="0" indent="0" defTabSz="817244">
              <a:lnSpc>
                <a:spcPct val="150000"/>
              </a:lnSpc>
              <a:spcBef>
                <a:spcPts val="0"/>
              </a:spcBef>
              <a:buSzTx/>
              <a:buNone/>
              <a:defRPr sz="3564">
                <a:solidFill>
                  <a:srgbClr val="FFFFFF"/>
                </a:solidFill>
                <a:latin typeface="Lucida Grande"/>
                <a:ea typeface="Lucida Grande"/>
                <a:cs typeface="Lucida Grande"/>
                <a:sym typeface="Lucida Grande"/>
              </a:defRPr>
            </a:pPr>
            <a:r>
              <a:t>2) When I restart the game, the character was continuously moving to the right. Once the “isMoving” variables are initialized in the restart, the problem is solved.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72" name="Demo"/>
          <p:cNvSpPr txBox="1"/>
          <p:nvPr>
            <p:ph type="title"/>
          </p:nvPr>
        </p:nvSpPr>
        <p:spPr>
          <a:xfrm>
            <a:off x="1359938" y="1769975"/>
            <a:ext cx="8514126" cy="1433163"/>
          </a:xfrm>
          <a:prstGeom prst="rect">
            <a:avLst/>
          </a:prstGeom>
        </p:spPr>
        <p:txBody>
          <a:bodyPr/>
          <a:lstStyle>
            <a:lvl1pPr>
              <a:defRPr>
                <a:solidFill>
                  <a:srgbClr val="FFFFFF"/>
                </a:solidFill>
              </a:defRPr>
            </a:lvl1pPr>
          </a:lstStyle>
          <a:p>
            <a:pPr/>
            <a:r>
              <a:t>Demo</a:t>
            </a:r>
          </a:p>
        </p:txBody>
      </p:sp>
      <p:sp>
        <p:nvSpPr>
          <p:cNvPr id="173" name="https://denizalakavuklar.github.io/Black-Forest/"/>
          <p:cNvSpPr txBox="1"/>
          <p:nvPr>
            <p:ph type="body" sz="half" idx="1"/>
          </p:nvPr>
        </p:nvSpPr>
        <p:spPr>
          <a:xfrm>
            <a:off x="1282353" y="4735418"/>
            <a:ext cx="17792552" cy="5545508"/>
          </a:xfrm>
          <a:prstGeom prst="rect">
            <a:avLst/>
          </a:prstGeom>
          <a:solidFill>
            <a:srgbClr val="000000"/>
          </a:solidFill>
        </p:spPr>
        <p:txBody>
          <a:bodyPr anchor="ctr"/>
          <a:lstStyle>
            <a:lvl1pPr marL="0" indent="0" defTabSz="825500">
              <a:lnSpc>
                <a:spcPct val="150000"/>
              </a:lnSpc>
              <a:spcBef>
                <a:spcPts val="0"/>
              </a:spcBef>
              <a:buSzTx/>
              <a:buNone/>
              <a:defRPr sz="3600">
                <a:solidFill>
                  <a:srgbClr val="FFFFFF"/>
                </a:solidFill>
                <a:latin typeface="Lucida Grande"/>
                <a:ea typeface="Lucida Grande"/>
                <a:cs typeface="Lucida Grande"/>
                <a:sym typeface="Lucida Grande"/>
              </a:defRPr>
            </a:lvl1pPr>
          </a:lstStyle>
          <a:p>
            <a:pPr/>
            <a:r>
              <a:t>https://denizalakavuklar.github.io/Black-Forest/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background.png" descr="background.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76" name="…..THANK YOU ….."/>
          <p:cNvSpPr txBox="1"/>
          <p:nvPr>
            <p:ph type="body" sz="half" idx="1"/>
          </p:nvPr>
        </p:nvSpPr>
        <p:spPr>
          <a:xfrm>
            <a:off x="1282353" y="4735418"/>
            <a:ext cx="17792552" cy="5545508"/>
          </a:xfrm>
          <a:prstGeom prst="rect">
            <a:avLst/>
          </a:prstGeom>
          <a:solidFill>
            <a:srgbClr val="000000"/>
          </a:solidFill>
        </p:spPr>
        <p:txBody>
          <a:bodyPr anchor="ctr"/>
          <a:lstStyle>
            <a:lvl1pPr marL="0" indent="0" algn="ctr" defTabSz="825500">
              <a:lnSpc>
                <a:spcPct val="150000"/>
              </a:lnSpc>
              <a:spcBef>
                <a:spcPts val="0"/>
              </a:spcBef>
              <a:buSzTx/>
              <a:buNone/>
              <a:defRPr sz="7000">
                <a:solidFill>
                  <a:srgbClr val="FFFFFF"/>
                </a:solidFill>
                <a:latin typeface="Lucida Grande"/>
                <a:ea typeface="Lucida Grande"/>
                <a:cs typeface="Lucida Grande"/>
                <a:sym typeface="Lucida Grande"/>
              </a:defRPr>
            </a:lvl1pPr>
          </a:lstStyle>
          <a:p>
            <a:pPr/>
            <a:r>
              <a:t>…..THANK YOU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