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523" r:id="rId11"/>
  </p:sldMasterIdLst>
  <p:notesMasterIdLst>
    <p:notesMasterId r:id="rId24"/>
  </p:notesMasterIdLst>
  <p:sldIdLst>
    <p:sldId id="256" r:id="rId12"/>
    <p:sldId id="262" r:id="rId13"/>
    <p:sldId id="264" r:id="rId14"/>
    <p:sldId id="265" r:id="rId15"/>
    <p:sldId id="272" r:id="rId16"/>
    <p:sldId id="263" r:id="rId17"/>
    <p:sldId id="266" r:id="rId18"/>
    <p:sldId id="267" r:id="rId19"/>
    <p:sldId id="268" r:id="rId20"/>
    <p:sldId id="269" r:id="rId21"/>
    <p:sldId id="270" r:id="rId22"/>
    <p:sldId id="271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189"/>
    <a:srgbClr val="E6EBEC"/>
    <a:srgbClr val="4682AA"/>
    <a:srgbClr val="438EB7"/>
    <a:srgbClr val="5791B7"/>
    <a:srgbClr val="7F7F7F"/>
    <a:srgbClr val="595959"/>
    <a:srgbClr val="404040"/>
    <a:srgbClr val="91BED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 showGuides="1">
      <p:cViewPr>
        <p:scale>
          <a:sx n="78" d="100"/>
          <a:sy n="78" d="100"/>
        </p:scale>
        <p:origin x="1474" y="-58"/>
      </p:cViewPr>
      <p:guideLst>
        <p:guide orient="horz" pos="430"/>
        <p:guide orient="horz" pos="3888"/>
        <p:guide pos="571"/>
        <p:guide pos="7107"/>
      </p:guideLst>
    </p:cSldViewPr>
  </p:slideViewPr>
  <p:outlineViewPr>
    <p:cViewPr>
      <p:scale>
        <a:sx n="33" d="100"/>
        <a:sy n="33" d="100"/>
      </p:scale>
      <p:origin x="0" y="189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1/29/2015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7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Elevation,</a:t>
            </a:r>
            <a:r>
              <a:rPr lang="en-US" baseline="0" dirty="0" smtClean="0"/>
              <a:t> </a:t>
            </a:r>
            <a:r>
              <a:rPr lang="en-US" dirty="0" smtClean="0"/>
              <a:t>vs. mapping or climate science where we have insufficient expertise.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9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Sky Islands</a:t>
            </a:r>
            <a:r>
              <a:rPr lang="en-US" baseline="0" dirty="0" smtClean="0"/>
              <a:t> are an example of a special case of Plateaus.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4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11-Flat or nearly flat plains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12-Smooth plains with some local relief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13-Irregular plains with low relief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14-Irregular plains with moderate relief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21-Tablelands with moderate relief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22-Tablelands with considerable relief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23-Tablelands with high relief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24-Tablelands with very high relief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31-Planis with hills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32-Plains with high hills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33-Plains with low mountains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34-Plains with high mountains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41-Open very low hills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42-Open low hills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43-Open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moderal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hills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44-Open high hills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45-Open low mountains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46-Open high mountains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51-Very low hills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52-Low hills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53-Moderate hills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54-High hills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55-Low mountains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56-High mountains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0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1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32636" y="2428193"/>
            <a:ext cx="852355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28324" y="3465218"/>
            <a:ext cx="8532178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7" y="365139"/>
            <a:ext cx="2168737" cy="9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2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7313294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163" y="3060742"/>
            <a:ext cx="5484971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162" y="1750884"/>
            <a:ext cx="5484971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7313295" y="0"/>
            <a:ext cx="48755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48057" y="457201"/>
            <a:ext cx="2157422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7827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User Screens">
    <p:bg>
      <p:bgPr>
        <a:solidFill>
          <a:srgbClr val="4682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0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047" y="1990427"/>
            <a:ext cx="103647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3467755"/>
            <a:ext cx="103647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087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046" y="2625414"/>
            <a:ext cx="7313295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6" y="3683197"/>
            <a:ext cx="7313295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2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12188825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163" y="6041067"/>
            <a:ext cx="6089575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11608" y="5934015"/>
            <a:ext cx="3961368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</a:t>
            </a:r>
            <a:br>
              <a:rPr lang="en-US" dirty="0" smtClean="0"/>
            </a:br>
            <a:r>
              <a:rPr lang="en-US" dirty="0" smtClean="0"/>
              <a:t>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313294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986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12188825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162" y="6186944"/>
            <a:ext cx="10360501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542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162" y="6186944"/>
            <a:ext cx="10360501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8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952" y="2205729"/>
            <a:ext cx="4206240" cy="24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18885" y="1828800"/>
            <a:ext cx="97510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50289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14162" y="1080999"/>
            <a:ext cx="10360501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218883" y="1828801"/>
            <a:ext cx="9751060" cy="3427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67140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601215"/>
            <a:ext cx="10360501" cy="461665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1828800"/>
            <a:ext cx="9751060" cy="3429000"/>
          </a:xfrm>
        </p:spPr>
        <p:txBody>
          <a:bodyPr/>
          <a:lstStyle>
            <a:lvl1pPr>
              <a:lnSpc>
                <a:spcPct val="100000"/>
              </a:lnSpc>
              <a:defRPr lang="en-US" sz="26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1pPr>
            <a:lvl2pPr>
              <a:lnSpc>
                <a:spcPct val="100000"/>
              </a:lnSpc>
              <a:defRPr lang="en-US" sz="24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2pPr>
            <a:lvl3pPr>
              <a:lnSpc>
                <a:spcPct val="100000"/>
              </a:lnSpc>
              <a:defRPr lang="en-US" sz="24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4162" y="6177085"/>
            <a:ext cx="10360501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810851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162" y="601216"/>
            <a:ext cx="10360501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8"/>
          </p:nvPr>
        </p:nvSpPr>
        <p:spPr>
          <a:xfrm>
            <a:off x="1218883" y="1828800"/>
            <a:ext cx="97510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162" y="1080999"/>
            <a:ext cx="10360501" cy="307777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914162" y="6185356"/>
            <a:ext cx="10360501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022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3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1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ltGray">
          <a:xfrm>
            <a:off x="1" y="0"/>
            <a:ext cx="7313294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163" y="3060742"/>
            <a:ext cx="5484971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162" y="1750884"/>
            <a:ext cx="5484971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7313295" y="0"/>
            <a:ext cx="48755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048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601216"/>
            <a:ext cx="10360501" cy="461665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28800"/>
            <a:ext cx="975106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7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4" r:id="rId1"/>
    <p:sldLayoutId id="2147486525" r:id="rId2"/>
    <p:sldLayoutId id="2147486526" r:id="rId3"/>
    <p:sldLayoutId id="2147486527" r:id="rId4"/>
    <p:sldLayoutId id="2147486528" r:id="rId5"/>
    <p:sldLayoutId id="2147486529" r:id="rId6"/>
    <p:sldLayoutId id="2147486530" r:id="rId7"/>
    <p:sldLayoutId id="2147486531" r:id="rId8"/>
    <p:sldLayoutId id="2147486532" r:id="rId9"/>
    <p:sldLayoutId id="2147486533" r:id="rId10"/>
    <p:sldLayoutId id="2147486534" r:id="rId11"/>
    <p:sldLayoutId id="2147486535" r:id="rId12"/>
    <p:sldLayoutId id="2147486536" r:id="rId13"/>
    <p:sldLayoutId id="2147486537" r:id="rId14"/>
    <p:sldLayoutId id="2147486538" r:id="rId15"/>
    <p:sldLayoutId id="2147486539" r:id="rId16"/>
    <p:sldLayoutId id="2147486540" r:id="rId17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600" b="0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2400" b="0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2400" b="0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cfrye@esri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2636" y="1572129"/>
            <a:ext cx="8523553" cy="914400"/>
          </a:xfrm>
        </p:spPr>
        <p:txBody>
          <a:bodyPr/>
          <a:lstStyle/>
          <a:p>
            <a:r>
              <a:rPr lang="en-US" dirty="0" smtClean="0"/>
              <a:t>Automating Robust Multi-Scale Landform Identification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5609" y="2609154"/>
            <a:ext cx="9095361" cy="914400"/>
          </a:xfrm>
        </p:spPr>
        <p:txBody>
          <a:bodyPr/>
          <a:lstStyle/>
          <a:p>
            <a:r>
              <a:rPr lang="en-US" dirty="0" smtClean="0"/>
              <a:t>Charlie Frye, Sean Breyer, Randy Vaughan, Esri, Redlands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robust Python code base that:</a:t>
            </a:r>
          </a:p>
          <a:p>
            <a:pPr lvl="1"/>
            <a:r>
              <a:rPr lang="en-US" dirty="0" smtClean="0"/>
              <a:t>Adaptively runs on 10 to 250 meter resolution data</a:t>
            </a:r>
          </a:p>
          <a:p>
            <a:pPr lvl="1"/>
            <a:r>
              <a:rPr lang="en-US" dirty="0" smtClean="0"/>
              <a:t>Addresses as many of the issues </a:t>
            </a:r>
            <a:r>
              <a:rPr lang="en-US" dirty="0"/>
              <a:t>(slide </a:t>
            </a:r>
            <a:r>
              <a:rPr lang="en-US" dirty="0" smtClean="0"/>
              <a:t>8) as possible</a:t>
            </a:r>
          </a:p>
          <a:p>
            <a:pPr lvl="1"/>
            <a:r>
              <a:rPr lang="en-US" dirty="0" smtClean="0"/>
              <a:t>Test by producing </a:t>
            </a:r>
          </a:p>
          <a:p>
            <a:pPr lvl="2"/>
            <a:r>
              <a:rPr lang="en-US" dirty="0" smtClean="0"/>
              <a:t>Study area &amp; global results on 250m data</a:t>
            </a:r>
          </a:p>
          <a:p>
            <a:pPr lvl="2"/>
            <a:r>
              <a:rPr lang="en-US" dirty="0" smtClean="0"/>
              <a:t>Study area &amp; continental results on 30m data</a:t>
            </a:r>
          </a:p>
          <a:p>
            <a:r>
              <a:rPr lang="en-US" dirty="0" smtClean="0"/>
              <a:t>Ongoing progress demonstrated by archived intermediate results datasets</a:t>
            </a:r>
          </a:p>
          <a:p>
            <a:r>
              <a:rPr lang="en-US" dirty="0" smtClean="0"/>
              <a:t>A collection of final datasets to be documented as proof of progress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72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Esri will</a:t>
            </a:r>
            <a:r>
              <a:rPr lang="en-US" baseline="0" dirty="0" smtClean="0"/>
              <a:t>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and access to data</a:t>
            </a:r>
          </a:p>
          <a:p>
            <a:r>
              <a:rPr lang="en-US" baseline="0" dirty="0" smtClean="0"/>
              <a:t>Initial prototype script</a:t>
            </a:r>
          </a:p>
          <a:p>
            <a:r>
              <a:rPr lang="en-US" baseline="0" dirty="0" smtClean="0"/>
              <a:t>Documentation</a:t>
            </a:r>
          </a:p>
          <a:p>
            <a:r>
              <a:rPr lang="en-US" dirty="0" smtClean="0"/>
              <a:t>Ongoing advisement</a:t>
            </a:r>
            <a:endParaRPr lang="en-US" baseline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626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18883" y="1536970"/>
            <a:ext cx="9751060" cy="89494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Sponsor’s Contact Information: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33097" y="2655644"/>
            <a:ext cx="29247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/>
            <a:r>
              <a:rPr lang="en-US" dirty="0" smtClean="0"/>
              <a:t>Charlie Frye, Esri, Redlands</a:t>
            </a:r>
          </a:p>
          <a:p>
            <a:pPr algn="l" eaLnBrk="0" hangingPunct="0"/>
            <a:r>
              <a:rPr lang="en-US" dirty="0" smtClean="0">
                <a:hlinkClick r:id="rId2"/>
              </a:rPr>
              <a:t>cfrye@esri.com</a:t>
            </a:r>
            <a:endParaRPr lang="en-US" dirty="0" smtClean="0"/>
          </a:p>
          <a:p>
            <a:pPr algn="l" eaLnBrk="0" hangingPunct="0"/>
            <a:r>
              <a:rPr lang="en-US" dirty="0" smtClean="0"/>
              <a:t>909.793.2853 x2115</a:t>
            </a:r>
          </a:p>
          <a:p>
            <a:pPr algn="l" eaLnBrk="0" hangingPunct="0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33097" y="3839177"/>
            <a:ext cx="30480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/>
            <a:r>
              <a:rPr lang="en-US" dirty="0" smtClean="0"/>
              <a:t>Sean Breyer, Esri, Redlands</a:t>
            </a:r>
          </a:p>
          <a:p>
            <a:pPr algn="l" eaLnBrk="0" hangingPunct="0"/>
            <a:r>
              <a:rPr lang="en-US" dirty="0" smtClean="0">
                <a:hlinkClick r:id="rId2"/>
              </a:rPr>
              <a:t>sbreyer@esri.com</a:t>
            </a:r>
            <a:endParaRPr lang="en-US" dirty="0" smtClean="0"/>
          </a:p>
          <a:p>
            <a:pPr algn="l" eaLnBrk="0" hangingPunct="0"/>
            <a:r>
              <a:rPr lang="en-US" dirty="0" smtClean="0"/>
              <a:t>909.793.2853 x2869</a:t>
            </a:r>
          </a:p>
          <a:p>
            <a:pPr algn="l" eaLnBrk="0" hangingPunct="0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33095" y="5022709"/>
            <a:ext cx="3443575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/>
            <a:r>
              <a:rPr lang="en-US" dirty="0" smtClean="0"/>
              <a:t>Randy Vaughan, Esri, Redlands</a:t>
            </a:r>
          </a:p>
          <a:p>
            <a:pPr algn="l" eaLnBrk="0" hangingPunct="0"/>
            <a:r>
              <a:rPr lang="en-US" dirty="0" smtClean="0">
                <a:hlinkClick r:id="rId2"/>
              </a:rPr>
              <a:t>rvaughan@esri.com</a:t>
            </a:r>
            <a:endParaRPr lang="en-US" dirty="0" smtClean="0"/>
          </a:p>
          <a:p>
            <a:pPr algn="l" eaLnBrk="0" hangingPunct="0"/>
            <a:r>
              <a:rPr lang="en-US" dirty="0" smtClean="0"/>
              <a:t>909.793.2853 x2618</a:t>
            </a:r>
          </a:p>
          <a:p>
            <a:pPr algn="l" eaLnBrk="0" hangingPunc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346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Landform Identification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 support of Ecological 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18883" y="1828801"/>
            <a:ext cx="9751060" cy="4105071"/>
          </a:xfrm>
        </p:spPr>
        <p:txBody>
          <a:bodyPr/>
          <a:lstStyle/>
          <a:p>
            <a:r>
              <a:rPr lang="en-US" b="1" dirty="0" smtClean="0"/>
              <a:t>Big Goal:  </a:t>
            </a:r>
            <a:r>
              <a:rPr lang="en-US" dirty="0" smtClean="0"/>
              <a:t>Automate global assignment of ecological characteristics</a:t>
            </a:r>
          </a:p>
          <a:p>
            <a:r>
              <a:rPr lang="en-US" b="1" dirty="0" smtClean="0"/>
              <a:t>How it works: </a:t>
            </a:r>
            <a:r>
              <a:rPr lang="en-US" dirty="0" smtClean="0"/>
              <a:t>Combine weighted characteristics of landforms, climate, rock type, and land cover to produce ecological land units.</a:t>
            </a:r>
          </a:p>
          <a:p>
            <a:r>
              <a:rPr lang="en-US" b="1" dirty="0" smtClean="0"/>
              <a:t>Our first effort </a:t>
            </a:r>
            <a:r>
              <a:rPr lang="en-US" dirty="0" smtClean="0"/>
              <a:t>would have benefitted from better data.</a:t>
            </a:r>
          </a:p>
          <a:p>
            <a:r>
              <a:rPr lang="en-US" b="1" dirty="0" smtClean="0"/>
              <a:t>Esri’s opportunity </a:t>
            </a:r>
            <a:r>
              <a:rPr lang="en-US" dirty="0" smtClean="0"/>
              <a:t>is to improve on landforms, which are derived from elevation</a:t>
            </a:r>
          </a:p>
        </p:txBody>
      </p:sp>
    </p:spTree>
    <p:extLst>
      <p:ext uri="{BB962C8B-B14F-4D97-AF65-F5344CB8AC3E}">
        <p14:creationId xmlns:p14="http://schemas.microsoft.com/office/powerpoint/2010/main" val="35237813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landforms?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Derived from Digital Elevation Models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743118804"/>
              </p:ext>
            </p:extLst>
          </p:nvPr>
        </p:nvGraphicFramePr>
        <p:xfrm>
          <a:off x="1219200" y="1828800"/>
          <a:ext cx="97504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142"/>
                <a:gridCol w="3250142"/>
                <a:gridCol w="3250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Mountains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Irregular*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Foothills*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Canyons*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Escarpments*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3683000"/>
            <a:ext cx="6118698" cy="359924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*Problematic or frequently perceived as misclassified</a:t>
            </a:r>
          </a:p>
        </p:txBody>
      </p:sp>
    </p:spTree>
    <p:extLst>
      <p:ext uri="{BB962C8B-B14F-4D97-AF65-F5344CB8AC3E}">
        <p14:creationId xmlns:p14="http://schemas.microsoft.com/office/powerpoint/2010/main" val="40850124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are landforms?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Derived from Digital Elevation Models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673654309"/>
              </p:ext>
            </p:extLst>
          </p:nvPr>
        </p:nvGraphicFramePr>
        <p:xfrm>
          <a:off x="1219200" y="1828800"/>
          <a:ext cx="97504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142"/>
                <a:gridCol w="3250142"/>
                <a:gridCol w="3250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Mountains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Irregular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Canyons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Basins in Mountain Ranges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Badlands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Escarpments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Plateaus…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…or Table-top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Mountains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Coastal vs.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69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Current (fragmented) to more like Seafloor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Seafloor from </a:t>
            </a:r>
            <a:r>
              <a:rPr lang="en-US" dirty="0" err="1" smtClean="0"/>
              <a:t>GRIDa</a:t>
            </a:r>
            <a:r>
              <a:rPr lang="en-US" dirty="0" smtClean="0"/>
              <a:t> by Miles Macmillan-Lawler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8" y="1531093"/>
            <a:ext cx="6382745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90" y="2047605"/>
            <a:ext cx="6341932" cy="438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Produced by USGS from GMTED (250m resolution DEM)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18883" y="1828801"/>
            <a:ext cx="9751060" cy="4231531"/>
          </a:xfrm>
        </p:spPr>
        <p:txBody>
          <a:bodyPr/>
          <a:lstStyle/>
          <a:p>
            <a:r>
              <a:rPr lang="en-US" dirty="0" smtClean="0"/>
              <a:t>Earth is divided into two characteristics based on 8% slope threshold (Plains and not Plains)</a:t>
            </a:r>
          </a:p>
          <a:p>
            <a:r>
              <a:rPr lang="en-US" dirty="0" smtClean="0"/>
              <a:t>The relief in each are evaluated to assign the relative smoothness of plains and a progression from low hills to high mountains</a:t>
            </a:r>
          </a:p>
          <a:p>
            <a:r>
              <a:rPr lang="en-US" dirty="0" smtClean="0"/>
              <a:t>The elevation model is “flipped” to find canyons (versus mountains).</a:t>
            </a:r>
          </a:p>
          <a:p>
            <a:endParaRPr lang="en-US" dirty="0"/>
          </a:p>
          <a:p>
            <a:r>
              <a:rPr lang="en-US" dirty="0" smtClean="0"/>
              <a:t>The results are too often confusing, not fully relevant to ecological work, and very fragmented</a:t>
            </a:r>
          </a:p>
        </p:txBody>
      </p:sp>
    </p:spTree>
    <p:extLst>
      <p:ext uri="{BB962C8B-B14F-4D97-AF65-F5344CB8AC3E}">
        <p14:creationId xmlns:p14="http://schemas.microsoft.com/office/powerpoint/2010/main" val="22654068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Prototype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Implement Hammond’s Landform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18883" y="1556418"/>
            <a:ext cx="4559347" cy="1449420"/>
          </a:xfrm>
        </p:spPr>
        <p:txBody>
          <a:bodyPr/>
          <a:lstStyle/>
          <a:p>
            <a:r>
              <a:rPr lang="en-US" sz="2000" dirty="0" smtClean="0"/>
              <a:t>A 42-step model to create a more robust classification with 24 classes: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30" y="1556418"/>
            <a:ext cx="5595912" cy="477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4519" y="2253602"/>
            <a:ext cx="3946511" cy="441957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fontAlgn="base"/>
            <a:r>
              <a:rPr lang="en-US" sz="1200" dirty="0"/>
              <a:t>11-Flat or nearly flat plains</a:t>
            </a:r>
            <a:br>
              <a:rPr lang="en-US" sz="1200" dirty="0"/>
            </a:br>
            <a:r>
              <a:rPr lang="en-US" sz="1200" dirty="0"/>
              <a:t>12-Smooth plains with some local relief</a:t>
            </a:r>
            <a:br>
              <a:rPr lang="en-US" sz="1200" dirty="0"/>
            </a:br>
            <a:r>
              <a:rPr lang="en-US" sz="1200" dirty="0"/>
              <a:t>13-Irregular plains with low relief</a:t>
            </a:r>
            <a:br>
              <a:rPr lang="en-US" sz="1200" dirty="0"/>
            </a:br>
            <a:r>
              <a:rPr lang="en-US" sz="1200" dirty="0"/>
              <a:t>14-Irregular plains with moderate relief</a:t>
            </a:r>
            <a:br>
              <a:rPr lang="en-US" sz="1200" dirty="0"/>
            </a:br>
            <a:r>
              <a:rPr lang="en-US" sz="1200" dirty="0"/>
              <a:t>21-Tablelands with moderate relief</a:t>
            </a:r>
            <a:br>
              <a:rPr lang="en-US" sz="1200" dirty="0"/>
            </a:br>
            <a:r>
              <a:rPr lang="en-US" sz="1200" dirty="0"/>
              <a:t>22-Tablelands with considerable relief</a:t>
            </a:r>
            <a:br>
              <a:rPr lang="en-US" sz="1200" dirty="0"/>
            </a:br>
            <a:r>
              <a:rPr lang="en-US" sz="1200" dirty="0"/>
              <a:t>23-Tablelands with high relief</a:t>
            </a:r>
            <a:br>
              <a:rPr lang="en-US" sz="1200" dirty="0"/>
            </a:br>
            <a:r>
              <a:rPr lang="en-US" sz="1200" dirty="0"/>
              <a:t>24-Tablelands with very high relief</a:t>
            </a:r>
            <a:br>
              <a:rPr lang="en-US" sz="1200" dirty="0"/>
            </a:br>
            <a:r>
              <a:rPr lang="en-US" sz="1200" dirty="0" smtClean="0"/>
              <a:t>31-Plains </a:t>
            </a:r>
            <a:r>
              <a:rPr lang="en-US" sz="1200" dirty="0"/>
              <a:t>with hills</a:t>
            </a:r>
            <a:br>
              <a:rPr lang="en-US" sz="1200" dirty="0"/>
            </a:br>
            <a:r>
              <a:rPr lang="en-US" sz="1200" dirty="0"/>
              <a:t>32-Plains with high hills</a:t>
            </a:r>
            <a:br>
              <a:rPr lang="en-US" sz="1200" dirty="0"/>
            </a:br>
            <a:r>
              <a:rPr lang="en-US" sz="1200" dirty="0"/>
              <a:t>33-Plains with low mountains</a:t>
            </a:r>
            <a:br>
              <a:rPr lang="en-US" sz="1200" dirty="0"/>
            </a:br>
            <a:r>
              <a:rPr lang="en-US" sz="1200" dirty="0"/>
              <a:t>34-Plains with high mountains</a:t>
            </a:r>
            <a:br>
              <a:rPr lang="en-US" sz="1200" dirty="0"/>
            </a:br>
            <a:r>
              <a:rPr lang="en-US" sz="1200" dirty="0"/>
              <a:t>41-Open very low hills</a:t>
            </a:r>
            <a:br>
              <a:rPr lang="en-US" sz="1200" dirty="0"/>
            </a:br>
            <a:r>
              <a:rPr lang="en-US" sz="1200" dirty="0"/>
              <a:t>42-Open low hills</a:t>
            </a:r>
            <a:br>
              <a:rPr lang="en-US" sz="1200" dirty="0"/>
            </a:br>
            <a:r>
              <a:rPr lang="en-US" sz="1200" dirty="0"/>
              <a:t>43-Open </a:t>
            </a:r>
            <a:r>
              <a:rPr lang="en-US" sz="1200" dirty="0" smtClean="0"/>
              <a:t>moderate </a:t>
            </a:r>
            <a:r>
              <a:rPr lang="en-US" sz="1200" dirty="0"/>
              <a:t>hills</a:t>
            </a:r>
            <a:br>
              <a:rPr lang="en-US" sz="1200" dirty="0"/>
            </a:br>
            <a:r>
              <a:rPr lang="en-US" sz="1200" dirty="0"/>
              <a:t>44-Open high hills</a:t>
            </a:r>
            <a:br>
              <a:rPr lang="en-US" sz="1200" dirty="0"/>
            </a:br>
            <a:r>
              <a:rPr lang="en-US" sz="1200" dirty="0"/>
              <a:t>45-Open low mountains</a:t>
            </a:r>
            <a:br>
              <a:rPr lang="en-US" sz="1200" dirty="0"/>
            </a:br>
            <a:r>
              <a:rPr lang="en-US" sz="1200" dirty="0"/>
              <a:t>46-Open high mountains</a:t>
            </a:r>
            <a:br>
              <a:rPr lang="en-US" sz="1200" dirty="0"/>
            </a:br>
            <a:r>
              <a:rPr lang="en-US" sz="1200" dirty="0"/>
              <a:t>51-Very low hills</a:t>
            </a:r>
            <a:br>
              <a:rPr lang="en-US" sz="1200" dirty="0"/>
            </a:br>
            <a:r>
              <a:rPr lang="en-US" sz="1200" dirty="0"/>
              <a:t>52-Low hills</a:t>
            </a:r>
            <a:br>
              <a:rPr lang="en-US" sz="1200" dirty="0"/>
            </a:br>
            <a:r>
              <a:rPr lang="en-US" sz="1200" dirty="0"/>
              <a:t>53-Moderate hills</a:t>
            </a:r>
            <a:br>
              <a:rPr lang="en-US" sz="1200" dirty="0"/>
            </a:br>
            <a:r>
              <a:rPr lang="en-US" sz="1200" dirty="0"/>
              <a:t>54-High hills</a:t>
            </a:r>
            <a:br>
              <a:rPr lang="en-US" sz="1200" dirty="0"/>
            </a:br>
            <a:r>
              <a:rPr lang="en-US" sz="1200" dirty="0"/>
              <a:t>55-Low mountains</a:t>
            </a:r>
            <a:br>
              <a:rPr lang="en-US" sz="1200" dirty="0"/>
            </a:br>
            <a:r>
              <a:rPr lang="en-US" sz="1200" dirty="0"/>
              <a:t>56-High mountains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2272" y="3278222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1829333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are promising, but… not fully</a:t>
            </a:r>
            <a:r>
              <a:rPr lang="en-US" dirty="0" smtClean="0"/>
              <a:t> ecologically useful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Incomplete, and not quite specific </a:t>
            </a:r>
            <a:r>
              <a:rPr lang="en-US" i="1" dirty="0" smtClean="0"/>
              <a:t>and in places </a:t>
            </a:r>
            <a:r>
              <a:rPr lang="en-US" dirty="0" smtClean="0"/>
              <a:t>too much detail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18883" y="1828801"/>
            <a:ext cx="9751060" cy="4182893"/>
          </a:xfrm>
        </p:spPr>
        <p:txBody>
          <a:bodyPr/>
          <a:lstStyle/>
          <a:p>
            <a:r>
              <a:rPr lang="en-US" dirty="0" smtClean="0"/>
              <a:t>Missing Canyons, Terraces, Escarpments</a:t>
            </a:r>
          </a:p>
          <a:p>
            <a:r>
              <a:rPr lang="en-US" dirty="0" smtClean="0"/>
              <a:t>Plateaus/tablelands (high and low) are just ribbons around edges of larger features</a:t>
            </a:r>
          </a:p>
          <a:p>
            <a:r>
              <a:rPr lang="en-US" dirty="0" smtClean="0"/>
              <a:t>Coastal vs. High plains (Global/Continental versus excerpt processing)</a:t>
            </a:r>
          </a:p>
          <a:p>
            <a:r>
              <a:rPr lang="en-US" dirty="0" smtClean="0"/>
              <a:t>Parameterize thresholds such as % slope level that differentiates between plains and low hills.</a:t>
            </a:r>
          </a:p>
          <a:p>
            <a:r>
              <a:rPr lang="en-US" dirty="0" smtClean="0"/>
              <a:t>Need to be based on minimum mapping units for each kind of landform based on input elevation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082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Qualifications and Skills that will be developed.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GIS Project Set-up and Management</a:t>
            </a:r>
          </a:p>
          <a:p>
            <a:r>
              <a:rPr lang="en-US" dirty="0" smtClean="0"/>
              <a:t>Python (model automation and scripting with </a:t>
            </a:r>
            <a:r>
              <a:rPr lang="en-US" dirty="0" err="1" smtClean="0"/>
              <a:t>ArcPy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Landform Identification and Geomorphology understanding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Visual_Template">
  <a:themeElements>
    <a:clrScheme name="Esri Branding Colors 2013_blue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85FC7619-708F-4742-9CDF-A96E2CCA858A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D01003FA-CA7F-404A-ABAF-62B906FE5DFF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C1C85926-EEBB-4F36-BE1C-3E2A47F629F3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1C7E1D8-C13B-4C15-998C-A6496200AB6D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78994A1D-C008-4C3C-888F-7641B7728E3C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1D522AE0-97AB-432B-99D0-2FCB37AA7336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944B1679-D307-4544-9409-4C0C45DB6164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7E035551-E39B-49C1-BD0F-67EB86091938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7B5101ED-F412-404B-8D6D-15B08E4E0E83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2982C550-5DA0-4492-A081-9220E526901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Esri_Visual_Template.potx</Template>
  <TotalTime>0</TotalTime>
  <Words>539</Words>
  <Application>Microsoft Office PowerPoint</Application>
  <PresentationFormat>Custom</PresentationFormat>
  <Paragraphs>103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Esri_Visual_Template</vt:lpstr>
      <vt:lpstr>Automating Robust Multi-Scale Landform Identification</vt:lpstr>
      <vt:lpstr>Landform Identification</vt:lpstr>
      <vt:lpstr>What are landforms?</vt:lpstr>
      <vt:lpstr>What are landforms?</vt:lpstr>
      <vt:lpstr>From Current (fragmented) to more like Seafloor Work</vt:lpstr>
      <vt:lpstr>Current Data</vt:lpstr>
      <vt:lpstr>Initial Prototype</vt:lpstr>
      <vt:lpstr>Results are promising, but… not fully ecologically useful</vt:lpstr>
      <vt:lpstr>Qualifications and Skills that will be developed.</vt:lpstr>
      <vt:lpstr>Deliverables</vt:lpstr>
      <vt:lpstr>Esri will supply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2013-03-05T23:26:53Z</dcterms:created>
  <dcterms:modified xsi:type="dcterms:W3CDTF">2015-01-29T22:32:31Z</dcterms:modified>
</cp:coreProperties>
</file>