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95e80b43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95e80b43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95e80b4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395e80b4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95e80b43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95e80b43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95e80b43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95e80b43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95e80b43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95e80b43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95e80b43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95e80b43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95e80b43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95e80b43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95e80b43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95e80b43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95e80b43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95e80b43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94020316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394020316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94020316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94020316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940203161_4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3940203161_4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94020316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94020316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94020316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94020316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How do we analyse the stability -&gt; + necaissaire de comprendre impact des parametres sur resultat et stabilité (experiment2) -&gt; loss, shepard plot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Experiment 3 -&gt; impact relation strength and loss of info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95064714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95064714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Rasa compare metric laquelle estime mieu ? -&gt; les troix bonnes- global-local METHODE BASe SUR LE RANG ET PAS DISTANCE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evolution metric selon variation parametre de la DR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Konig en faisant varié les 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MRRE en faisant varié 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Use swiss roll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9506471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9506471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Impact initialization sur resultat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95064714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95064714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Olga mesure = global = stress + spearman (mesure speed nous interesse pas)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Antonio: quality = 1 si bonne </a:t>
            </a:r>
            <a:r>
              <a:rPr lang="fr"/>
              <a:t>préservation</a:t>
            </a:r>
            <a:r>
              <a:rPr lang="fr"/>
              <a:t> selon metric utilisé -&gt; quality loss = 0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94020316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94020316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Swiss roll: </a:t>
            </a:r>
            <a:r>
              <a:rPr lang="fr" sz="1300">
                <a:solidFill>
                  <a:schemeClr val="dk1"/>
                </a:solidFill>
                <a:highlight>
                  <a:srgbClr val="FFFFFF"/>
                </a:highlight>
              </a:rPr>
              <a:t>2 dimensional plot obtained from a gaussian distribution to a 3 dimensional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NC: </a:t>
            </a:r>
            <a:r>
              <a:rPr lang="fr" sz="1300">
                <a:solidFill>
                  <a:schemeClr val="dk1"/>
                </a:solidFill>
                <a:highlight>
                  <a:srgbClr val="FFFFFF"/>
                </a:highlight>
              </a:rPr>
              <a:t>[-5,5 -&gt; UNIFORM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  <a:highlight>
                  <a:srgbClr val="FFFFFF"/>
                </a:highlight>
              </a:rPr>
              <a:t>C: [-10,10] 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94020316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94020316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42976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77250" y="3898975"/>
            <a:ext cx="2200172" cy="10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ctrTitle"/>
          </p:nvPr>
        </p:nvSpPr>
        <p:spPr>
          <a:xfrm>
            <a:off x="1057800" y="152125"/>
            <a:ext cx="7028400" cy="17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Comparative study on uMap and t-SNE</a:t>
            </a:r>
            <a:endParaRPr sz="3700"/>
          </a:p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5710500" y="4085275"/>
            <a:ext cx="343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Author: Deniz Geçer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Supervisor: Stéphane Marchand-Maillet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0" y="4743300"/>
            <a:ext cx="16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Master's thesis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Experiments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1"/>
                </a:solidFill>
              </a:rPr>
              <a:t>Experiment 2</a:t>
            </a:r>
            <a:endParaRPr u="sng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Run of 16 different configurations on each dataset with each technique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4 different initialization methods and 4 different perplexity/k value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Compare the 16 configurations using a defined configuration score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42976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Experiments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1"/>
                </a:solidFill>
              </a:rPr>
              <a:t>Experiment 3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Choose a specific configuration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Perform 2D reduction on Swiss-Roll dataset with different perplexity/k value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Perform 2D reduction on clustered and non-clustered data with different features size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Evaluate the impact of perplexity/k and dimensionality using </a:t>
            </a:r>
            <a:endParaRPr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fr" sz="1300">
                <a:solidFill>
                  <a:schemeClr val="dk1"/>
                </a:solidFill>
              </a:rPr>
              <a:t>Stress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fr" sz="1300">
                <a:solidFill>
                  <a:schemeClr val="dk1"/>
                </a:solidFill>
              </a:rPr>
              <a:t>Spearman’s rho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fr" sz="1300">
                <a:solidFill>
                  <a:schemeClr val="dk1"/>
                </a:solidFill>
              </a:rPr>
              <a:t>Konig’s measure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fr" sz="1300">
                <a:solidFill>
                  <a:schemeClr val="dk1"/>
                </a:solidFill>
              </a:rPr>
              <a:t>Mean relative rank error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42976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Experiment 1										</a:t>
            </a:r>
            <a:r>
              <a:rPr lang="fr" sz="1900"/>
              <a:t>Results</a:t>
            </a:r>
            <a:endParaRPr sz="1900"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6825"/>
            <a:ext cx="8839199" cy="2056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800" y="3200000"/>
            <a:ext cx="8130526" cy="160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6000" y="3165650"/>
            <a:ext cx="3861850" cy="1676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Experiment 1										</a:t>
            </a:r>
            <a:r>
              <a:rPr lang="fr" sz="1900"/>
              <a:t>Results</a:t>
            </a:r>
            <a:endParaRPr sz="1900"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-2639" r="2639" t="0"/>
          <a:stretch/>
        </p:blipFill>
        <p:spPr>
          <a:xfrm>
            <a:off x="-733900" y="1388700"/>
            <a:ext cx="5549400" cy="17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5675" y="3306575"/>
            <a:ext cx="4172692" cy="16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9975" y="1589375"/>
            <a:ext cx="3813226" cy="141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Experiment 2										</a:t>
            </a:r>
            <a:r>
              <a:rPr lang="fr" sz="1900"/>
              <a:t>Results</a:t>
            </a:r>
            <a:endParaRPr sz="1900"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538" y="1429425"/>
            <a:ext cx="5962915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Experiment 2										</a:t>
            </a:r>
            <a:r>
              <a:rPr lang="fr" sz="1900"/>
              <a:t>Results</a:t>
            </a:r>
            <a:endParaRPr sz="1900"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288" y="1709400"/>
            <a:ext cx="5357425" cy="32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Experiment 3										</a:t>
            </a:r>
            <a:r>
              <a:rPr lang="fr" sz="1900"/>
              <a:t>Results</a:t>
            </a:r>
            <a:endParaRPr sz="1900"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600" y="1429425"/>
            <a:ext cx="8477779" cy="3233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Experiment 3										</a:t>
            </a:r>
            <a:r>
              <a:rPr lang="fr" sz="1900"/>
              <a:t>Results</a:t>
            </a:r>
            <a:endParaRPr sz="1900"/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288" y="1342750"/>
            <a:ext cx="5503424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Experiment 3										</a:t>
            </a:r>
            <a:r>
              <a:rPr lang="fr" sz="1900"/>
              <a:t>Results</a:t>
            </a:r>
            <a:endParaRPr sz="1900"/>
          </a:p>
        </p:txBody>
      </p:sp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563" y="1429425"/>
            <a:ext cx="5694916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uMap global preservation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t-SNE local preservation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Light impact of hyperparameters perplexity/k on local and global metrics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Robustness to noise and initialization methods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Main loss on first dimensions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Good rank preservation in the close neighborhoods from both methods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Normalize distances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Deepen research on uMap: min_dist parameter and different distance metric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42976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65950" y="945550"/>
            <a:ext cx="3706500" cy="3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" sz="2100">
                <a:solidFill>
                  <a:schemeClr val="dk1"/>
                </a:solidFill>
              </a:rPr>
              <a:t>Problems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" sz="2100">
                <a:solidFill>
                  <a:schemeClr val="dk1"/>
                </a:solidFill>
              </a:rPr>
              <a:t>Questions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" sz="2100">
                <a:solidFill>
                  <a:schemeClr val="dk1"/>
                </a:solidFill>
              </a:rPr>
              <a:t>State of the art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" sz="2100">
                <a:solidFill>
                  <a:schemeClr val="dk1"/>
                </a:solidFill>
              </a:rPr>
              <a:t>Proposed solution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" sz="2100">
                <a:solidFill>
                  <a:schemeClr val="dk1"/>
                </a:solidFill>
              </a:rPr>
              <a:t>Experiments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" sz="2100">
                <a:solidFill>
                  <a:schemeClr val="dk1"/>
                </a:solidFill>
              </a:rPr>
              <a:t>Results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fr" sz="2100">
                <a:solidFill>
                  <a:schemeClr val="dk1"/>
                </a:solidFill>
              </a:rPr>
              <a:t>Conclusion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42976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>
            <p:ph idx="1" type="body"/>
          </p:nvPr>
        </p:nvSpPr>
        <p:spPr>
          <a:xfrm>
            <a:off x="1724550" y="1911750"/>
            <a:ext cx="5694900" cy="6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fr" sz="2002">
                <a:solidFill>
                  <a:schemeClr val="dk1"/>
                </a:solidFill>
              </a:rPr>
              <a:t>Thank you for your attention</a:t>
            </a:r>
            <a:endParaRPr sz="2002">
              <a:solidFill>
                <a:schemeClr val="dk1"/>
              </a:solidFill>
            </a:endParaRPr>
          </a:p>
        </p:txBody>
      </p:sp>
      <p:sp>
        <p:nvSpPr>
          <p:cNvPr id="216" name="Google Shape;21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7" name="Google Shape;217;p32"/>
          <p:cNvSpPr txBox="1"/>
          <p:nvPr/>
        </p:nvSpPr>
        <p:spPr>
          <a:xfrm>
            <a:off x="0" y="4659925"/>
            <a:ext cx="127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Deniz Geçer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2103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Problems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Huge quantity of data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Overfitting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Equidistance of points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Sparsity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High correlation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42976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11725" y="1952925"/>
            <a:ext cx="210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Curse of dimensionality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Questions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How is the reliability of the reduced data with respect to the original one measured?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On which criteria the comparison between multiple reduction techniques is made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What is the relation between the strength of the reduction and the loss of information?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How is the stability of reduction techniques analyzed?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42976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234950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State of the 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(Stephen France, 2007)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Stress as a metric (MDS)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global distance conservation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832400" y="1505700"/>
            <a:ext cx="3999900" cy="31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(Rasa Karabauskaite, 2008)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Topology preservation measures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Spearman’s rho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Konig’s Measure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Mean Relative Rank Errors (MRRE)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675" y="3611775"/>
            <a:ext cx="1726625" cy="8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20800" y="2682313"/>
            <a:ext cx="1940100" cy="4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5650" y="3244250"/>
            <a:ext cx="1398946" cy="4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60950" y="4396825"/>
            <a:ext cx="2497350" cy="7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6834300" y="504975"/>
            <a:ext cx="230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Evaluation metrics and methodology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34950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State of the 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(Francisco J. García-Fernández, 2013)</a:t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Stability comparaison methodology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Impact of parameters on embedding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Impact of data on embedding (Increase number of points)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Fixing the initialization technique and minimizing randomness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6834300" y="500925"/>
            <a:ext cx="230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Evaluation metrics and methodology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4870525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(Antonio Gracia, 2014)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Methodology to compare the reduction in terms of loss of quality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Use and comparison of all previous metrics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300" y="3967875"/>
            <a:ext cx="2178350" cy="36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34950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State of the art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idx="2" type="body"/>
          </p:nvPr>
        </p:nvSpPr>
        <p:spPr>
          <a:xfrm>
            <a:off x="305175" y="158702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(Olga Kurasova, 2018)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Comparison</a:t>
            </a:r>
            <a:r>
              <a:rPr lang="fr">
                <a:solidFill>
                  <a:schemeClr val="dk1"/>
                </a:solidFill>
              </a:rPr>
              <a:t> of reduction technique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Clustered data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Non clustered data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Real-world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6834300" y="500925"/>
            <a:ext cx="2309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Evaluation metrics and methodology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472550" y="1587025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(Ruizhi Xiang, 2021)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Aggregation of all metrics to evaluate overall stability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Sensitivity of methods to Hyperparameters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</a:t>
            </a:r>
            <a:r>
              <a:rPr lang="fr"/>
              <a:t>roposed solution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1"/>
                </a:solidFill>
              </a:rPr>
              <a:t>Datasets:</a:t>
            </a:r>
            <a:endParaRPr u="sng"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Swiss roll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Clustered data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Non clustered data 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	</a:t>
            </a:r>
            <a:r>
              <a:rPr lang="fr" u="sng">
                <a:solidFill>
                  <a:schemeClr val="dk1"/>
                </a:solidFill>
              </a:rPr>
              <a:t>Evaluation metrics:</a:t>
            </a:r>
            <a:endParaRPr u="sng"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Shepard diagram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Configuration score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Stress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Spearman’s rho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Konig’s measure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Mean relative rank error</a:t>
            </a:r>
            <a:endParaRPr>
              <a:solidFill>
                <a:schemeClr val="dk1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Loss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42976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Experiments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644675" y="500925"/>
            <a:ext cx="4166400" cy="4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dk1"/>
                </a:solidFill>
              </a:rPr>
              <a:t>Experiment 1</a:t>
            </a:r>
            <a:endParaRPr u="sng">
              <a:solidFill>
                <a:schemeClr val="dk1"/>
              </a:solidFill>
            </a:endParaRPr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Add white noise as a 4</a:t>
            </a:r>
            <a:r>
              <a:rPr baseline="30000" lang="fr">
                <a:solidFill>
                  <a:schemeClr val="dk1"/>
                </a:solidFill>
              </a:rPr>
              <a:t>th </a:t>
            </a:r>
            <a:r>
              <a:rPr lang="fr">
                <a:solidFill>
                  <a:schemeClr val="dk1"/>
                </a:solidFill>
              </a:rPr>
              <a:t>dimension</a:t>
            </a:r>
            <a:r>
              <a:rPr baseline="30000" lang="fr">
                <a:solidFill>
                  <a:schemeClr val="dk1"/>
                </a:solidFill>
              </a:rPr>
              <a:t> </a:t>
            </a:r>
            <a:r>
              <a:rPr lang="fr">
                <a:solidFill>
                  <a:schemeClr val="dk1"/>
                </a:solidFill>
              </a:rPr>
              <a:t>with different std to the Swiss Roll dataset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Perform reduction to 3D and 2D using 4 different initialization methods, 4 different std and 4 different perplexity/k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fr">
                <a:solidFill>
                  <a:schemeClr val="dk1"/>
                </a:solidFill>
              </a:rPr>
              <a:t>Observe loss function, shepard diagram and plot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aseline="30000" lang="fr">
                <a:solidFill>
                  <a:schemeClr val="dk1"/>
                </a:solidFill>
              </a:rPr>
              <a:t>  </a:t>
            </a:r>
            <a:endParaRPr baseline="30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136" name="Google Shape;136;p21"/>
          <p:cNvSpPr txBox="1"/>
          <p:nvPr>
            <p:ph idx="12" type="sldNum"/>
          </p:nvPr>
        </p:nvSpPr>
        <p:spPr>
          <a:xfrm>
            <a:off x="429765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