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77" r:id="rId10"/>
    <p:sldId id="258" r:id="rId11"/>
    <p:sldId id="265" r:id="rId12"/>
    <p:sldId id="266" r:id="rId13"/>
    <p:sldId id="268" r:id="rId14"/>
    <p:sldId id="270" r:id="rId15"/>
    <p:sldId id="269" r:id="rId16"/>
    <p:sldId id="271" r:id="rId17"/>
    <p:sldId id="272" r:id="rId18"/>
    <p:sldId id="275" r:id="rId19"/>
    <p:sldId id="274" r:id="rId20"/>
    <p:sldId id="276" r:id="rId21"/>
    <p:sldId id="279"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0"/>
    <p:restoredTop sz="94658"/>
  </p:normalViewPr>
  <p:slideViewPr>
    <p:cSldViewPr snapToGrid="0">
      <p:cViewPr varScale="1">
        <p:scale>
          <a:sx n="120" d="100"/>
          <a:sy n="120" d="100"/>
        </p:scale>
        <p:origin x="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E41A39-41FD-8794-17F1-97A8CBC69E6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BDE2422-EAC9-7E79-1A36-26526AEC9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2032A5B-6F19-3B15-04A0-53D6E53663C2}"/>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5" name="Alt Bilgi Yer Tutucusu 4">
            <a:extLst>
              <a:ext uri="{FF2B5EF4-FFF2-40B4-BE49-F238E27FC236}">
                <a16:creationId xmlns:a16="http://schemas.microsoft.com/office/drawing/2014/main" id="{1E7659C7-E705-F0A9-CB9C-888757BD732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516618D-E38D-3119-B9E6-C629954E166D}"/>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118224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E67FF6-A87C-5A8C-8C7C-3FB7854214C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70DFDD6-0691-BFB3-47CC-887DA9223D0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3022C36-2C98-93FC-6B6C-5761106A85FA}"/>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5" name="Alt Bilgi Yer Tutucusu 4">
            <a:extLst>
              <a:ext uri="{FF2B5EF4-FFF2-40B4-BE49-F238E27FC236}">
                <a16:creationId xmlns:a16="http://schemas.microsoft.com/office/drawing/2014/main" id="{62644AE7-9B22-B517-D2B1-4F7947D1835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709BBB-E8C2-7276-6552-C254DDDC036D}"/>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198891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4D1FE1A-9B40-06DD-6664-E9F3583E873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B97FA06-8AF4-0B41-B833-D7544BB0C2A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80671E3-957F-C331-1DF6-FFA1EF44D87E}"/>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5" name="Alt Bilgi Yer Tutucusu 4">
            <a:extLst>
              <a:ext uri="{FF2B5EF4-FFF2-40B4-BE49-F238E27FC236}">
                <a16:creationId xmlns:a16="http://schemas.microsoft.com/office/drawing/2014/main" id="{DFB1B6FA-DFAD-5B24-11DA-0602B990BE3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179E633-D161-2CFE-8EB5-9CBA7C97C9C1}"/>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23340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143FC1-1B8B-617A-DB31-0F948A76B21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7F1DA57-60E6-3C9D-D760-A0AF1ADC3BD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2E40918-4267-82D4-95D8-AFC5DC872E86}"/>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5" name="Alt Bilgi Yer Tutucusu 4">
            <a:extLst>
              <a:ext uri="{FF2B5EF4-FFF2-40B4-BE49-F238E27FC236}">
                <a16:creationId xmlns:a16="http://schemas.microsoft.com/office/drawing/2014/main" id="{C5A4A906-FD0E-85F5-DC11-D7A42F663B5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BD5B75-88D6-A6CD-DDD1-AAD69C75F332}"/>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427128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E1A27B-1B5C-8718-7BB2-ED79C990A34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D300402-AF9C-44B3-BE83-F579359A10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2283919-4640-788C-E466-ACAF0FFFDFD7}"/>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5" name="Alt Bilgi Yer Tutucusu 4">
            <a:extLst>
              <a:ext uri="{FF2B5EF4-FFF2-40B4-BE49-F238E27FC236}">
                <a16:creationId xmlns:a16="http://schemas.microsoft.com/office/drawing/2014/main" id="{AE629105-5BD8-081A-5ED7-390CD4C0B8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BA4FE46-2402-AA7E-76ED-06FDA66AA58D}"/>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395656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F08408-C10E-3EE8-358F-D94C4271320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53A07F2-5EE2-94B5-676A-F0D40AA87C7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001CC7C3-DFAF-BF6D-8012-3C8C9B2D2D0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700B07E-8752-6895-755F-FF591A1D91AF}"/>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6" name="Alt Bilgi Yer Tutucusu 5">
            <a:extLst>
              <a:ext uri="{FF2B5EF4-FFF2-40B4-BE49-F238E27FC236}">
                <a16:creationId xmlns:a16="http://schemas.microsoft.com/office/drawing/2014/main" id="{8CC17AC4-6305-0237-9EA6-3AAEB0D5C6D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F468F44-F12A-DF57-A86D-00F238FDA68C}"/>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197530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781FA2-76AB-A877-C55E-94533EFC58E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B99232F-6A81-F64F-832C-91C267EFB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2BA9598C-7BD5-A24F-875E-C2FC84975620}"/>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AC2D88-9854-9F2E-C0C4-F2927508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854A745-42F4-7E41-B071-43BBCAE12AA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6F2C4D7-7048-3BB9-97E1-798A997FCDB7}"/>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8" name="Alt Bilgi Yer Tutucusu 7">
            <a:extLst>
              <a:ext uri="{FF2B5EF4-FFF2-40B4-BE49-F238E27FC236}">
                <a16:creationId xmlns:a16="http://schemas.microsoft.com/office/drawing/2014/main" id="{477D0254-C8DB-6173-F248-57F79AD5C88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7E6F8AB-D98A-24EE-EF15-30507FB14F8E}"/>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420450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4C6AFE-4B90-6CA5-9AAB-0E3B79DAA72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1AFBBCE-8DD5-DCBA-2547-EF9A50929AF9}"/>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4" name="Alt Bilgi Yer Tutucusu 3">
            <a:extLst>
              <a:ext uri="{FF2B5EF4-FFF2-40B4-BE49-F238E27FC236}">
                <a16:creationId xmlns:a16="http://schemas.microsoft.com/office/drawing/2014/main" id="{D3A29647-CB5F-08B3-4CA0-573DFBD8BE7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F1FA7C94-34C3-6208-0D19-43A6D3B1E13F}"/>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19366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F5BA446-828A-63C2-7474-280925DDF95D}"/>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3" name="Alt Bilgi Yer Tutucusu 2">
            <a:extLst>
              <a:ext uri="{FF2B5EF4-FFF2-40B4-BE49-F238E27FC236}">
                <a16:creationId xmlns:a16="http://schemas.microsoft.com/office/drawing/2014/main" id="{320306A7-B4DF-6BA7-6D4A-F9AF33D1023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EF72145-67B4-6094-8C8F-20056F4160A5}"/>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124529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FFD145-2B70-926B-C0B5-C67C8974612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65EFC127-8C59-6485-BCC4-89AC436655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DA30AE0-952C-3A15-E216-E4E55494A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F24F776-E92F-CF83-FE98-0CC66C1DC956}"/>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6" name="Alt Bilgi Yer Tutucusu 5">
            <a:extLst>
              <a:ext uri="{FF2B5EF4-FFF2-40B4-BE49-F238E27FC236}">
                <a16:creationId xmlns:a16="http://schemas.microsoft.com/office/drawing/2014/main" id="{67B9ACCB-704D-91E8-E871-A7EEDE359F1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3B9EF3E-627A-5029-6A5A-3E9A93EFAC6C}"/>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76810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0E41D4-22B2-04A5-F5CB-A2C546A9F2B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61E5F83-4297-789C-4DB3-04A411AC0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C46C2EE-BD10-5C73-612D-A9633ACDE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449AFA7-CCB1-33E8-F2FE-9210A9B1E64B}"/>
              </a:ext>
            </a:extLst>
          </p:cNvPr>
          <p:cNvSpPr>
            <a:spLocks noGrp="1"/>
          </p:cNvSpPr>
          <p:nvPr>
            <p:ph type="dt" sz="half" idx="10"/>
          </p:nvPr>
        </p:nvSpPr>
        <p:spPr/>
        <p:txBody>
          <a:bodyPr/>
          <a:lstStyle/>
          <a:p>
            <a:fld id="{8EB5E5C4-7749-F846-BE9D-C191BF01F07B}" type="datetimeFigureOut">
              <a:rPr lang="tr-TR" smtClean="0"/>
              <a:t>4.05.2025</a:t>
            </a:fld>
            <a:endParaRPr lang="tr-TR"/>
          </a:p>
        </p:txBody>
      </p:sp>
      <p:sp>
        <p:nvSpPr>
          <p:cNvPr id="6" name="Alt Bilgi Yer Tutucusu 5">
            <a:extLst>
              <a:ext uri="{FF2B5EF4-FFF2-40B4-BE49-F238E27FC236}">
                <a16:creationId xmlns:a16="http://schemas.microsoft.com/office/drawing/2014/main" id="{E5451CA2-1E87-BDE5-F840-308A5827A5C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F84C805-639C-A0E5-1BD6-7434C4A5C709}"/>
              </a:ext>
            </a:extLst>
          </p:cNvPr>
          <p:cNvSpPr>
            <a:spLocks noGrp="1"/>
          </p:cNvSpPr>
          <p:nvPr>
            <p:ph type="sldNum" sz="quarter" idx="12"/>
          </p:nvPr>
        </p:nvSpPr>
        <p:spPr/>
        <p:txBody>
          <a:bodyPr/>
          <a:lstStyle/>
          <a:p>
            <a:fld id="{96F79BDA-BD40-1A45-89CD-838108D1A601}" type="slidenum">
              <a:rPr lang="tr-TR" smtClean="0"/>
              <a:t>‹#›</a:t>
            </a:fld>
            <a:endParaRPr lang="tr-TR"/>
          </a:p>
        </p:txBody>
      </p:sp>
    </p:spTree>
    <p:extLst>
      <p:ext uri="{BB962C8B-B14F-4D97-AF65-F5344CB8AC3E}">
        <p14:creationId xmlns:p14="http://schemas.microsoft.com/office/powerpoint/2010/main" val="220262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AB3A256-E029-22DC-A1A7-F91120172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856A47F-B14D-6167-A40B-B01360FB8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233E65-6B5A-081B-E423-015E849F9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B5E5C4-7749-F846-BE9D-C191BF01F07B}" type="datetimeFigureOut">
              <a:rPr lang="tr-TR" smtClean="0"/>
              <a:t>4.05.2025</a:t>
            </a:fld>
            <a:endParaRPr lang="tr-TR"/>
          </a:p>
        </p:txBody>
      </p:sp>
      <p:sp>
        <p:nvSpPr>
          <p:cNvPr id="5" name="Alt Bilgi Yer Tutucusu 4">
            <a:extLst>
              <a:ext uri="{FF2B5EF4-FFF2-40B4-BE49-F238E27FC236}">
                <a16:creationId xmlns:a16="http://schemas.microsoft.com/office/drawing/2014/main" id="{AF2C0836-84FD-6789-1057-4AE778387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81509F16-2289-4CC9-EEA6-A2168B531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79BDA-BD40-1A45-89CD-838108D1A601}" type="slidenum">
              <a:rPr lang="tr-TR" smtClean="0"/>
              <a:t>‹#›</a:t>
            </a:fld>
            <a:endParaRPr lang="tr-TR"/>
          </a:p>
        </p:txBody>
      </p:sp>
    </p:spTree>
    <p:extLst>
      <p:ext uri="{BB962C8B-B14F-4D97-AF65-F5344CB8AC3E}">
        <p14:creationId xmlns:p14="http://schemas.microsoft.com/office/powerpoint/2010/main" val="387072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D40031-01EE-DCA5-BD73-11A3494A1293}"/>
              </a:ext>
            </a:extLst>
          </p:cNvPr>
          <p:cNvSpPr>
            <a:spLocks noGrp="1"/>
          </p:cNvSpPr>
          <p:nvPr>
            <p:ph type="ctrTitle"/>
          </p:nvPr>
        </p:nvSpPr>
        <p:spPr/>
        <p:txBody>
          <a:bodyPr>
            <a:normAutofit/>
          </a:bodyPr>
          <a:lstStyle/>
          <a:p>
            <a:r>
              <a:rPr lang="tr-TR" sz="3600" dirty="0"/>
              <a:t>Makine Öğrenmesi Teknikleriyle Satrançta Son Oyun Durumu Analizi: </a:t>
            </a:r>
            <a:br>
              <a:rPr lang="tr-TR" sz="3600" dirty="0"/>
            </a:br>
            <a:br>
              <a:rPr lang="tr-TR" sz="3600" dirty="0"/>
            </a:br>
            <a:r>
              <a:rPr lang="tr-TR" sz="3600" dirty="0"/>
              <a:t>	</a:t>
            </a:r>
          </a:p>
        </p:txBody>
      </p:sp>
      <p:sp>
        <p:nvSpPr>
          <p:cNvPr id="3" name="Alt Başlık 2">
            <a:extLst>
              <a:ext uri="{FF2B5EF4-FFF2-40B4-BE49-F238E27FC236}">
                <a16:creationId xmlns:a16="http://schemas.microsoft.com/office/drawing/2014/main" id="{5C7CF7D0-29B4-6176-F053-595DC90683F0}"/>
              </a:ext>
            </a:extLst>
          </p:cNvPr>
          <p:cNvSpPr>
            <a:spLocks noGrp="1"/>
          </p:cNvSpPr>
          <p:nvPr>
            <p:ph type="subTitle" idx="1"/>
          </p:nvPr>
        </p:nvSpPr>
        <p:spPr/>
        <p:txBody>
          <a:bodyPr>
            <a:normAutofit/>
          </a:bodyPr>
          <a:lstStyle/>
          <a:p>
            <a:r>
              <a:rPr lang="tr-TR" sz="3600" dirty="0">
                <a:solidFill>
                  <a:srgbClr val="FF0000"/>
                </a:solidFill>
              </a:rPr>
              <a:t>KRKP-A7 Veri Seti Üzerine Çalışma</a:t>
            </a:r>
          </a:p>
        </p:txBody>
      </p:sp>
    </p:spTree>
    <p:extLst>
      <p:ext uri="{BB962C8B-B14F-4D97-AF65-F5344CB8AC3E}">
        <p14:creationId xmlns:p14="http://schemas.microsoft.com/office/powerpoint/2010/main" val="305085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00D38E-852F-A34E-8B83-3DF906A0D674}"/>
              </a:ext>
            </a:extLst>
          </p:cNvPr>
          <p:cNvSpPr>
            <a:spLocks noGrp="1"/>
          </p:cNvSpPr>
          <p:nvPr>
            <p:ph type="title"/>
          </p:nvPr>
        </p:nvSpPr>
        <p:spPr/>
        <p:txBody>
          <a:bodyPr/>
          <a:lstStyle/>
          <a:p>
            <a:pPr algn="ctr"/>
            <a:r>
              <a:rPr lang="tr-TR" dirty="0"/>
              <a:t>Yöntem 1: Rastgele orman yöntemi</a:t>
            </a:r>
            <a:br>
              <a:rPr lang="tr-TR" dirty="0"/>
            </a:br>
            <a:endParaRPr lang="tr-TR" dirty="0"/>
          </a:p>
        </p:txBody>
      </p:sp>
      <p:sp>
        <p:nvSpPr>
          <p:cNvPr id="3" name="İçerik Yer Tutucusu 2">
            <a:extLst>
              <a:ext uri="{FF2B5EF4-FFF2-40B4-BE49-F238E27FC236}">
                <a16:creationId xmlns:a16="http://schemas.microsoft.com/office/drawing/2014/main" id="{B0BA1A83-AB50-967F-0A48-4C4D785E83F6}"/>
              </a:ext>
            </a:extLst>
          </p:cNvPr>
          <p:cNvSpPr>
            <a:spLocks noGrp="1"/>
          </p:cNvSpPr>
          <p:nvPr>
            <p:ph idx="1"/>
          </p:nvPr>
        </p:nvSpPr>
        <p:spPr>
          <a:xfrm>
            <a:off x="838200" y="1027906"/>
            <a:ext cx="10515600" cy="4351338"/>
          </a:xfrm>
        </p:spPr>
        <p:txBody>
          <a:bodyPr/>
          <a:lstStyle/>
          <a:p>
            <a:pPr marL="0" indent="0">
              <a:buNone/>
            </a:pPr>
            <a:endParaRPr lang="tr-TR" dirty="0"/>
          </a:p>
          <a:p>
            <a:r>
              <a:rPr lang="tr-TR" b="1" dirty="0"/>
              <a:t>Rastgele Orman </a:t>
            </a:r>
            <a:r>
              <a:rPr lang="tr-TR" dirty="0"/>
              <a:t>algoritması birden fazla karar ağacı oluşturur. Bu ağaçların sonuçlarını birleştirerek daha doğru ve dengeli bir tahmin yapar. Her karar ağacı veri kümesinden rastgele seçilen bir alt küme ile eğitilir ve ağaçlar birbirinden bağımsız çalışır. En son bu ağaçların ortak kararı alınır.</a:t>
            </a:r>
          </a:p>
          <a:p>
            <a:endParaRPr lang="tr-TR" dirty="0"/>
          </a:p>
          <a:p>
            <a:r>
              <a:rPr lang="tr-TR" dirty="0"/>
              <a:t>Elimizdeki verileri Rastgele Orman Yöntemi ile eğittiğimizde elde ettiğimiz sonuç sonraki sayfada belirtilmiştir.</a:t>
            </a:r>
          </a:p>
        </p:txBody>
      </p:sp>
    </p:spTree>
    <p:extLst>
      <p:ext uri="{BB962C8B-B14F-4D97-AF65-F5344CB8AC3E}">
        <p14:creationId xmlns:p14="http://schemas.microsoft.com/office/powerpoint/2010/main" val="69259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A3786D1-9D2B-5F14-30D7-6BAA0BFAC843}"/>
              </a:ext>
            </a:extLst>
          </p:cNvPr>
          <p:cNvSpPr>
            <a:spLocks noGrp="1"/>
          </p:cNvSpPr>
          <p:nvPr>
            <p:ph type="title"/>
          </p:nvPr>
        </p:nvSpPr>
        <p:spPr>
          <a:xfrm>
            <a:off x="411480" y="991443"/>
            <a:ext cx="4443154" cy="1087819"/>
          </a:xfrm>
        </p:spPr>
        <p:txBody>
          <a:bodyPr anchor="b">
            <a:normAutofit/>
          </a:bodyPr>
          <a:lstStyle/>
          <a:p>
            <a:r>
              <a:rPr lang="tr-TR" sz="3400" dirty="0"/>
              <a:t>Rastgele Orman</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6D604F9C-88B4-2A47-2006-F4BC0845A3A3}"/>
              </a:ext>
            </a:extLst>
          </p:cNvPr>
          <p:cNvSpPr>
            <a:spLocks noGrp="1"/>
          </p:cNvSpPr>
          <p:nvPr>
            <p:ph idx="1"/>
          </p:nvPr>
        </p:nvSpPr>
        <p:spPr>
          <a:xfrm>
            <a:off x="411480" y="2684095"/>
            <a:ext cx="4443154" cy="3492868"/>
          </a:xfrm>
        </p:spPr>
        <p:txBody>
          <a:bodyPr>
            <a:normAutofit/>
          </a:bodyPr>
          <a:lstStyle/>
          <a:p>
            <a:pPr marL="0" indent="0">
              <a:buNone/>
            </a:pPr>
            <a:r>
              <a:rPr lang="en-US" sz="1800" dirty="0"/>
              <a:t>%98,75 </a:t>
            </a:r>
            <a:r>
              <a:rPr lang="en-US" sz="1800" dirty="0" err="1"/>
              <a:t>oranında</a:t>
            </a:r>
            <a:r>
              <a:rPr lang="en-US" sz="1800" dirty="0"/>
              <a:t> </a:t>
            </a:r>
            <a:r>
              <a:rPr lang="en-US" sz="1800" dirty="0" err="1"/>
              <a:t>başarı</a:t>
            </a:r>
            <a:r>
              <a:rPr lang="en-US" sz="1800" dirty="0"/>
              <a:t> </a:t>
            </a:r>
            <a:r>
              <a:rPr lang="en-US" sz="1800" dirty="0" err="1"/>
              <a:t>görülmüştür</a:t>
            </a:r>
            <a:r>
              <a:rPr lang="en-US" sz="1800" dirty="0"/>
              <a:t>.</a:t>
            </a:r>
          </a:p>
        </p:txBody>
      </p:sp>
      <p:pic>
        <p:nvPicPr>
          <p:cNvPr id="5" name="İçerik Yer Tutucusu 4" descr="metin, ekran görüntüsü, diyagram, dikdörtgen içeren bir resim&#10;&#10;Yapay zeka tarafından oluşturulan içerik yanlış olabilir.">
            <a:extLst>
              <a:ext uri="{FF2B5EF4-FFF2-40B4-BE49-F238E27FC236}">
                <a16:creationId xmlns:a16="http://schemas.microsoft.com/office/drawing/2014/main" id="{A0B64BE4-CD43-E1B9-4627-BEAB835C4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688294"/>
            <a:ext cx="6440424" cy="5426057"/>
          </a:xfrm>
          <a:prstGeom prst="rect">
            <a:avLst/>
          </a:prstGeom>
        </p:spPr>
      </p:pic>
    </p:spTree>
    <p:extLst>
      <p:ext uri="{BB962C8B-B14F-4D97-AF65-F5344CB8AC3E}">
        <p14:creationId xmlns:p14="http://schemas.microsoft.com/office/powerpoint/2010/main" val="3102553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3D03-9D8F-410D-7CDB-8CA506026869}"/>
              </a:ext>
            </a:extLst>
          </p:cNvPr>
          <p:cNvSpPr>
            <a:spLocks noGrp="1"/>
          </p:cNvSpPr>
          <p:nvPr>
            <p:ph type="title"/>
          </p:nvPr>
        </p:nvSpPr>
        <p:spPr/>
        <p:txBody>
          <a:bodyPr/>
          <a:lstStyle/>
          <a:p>
            <a:pPr algn="ctr"/>
            <a:r>
              <a:rPr lang="tr-TR" dirty="0"/>
              <a:t>Yöntem 2 : Karar Ağacı</a:t>
            </a:r>
          </a:p>
        </p:txBody>
      </p:sp>
      <p:sp>
        <p:nvSpPr>
          <p:cNvPr id="3" name="İçerik Yer Tutucusu 2">
            <a:extLst>
              <a:ext uri="{FF2B5EF4-FFF2-40B4-BE49-F238E27FC236}">
                <a16:creationId xmlns:a16="http://schemas.microsoft.com/office/drawing/2014/main" id="{CB4C8207-6800-2AB8-3535-23E5F3022E60}"/>
              </a:ext>
            </a:extLst>
          </p:cNvPr>
          <p:cNvSpPr>
            <a:spLocks noGrp="1"/>
          </p:cNvSpPr>
          <p:nvPr>
            <p:ph idx="1"/>
          </p:nvPr>
        </p:nvSpPr>
        <p:spPr/>
        <p:txBody>
          <a:bodyPr/>
          <a:lstStyle/>
          <a:p>
            <a:r>
              <a:rPr lang="tr-TR" b="1" dirty="0"/>
              <a:t>Karar Ağacı</a:t>
            </a:r>
            <a:r>
              <a:rPr lang="tr-TR" dirty="0"/>
              <a:t>, veri setini daha küçük gruplara ayırarak kararlar veren bir makine öğrenmesi yöntemidir. Her bir dal, bir özellik üzerinde yapılan bir testi temsil eder ve her bir yaprak ise sınıf etiketini veya tahmin edilen değeri gösterir. Ağacın her seviyesinde, veri setindeki entropiyi yani belirsizliği en aza çekecek olan veriyi kullanarak ayırma işlemi yapar.</a:t>
            </a:r>
          </a:p>
          <a:p>
            <a:r>
              <a:rPr lang="tr-TR" dirty="0"/>
              <a:t>Elimizdeki verileri Karar Ağacı Yöntemi ile eğittiğimizde elde ettiğimiz sonuç sonraki sayfada belirtilmiştir.</a:t>
            </a:r>
          </a:p>
        </p:txBody>
      </p:sp>
    </p:spTree>
    <p:extLst>
      <p:ext uri="{BB962C8B-B14F-4D97-AF65-F5344CB8AC3E}">
        <p14:creationId xmlns:p14="http://schemas.microsoft.com/office/powerpoint/2010/main" val="393105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6FC75C-A6AA-8E59-7363-9C4405E64DC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EC50B9-4B5C-FE51-A3EF-E1B43C8E6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080CD36-8442-53C5-1FC0-7BAD00DF7B5B}"/>
              </a:ext>
            </a:extLst>
          </p:cNvPr>
          <p:cNvSpPr>
            <a:spLocks noGrp="1"/>
          </p:cNvSpPr>
          <p:nvPr>
            <p:ph type="title"/>
          </p:nvPr>
        </p:nvSpPr>
        <p:spPr>
          <a:xfrm>
            <a:off x="411480" y="991443"/>
            <a:ext cx="4443154" cy="1087819"/>
          </a:xfrm>
        </p:spPr>
        <p:txBody>
          <a:bodyPr anchor="b">
            <a:normAutofit/>
          </a:bodyPr>
          <a:lstStyle/>
          <a:p>
            <a:r>
              <a:rPr lang="en-US" sz="3600" kern="1200" dirty="0">
                <a:solidFill>
                  <a:schemeClr val="tx1"/>
                </a:solidFill>
                <a:latin typeface="+mj-lt"/>
                <a:ea typeface="+mj-ea"/>
                <a:cs typeface="+mj-cs"/>
              </a:rPr>
              <a:t>Karar </a:t>
            </a:r>
            <a:r>
              <a:rPr lang="en-US" sz="3600" dirty="0" err="1"/>
              <a:t>A</a:t>
            </a:r>
            <a:r>
              <a:rPr lang="en-US" sz="3600" kern="1200" dirty="0" err="1">
                <a:solidFill>
                  <a:schemeClr val="tx1"/>
                </a:solidFill>
                <a:latin typeface="+mj-lt"/>
                <a:ea typeface="+mj-ea"/>
                <a:cs typeface="+mj-cs"/>
              </a:rPr>
              <a:t>ğacı</a:t>
            </a:r>
            <a:endParaRPr lang="tr-TR" sz="3400" dirty="0"/>
          </a:p>
        </p:txBody>
      </p:sp>
      <p:sp>
        <p:nvSpPr>
          <p:cNvPr id="14" name="Rectangle 13">
            <a:extLst>
              <a:ext uri="{FF2B5EF4-FFF2-40B4-BE49-F238E27FC236}">
                <a16:creationId xmlns:a16="http://schemas.microsoft.com/office/drawing/2014/main" id="{6E9AF1E1-5F8A-1162-E75E-793B4492A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B5D877C7-14EA-5A26-52D3-31EF3557F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755FDC1A-7DF4-0205-8B40-232D625C8DD6}"/>
              </a:ext>
            </a:extLst>
          </p:cNvPr>
          <p:cNvSpPr>
            <a:spLocks noGrp="1"/>
          </p:cNvSpPr>
          <p:nvPr>
            <p:ph idx="1"/>
          </p:nvPr>
        </p:nvSpPr>
        <p:spPr>
          <a:xfrm>
            <a:off x="411480" y="2684095"/>
            <a:ext cx="4443154" cy="3492868"/>
          </a:xfrm>
        </p:spPr>
        <p:txBody>
          <a:bodyPr>
            <a:normAutofit/>
          </a:bodyPr>
          <a:lstStyle/>
          <a:p>
            <a:pPr marL="0" indent="0">
              <a:buNone/>
            </a:pPr>
            <a:r>
              <a:rPr lang="en-US" sz="1800" kern="1200" dirty="0">
                <a:solidFill>
                  <a:schemeClr val="tx1"/>
                </a:solidFill>
                <a:latin typeface="+mn-lt"/>
                <a:ea typeface="+mn-ea"/>
                <a:cs typeface="+mn-cs"/>
              </a:rPr>
              <a:t>%99,37 </a:t>
            </a:r>
            <a:r>
              <a:rPr lang="en-US" sz="1800" kern="1200" dirty="0" err="1">
                <a:solidFill>
                  <a:schemeClr val="tx1"/>
                </a:solidFill>
                <a:latin typeface="+mn-lt"/>
                <a:ea typeface="+mn-ea"/>
                <a:cs typeface="+mn-cs"/>
              </a:rPr>
              <a:t>oranında</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başarı</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görülmüştür</a:t>
            </a:r>
            <a:r>
              <a:rPr lang="en-US" sz="1800" kern="1200" dirty="0">
                <a:solidFill>
                  <a:schemeClr val="tx1"/>
                </a:solidFill>
                <a:latin typeface="+mn-lt"/>
                <a:ea typeface="+mn-ea"/>
                <a:cs typeface="+mn-cs"/>
              </a:rPr>
              <a:t>.</a:t>
            </a:r>
          </a:p>
        </p:txBody>
      </p:sp>
      <p:pic>
        <p:nvPicPr>
          <p:cNvPr id="3" name="Resim 2" descr="metin, ekran görüntüsü, diyagram, yazı tipi içeren bir resim&#10;&#10;Yapay zeka tarafından oluşturulan içerik yanlış olabilir.">
            <a:extLst>
              <a:ext uri="{FF2B5EF4-FFF2-40B4-BE49-F238E27FC236}">
                <a16:creationId xmlns:a16="http://schemas.microsoft.com/office/drawing/2014/main" id="{07645268-B0D0-E87F-96E5-E0B1FC08C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545" y="625683"/>
            <a:ext cx="5954488" cy="5455380"/>
          </a:xfrm>
          <a:prstGeom prst="rect">
            <a:avLst/>
          </a:prstGeom>
        </p:spPr>
      </p:pic>
    </p:spTree>
    <p:extLst>
      <p:ext uri="{BB962C8B-B14F-4D97-AF65-F5344CB8AC3E}">
        <p14:creationId xmlns:p14="http://schemas.microsoft.com/office/powerpoint/2010/main" val="135226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AFE2F2-EAEC-E3F7-F889-4732C8029CED}"/>
              </a:ext>
            </a:extLst>
          </p:cNvPr>
          <p:cNvSpPr>
            <a:spLocks noGrp="1"/>
          </p:cNvSpPr>
          <p:nvPr>
            <p:ph type="title"/>
          </p:nvPr>
        </p:nvSpPr>
        <p:spPr/>
        <p:txBody>
          <a:bodyPr/>
          <a:lstStyle/>
          <a:p>
            <a:pPr algn="ctr"/>
            <a:r>
              <a:rPr lang="tr-TR" dirty="0"/>
              <a:t>YÖNTEM 3 : KNN</a:t>
            </a:r>
          </a:p>
        </p:txBody>
      </p:sp>
      <p:sp>
        <p:nvSpPr>
          <p:cNvPr id="3" name="İçerik Yer Tutucusu 2">
            <a:extLst>
              <a:ext uri="{FF2B5EF4-FFF2-40B4-BE49-F238E27FC236}">
                <a16:creationId xmlns:a16="http://schemas.microsoft.com/office/drawing/2014/main" id="{771E2772-B0BF-1263-7A21-32B4DC511D74}"/>
              </a:ext>
            </a:extLst>
          </p:cNvPr>
          <p:cNvSpPr>
            <a:spLocks noGrp="1"/>
          </p:cNvSpPr>
          <p:nvPr>
            <p:ph idx="1"/>
          </p:nvPr>
        </p:nvSpPr>
        <p:spPr>
          <a:xfrm>
            <a:off x="838200" y="1421585"/>
            <a:ext cx="10515600" cy="4351338"/>
          </a:xfrm>
        </p:spPr>
        <p:txBody>
          <a:bodyPr/>
          <a:lstStyle/>
          <a:p>
            <a:pPr marL="0" indent="0" algn="just">
              <a:buNone/>
            </a:pPr>
            <a:endParaRPr lang="tr-TR" dirty="0"/>
          </a:p>
          <a:p>
            <a:r>
              <a:rPr lang="tr-TR" b="1" dirty="0"/>
              <a:t>K-NN </a:t>
            </a:r>
            <a:r>
              <a:rPr lang="tr-TR" dirty="0"/>
              <a:t>yöntemi, makine öğrenmesinde oldukça sık kullanılan basit ve etkili bir yöntemdir. Yöntem temel olarak, bir veriyi sınıflandırırken ona en yakın olan K tane komşusuna bakar. Veri noktaları arasındaki benzerlik genellikle mesafe (Öklid, </a:t>
            </a:r>
            <a:r>
              <a:rPr lang="tr-TR" dirty="0" err="1"/>
              <a:t>Minkowski</a:t>
            </a:r>
            <a:r>
              <a:rPr lang="tr-TR" dirty="0"/>
              <a:t>, Manhattan vs.) hesaplanarak bulunur. Yeni bir veri geldiğinde, eğitim verisindeki </a:t>
            </a:r>
            <a:r>
              <a:rPr lang="tr-TR" dirty="0" err="1"/>
              <a:t>mesafesel</a:t>
            </a:r>
            <a:r>
              <a:rPr lang="tr-TR" dirty="0"/>
              <a:t> olarak en yakın K komşuya bakılır ve çoğunluk hangi sınıftaysa yeni veri o sınıfa atanır. </a:t>
            </a:r>
          </a:p>
          <a:p>
            <a:r>
              <a:rPr lang="tr-TR" dirty="0"/>
              <a:t>Elimizdeki verileri </a:t>
            </a:r>
            <a:r>
              <a:rPr lang="tr-TR" dirty="0" err="1"/>
              <a:t>kNN</a:t>
            </a:r>
            <a:r>
              <a:rPr lang="tr-TR" dirty="0"/>
              <a:t> ile eğittiğimizde elde ettiğimiz sonuç sonraki sayfada belirtilmiştir.</a:t>
            </a:r>
          </a:p>
          <a:p>
            <a:endParaRPr lang="tr-TR" dirty="0"/>
          </a:p>
          <a:p>
            <a:pPr algn="just"/>
            <a:endParaRPr lang="tr-TR" dirty="0"/>
          </a:p>
        </p:txBody>
      </p:sp>
    </p:spTree>
    <p:extLst>
      <p:ext uri="{BB962C8B-B14F-4D97-AF65-F5344CB8AC3E}">
        <p14:creationId xmlns:p14="http://schemas.microsoft.com/office/powerpoint/2010/main" val="325055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996E9E-907E-7790-ECC8-802DBA1B900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0E31D6-BAEB-09C6-F475-362383589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1C12137-9595-C77B-DD5A-44B2CBD82B57}"/>
              </a:ext>
            </a:extLst>
          </p:cNvPr>
          <p:cNvSpPr>
            <a:spLocks noGrp="1"/>
          </p:cNvSpPr>
          <p:nvPr>
            <p:ph type="title"/>
          </p:nvPr>
        </p:nvSpPr>
        <p:spPr>
          <a:xfrm>
            <a:off x="411480" y="991443"/>
            <a:ext cx="4443154" cy="1087819"/>
          </a:xfrm>
        </p:spPr>
        <p:txBody>
          <a:bodyPr anchor="b">
            <a:normAutofit/>
          </a:bodyPr>
          <a:lstStyle/>
          <a:p>
            <a:r>
              <a:rPr lang="en-US" sz="3600" kern="1200" dirty="0">
                <a:solidFill>
                  <a:schemeClr val="tx1"/>
                </a:solidFill>
                <a:latin typeface="+mj-lt"/>
                <a:ea typeface="+mj-ea"/>
                <a:cs typeface="+mj-cs"/>
              </a:rPr>
              <a:t>K-NN</a:t>
            </a:r>
            <a:endParaRPr lang="tr-TR" sz="3400" dirty="0"/>
          </a:p>
        </p:txBody>
      </p:sp>
      <p:sp>
        <p:nvSpPr>
          <p:cNvPr id="14" name="Rectangle 13">
            <a:extLst>
              <a:ext uri="{FF2B5EF4-FFF2-40B4-BE49-F238E27FC236}">
                <a16:creationId xmlns:a16="http://schemas.microsoft.com/office/drawing/2014/main" id="{458DF58B-3096-43CF-FCBA-3C9E9D6A7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517F282-3C70-4A7C-E546-2B9750121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DA0CE103-55F0-001B-7582-BB54CC78392E}"/>
              </a:ext>
            </a:extLst>
          </p:cNvPr>
          <p:cNvSpPr>
            <a:spLocks noGrp="1"/>
          </p:cNvSpPr>
          <p:nvPr>
            <p:ph idx="1"/>
          </p:nvPr>
        </p:nvSpPr>
        <p:spPr>
          <a:xfrm>
            <a:off x="411480" y="2684095"/>
            <a:ext cx="4443154" cy="3492868"/>
          </a:xfrm>
        </p:spPr>
        <p:txBody>
          <a:bodyPr>
            <a:normAutofit/>
          </a:bodyPr>
          <a:lstStyle/>
          <a:p>
            <a:pPr marL="0" indent="0">
              <a:buNone/>
            </a:pPr>
            <a:r>
              <a:rPr lang="en-US" sz="1800" kern="1200" dirty="0">
                <a:solidFill>
                  <a:schemeClr val="tx1"/>
                </a:solidFill>
                <a:latin typeface="+mn-lt"/>
                <a:ea typeface="+mn-ea"/>
                <a:cs typeface="+mn-cs"/>
              </a:rPr>
              <a:t>%94.21 </a:t>
            </a:r>
            <a:r>
              <a:rPr lang="en-US" sz="1800" kern="1200" dirty="0" err="1">
                <a:solidFill>
                  <a:schemeClr val="tx1"/>
                </a:solidFill>
                <a:latin typeface="+mn-lt"/>
                <a:ea typeface="+mn-ea"/>
                <a:cs typeface="+mn-cs"/>
              </a:rPr>
              <a:t>oranında</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başarı</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görülmüştür</a:t>
            </a:r>
            <a:r>
              <a:rPr lang="en-US" sz="1800" kern="1200" dirty="0">
                <a:solidFill>
                  <a:schemeClr val="tx1"/>
                </a:solidFill>
                <a:latin typeface="+mn-lt"/>
                <a:ea typeface="+mn-ea"/>
                <a:cs typeface="+mn-cs"/>
              </a:rPr>
              <a:t>.</a:t>
            </a:r>
          </a:p>
        </p:txBody>
      </p:sp>
      <p:pic>
        <p:nvPicPr>
          <p:cNvPr id="5" name="Resim 4" descr="metin, ekran görüntüsü, diyagram, dikdörtgen içeren bir resim&#10;&#10;Yapay zeka tarafından oluşturulan içerik yanlış olabilir.">
            <a:extLst>
              <a:ext uri="{FF2B5EF4-FFF2-40B4-BE49-F238E27FC236}">
                <a16:creationId xmlns:a16="http://schemas.microsoft.com/office/drawing/2014/main" id="{71FFF9D8-C3EE-B023-6FB7-E7CE190E9C02}"/>
              </a:ext>
            </a:extLst>
          </p:cNvPr>
          <p:cNvPicPr>
            <a:picLocks noChangeAspect="1"/>
          </p:cNvPicPr>
          <p:nvPr/>
        </p:nvPicPr>
        <p:blipFill>
          <a:blip r:embed="rId2"/>
          <a:stretch>
            <a:fillRect/>
          </a:stretch>
        </p:blipFill>
        <p:spPr>
          <a:xfrm>
            <a:off x="5266114" y="991443"/>
            <a:ext cx="5930900" cy="4991100"/>
          </a:xfrm>
          <a:prstGeom prst="rect">
            <a:avLst/>
          </a:prstGeom>
        </p:spPr>
      </p:pic>
    </p:spTree>
    <p:extLst>
      <p:ext uri="{BB962C8B-B14F-4D97-AF65-F5344CB8AC3E}">
        <p14:creationId xmlns:p14="http://schemas.microsoft.com/office/powerpoint/2010/main" val="2140654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4B880-3DF7-20E2-81F7-BE40C5C6617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0BEDC0F-DD09-C060-95CE-C03F6EE3136F}"/>
              </a:ext>
            </a:extLst>
          </p:cNvPr>
          <p:cNvSpPr>
            <a:spLocks noGrp="1"/>
          </p:cNvSpPr>
          <p:nvPr>
            <p:ph type="title"/>
          </p:nvPr>
        </p:nvSpPr>
        <p:spPr/>
        <p:txBody>
          <a:bodyPr/>
          <a:lstStyle/>
          <a:p>
            <a:pPr algn="ctr"/>
            <a:r>
              <a:rPr lang="tr-TR" dirty="0"/>
              <a:t>YÖNTEM 4 :LOJİSTİK REGRESYON</a:t>
            </a:r>
          </a:p>
        </p:txBody>
      </p:sp>
      <p:sp>
        <p:nvSpPr>
          <p:cNvPr id="3" name="İçerik Yer Tutucusu 2">
            <a:extLst>
              <a:ext uri="{FF2B5EF4-FFF2-40B4-BE49-F238E27FC236}">
                <a16:creationId xmlns:a16="http://schemas.microsoft.com/office/drawing/2014/main" id="{D7CD7D74-86B5-BF32-44C2-9AA1269C343F}"/>
              </a:ext>
            </a:extLst>
          </p:cNvPr>
          <p:cNvSpPr>
            <a:spLocks noGrp="1"/>
          </p:cNvSpPr>
          <p:nvPr>
            <p:ph idx="1"/>
          </p:nvPr>
        </p:nvSpPr>
        <p:spPr/>
        <p:txBody>
          <a:bodyPr/>
          <a:lstStyle/>
          <a:p>
            <a:pPr marL="0" indent="0" algn="just">
              <a:buNone/>
            </a:pPr>
            <a:endParaRPr lang="tr-TR" dirty="0"/>
          </a:p>
          <a:p>
            <a:r>
              <a:rPr lang="tr-TR" b="1" dirty="0">
                <a:solidFill>
                  <a:srgbClr val="000000"/>
                </a:solidFill>
                <a:effectLst/>
                <a:latin typeface="Times New Roman" panose="02020603050405020304" pitchFamily="18" charset="0"/>
                <a:ea typeface="Times New Roman" panose="02020603050405020304" pitchFamily="18" charset="0"/>
              </a:rPr>
              <a:t>Lojistik regresyon</a:t>
            </a:r>
            <a:r>
              <a:rPr lang="tr-TR" dirty="0">
                <a:solidFill>
                  <a:srgbClr val="000000"/>
                </a:solidFill>
                <a:effectLst/>
                <a:latin typeface="Times New Roman" panose="02020603050405020304" pitchFamily="18" charset="0"/>
                <a:ea typeface="Times New Roman" panose="02020603050405020304" pitchFamily="18" charset="0"/>
              </a:rPr>
              <a:t>, bir olayın olma olasılığını tahmin etmek için kullanılan bir yöntemdir. Sonuçlar 0 ile 1 arasında bir değer alır. </a:t>
            </a:r>
            <a:r>
              <a:rPr lang="tr-TR" dirty="0">
                <a:solidFill>
                  <a:srgbClr val="000000"/>
                </a:solidFill>
                <a:latin typeface="Times New Roman" panose="02020603050405020304" pitchFamily="18" charset="0"/>
                <a:ea typeface="Times New Roman" panose="02020603050405020304" pitchFamily="18" charset="0"/>
              </a:rPr>
              <a:t>G</a:t>
            </a:r>
            <a:r>
              <a:rPr lang="tr-TR" dirty="0">
                <a:solidFill>
                  <a:srgbClr val="000000"/>
                </a:solidFill>
                <a:effectLst/>
                <a:latin typeface="Times New Roman" panose="02020603050405020304" pitchFamily="18" charset="0"/>
                <a:ea typeface="Times New Roman" panose="02020603050405020304" pitchFamily="18" charset="0"/>
              </a:rPr>
              <a:t>enellikle </a:t>
            </a:r>
            <a:r>
              <a:rPr lang="tr-TR" dirty="0">
                <a:solidFill>
                  <a:srgbClr val="000000"/>
                </a:solidFill>
                <a:latin typeface="Times New Roman" panose="02020603050405020304" pitchFamily="18" charset="0"/>
                <a:ea typeface="Times New Roman" panose="02020603050405020304" pitchFamily="18" charset="0"/>
              </a:rPr>
              <a:t>E</a:t>
            </a:r>
            <a:r>
              <a:rPr lang="tr-TR" dirty="0">
                <a:solidFill>
                  <a:srgbClr val="000000"/>
                </a:solidFill>
                <a:effectLst/>
                <a:latin typeface="Times New Roman" panose="02020603050405020304" pitchFamily="18" charset="0"/>
                <a:ea typeface="Times New Roman" panose="02020603050405020304" pitchFamily="18" charset="0"/>
              </a:rPr>
              <a:t>vet-Hayır gibi iki sınıflı durumlar için kullanılır. Lineer regresyondan farklı olarak, sonuçları sınırlı bir aralığa (0-1) sıkıştırmak için özel bir lojistik eğrisi kullanır</a:t>
            </a:r>
            <a:r>
              <a:rPr lang="tr-TR" dirty="0">
                <a:solidFill>
                  <a:srgbClr val="000000"/>
                </a:solidFill>
                <a:latin typeface="Times New Roman" panose="02020603050405020304" pitchFamily="18" charset="0"/>
                <a:ea typeface="Times New Roman" panose="02020603050405020304" pitchFamily="18" charset="0"/>
              </a:rPr>
              <a:t>. Lineer Regresyona çok benzer.</a:t>
            </a:r>
            <a:endParaRPr lang="tr-TR" dirty="0">
              <a:effectLst/>
            </a:endParaRPr>
          </a:p>
          <a:p>
            <a:r>
              <a:rPr lang="tr-TR" dirty="0"/>
              <a:t>Elimizdeki verileri Lojistik Regresyon ile eğittiğimizde elde ettiğimiz sonuç sonraki sayfada belirtilmiştir.</a:t>
            </a:r>
          </a:p>
          <a:p>
            <a:endParaRPr lang="tr-TR" dirty="0"/>
          </a:p>
          <a:p>
            <a:pPr algn="just"/>
            <a:endParaRPr lang="tr-TR" dirty="0"/>
          </a:p>
        </p:txBody>
      </p:sp>
    </p:spTree>
    <p:extLst>
      <p:ext uri="{BB962C8B-B14F-4D97-AF65-F5344CB8AC3E}">
        <p14:creationId xmlns:p14="http://schemas.microsoft.com/office/powerpoint/2010/main" val="261578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F5A3A5-AEF2-E0D5-15BA-54F1FCDDA21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BC671D-BDE5-90C5-9E6D-2E71BA6FA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5476090-226D-5CB8-B413-517E69B07D41}"/>
              </a:ext>
            </a:extLst>
          </p:cNvPr>
          <p:cNvSpPr>
            <a:spLocks noGrp="1"/>
          </p:cNvSpPr>
          <p:nvPr>
            <p:ph type="title"/>
          </p:nvPr>
        </p:nvSpPr>
        <p:spPr>
          <a:xfrm>
            <a:off x="411480" y="991443"/>
            <a:ext cx="4443154" cy="1087819"/>
          </a:xfrm>
        </p:spPr>
        <p:txBody>
          <a:bodyPr anchor="b">
            <a:normAutofit/>
          </a:bodyPr>
          <a:lstStyle/>
          <a:p>
            <a:r>
              <a:rPr lang="tr-TR" sz="3600" dirty="0"/>
              <a:t>LOJİSTİK REGRESYON</a:t>
            </a:r>
            <a:endParaRPr lang="tr-TR" sz="3400" dirty="0"/>
          </a:p>
        </p:txBody>
      </p:sp>
      <p:sp>
        <p:nvSpPr>
          <p:cNvPr id="14" name="Rectangle 13">
            <a:extLst>
              <a:ext uri="{FF2B5EF4-FFF2-40B4-BE49-F238E27FC236}">
                <a16:creationId xmlns:a16="http://schemas.microsoft.com/office/drawing/2014/main" id="{BBE229F1-8A60-94B3-36EA-FEEAA0CC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10C11493-E32D-EA7D-6D11-99E220E42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40E9CC1E-A841-9133-F5B7-BC60A2708506}"/>
              </a:ext>
            </a:extLst>
          </p:cNvPr>
          <p:cNvSpPr>
            <a:spLocks noGrp="1"/>
          </p:cNvSpPr>
          <p:nvPr>
            <p:ph idx="1"/>
          </p:nvPr>
        </p:nvSpPr>
        <p:spPr>
          <a:xfrm>
            <a:off x="411480" y="2684095"/>
            <a:ext cx="4443154" cy="3492868"/>
          </a:xfrm>
        </p:spPr>
        <p:txBody>
          <a:bodyPr>
            <a:normAutofit/>
          </a:bodyPr>
          <a:lstStyle/>
          <a:p>
            <a:pPr marL="0" indent="0">
              <a:buNone/>
            </a:pPr>
            <a:r>
              <a:rPr lang="en-US" sz="1800" kern="1200" dirty="0">
                <a:solidFill>
                  <a:schemeClr val="tx1"/>
                </a:solidFill>
                <a:latin typeface="+mn-lt"/>
                <a:ea typeface="+mn-ea"/>
                <a:cs typeface="+mn-cs"/>
              </a:rPr>
              <a:t>%93.75 </a:t>
            </a:r>
            <a:r>
              <a:rPr lang="en-US" sz="1800" kern="1200" dirty="0" err="1">
                <a:solidFill>
                  <a:schemeClr val="tx1"/>
                </a:solidFill>
                <a:latin typeface="+mn-lt"/>
                <a:ea typeface="+mn-ea"/>
                <a:cs typeface="+mn-cs"/>
              </a:rPr>
              <a:t>oranında</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başarı</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görülmüştür</a:t>
            </a:r>
            <a:r>
              <a:rPr lang="en-US" sz="1800" kern="1200" dirty="0">
                <a:solidFill>
                  <a:schemeClr val="tx1"/>
                </a:solidFill>
                <a:latin typeface="+mn-lt"/>
                <a:ea typeface="+mn-ea"/>
                <a:cs typeface="+mn-cs"/>
              </a:rPr>
              <a:t>.</a:t>
            </a:r>
          </a:p>
        </p:txBody>
      </p:sp>
      <p:pic>
        <p:nvPicPr>
          <p:cNvPr id="4" name="Resim 3" descr="metin, ekran görüntüsü, diyagram, dikdörtgen içeren bir resim&#10;&#10;Yapay zeka tarafından oluşturulan içerik yanlış olabilir.">
            <a:extLst>
              <a:ext uri="{FF2B5EF4-FFF2-40B4-BE49-F238E27FC236}">
                <a16:creationId xmlns:a16="http://schemas.microsoft.com/office/drawing/2014/main" id="{3BDFC6E9-16C0-6DD3-935F-9BDCA02B6F39}"/>
              </a:ext>
            </a:extLst>
          </p:cNvPr>
          <p:cNvPicPr>
            <a:picLocks noChangeAspect="1"/>
          </p:cNvPicPr>
          <p:nvPr/>
        </p:nvPicPr>
        <p:blipFill>
          <a:blip r:embed="rId2"/>
          <a:stretch>
            <a:fillRect/>
          </a:stretch>
        </p:blipFill>
        <p:spPr>
          <a:xfrm>
            <a:off x="5530850" y="933450"/>
            <a:ext cx="5930900" cy="4991100"/>
          </a:xfrm>
          <a:prstGeom prst="rect">
            <a:avLst/>
          </a:prstGeom>
        </p:spPr>
      </p:pic>
    </p:spTree>
    <p:extLst>
      <p:ext uri="{BB962C8B-B14F-4D97-AF65-F5344CB8AC3E}">
        <p14:creationId xmlns:p14="http://schemas.microsoft.com/office/powerpoint/2010/main" val="2276281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9FB0F-353F-36D9-198D-3BABD899391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221596D-27B5-BAB0-CF2E-001C4BCE2B1D}"/>
              </a:ext>
            </a:extLst>
          </p:cNvPr>
          <p:cNvSpPr>
            <a:spLocks noGrp="1"/>
          </p:cNvSpPr>
          <p:nvPr>
            <p:ph type="title"/>
          </p:nvPr>
        </p:nvSpPr>
        <p:spPr/>
        <p:txBody>
          <a:bodyPr/>
          <a:lstStyle/>
          <a:p>
            <a:pPr algn="ctr"/>
            <a:r>
              <a:rPr lang="tr-TR" dirty="0"/>
              <a:t>YÖNTEM 5 : BAYES TEOREMİ</a:t>
            </a:r>
          </a:p>
        </p:txBody>
      </p:sp>
      <p:sp>
        <p:nvSpPr>
          <p:cNvPr id="3" name="İçerik Yer Tutucusu 2">
            <a:extLst>
              <a:ext uri="{FF2B5EF4-FFF2-40B4-BE49-F238E27FC236}">
                <a16:creationId xmlns:a16="http://schemas.microsoft.com/office/drawing/2014/main" id="{F12CA306-077D-896A-8D30-3F7A6DD8B118}"/>
              </a:ext>
            </a:extLst>
          </p:cNvPr>
          <p:cNvSpPr>
            <a:spLocks noGrp="1"/>
          </p:cNvSpPr>
          <p:nvPr>
            <p:ph idx="1"/>
          </p:nvPr>
        </p:nvSpPr>
        <p:spPr/>
        <p:txBody>
          <a:bodyPr/>
          <a:lstStyle/>
          <a:p>
            <a:pPr marL="0" indent="0" algn="just">
              <a:buNone/>
            </a:pPr>
            <a:endParaRPr lang="tr-TR" dirty="0"/>
          </a:p>
          <a:p>
            <a:r>
              <a:rPr lang="tr-TR" b="1" dirty="0" err="1">
                <a:solidFill>
                  <a:srgbClr val="000000"/>
                </a:solidFill>
                <a:effectLst/>
                <a:latin typeface="Times New Roman" panose="02020603050405020304" pitchFamily="18" charset="0"/>
                <a:ea typeface="Times New Roman" panose="02020603050405020304" pitchFamily="18" charset="0"/>
              </a:rPr>
              <a:t>Bayes</a:t>
            </a:r>
            <a:r>
              <a:rPr lang="tr-TR" b="1" dirty="0">
                <a:solidFill>
                  <a:srgbClr val="000000"/>
                </a:solidFill>
                <a:effectLst/>
                <a:latin typeface="Times New Roman" panose="02020603050405020304" pitchFamily="18" charset="0"/>
                <a:ea typeface="Times New Roman" panose="02020603050405020304" pitchFamily="18" charset="0"/>
              </a:rPr>
              <a:t> Teoremi</a:t>
            </a:r>
            <a:r>
              <a:rPr lang="tr-TR" dirty="0">
                <a:solidFill>
                  <a:srgbClr val="000000"/>
                </a:solidFill>
                <a:effectLst/>
                <a:latin typeface="Times New Roman" panose="02020603050405020304" pitchFamily="18" charset="0"/>
                <a:ea typeface="Times New Roman" panose="02020603050405020304" pitchFamily="18" charset="0"/>
              </a:rPr>
              <a:t>, olasılık hesaplamalarında kullanılan ve bir olayın olasılığını yeni bilgiler ışığında güncelleme imkanı veren temel bir yaklaşımdır. Yani, elimizde bir bilgi varken bu bilgiye yeni bir veri eklendiğinde, olayın gerçekleşme ihtimalinin nasıl değiştiğini gösterir. Bu yöntem, geçmiş deneyimlerle elde edilen bilgileri, sonradan gelen verilerle birleştirerek daha iyi tahminler yapmamızı sağlar. </a:t>
            </a:r>
          </a:p>
          <a:p>
            <a:r>
              <a:rPr lang="tr-TR" dirty="0"/>
              <a:t>Elimizdeki verileri </a:t>
            </a:r>
            <a:r>
              <a:rPr lang="tr-TR" dirty="0" err="1"/>
              <a:t>Bayes</a:t>
            </a:r>
            <a:r>
              <a:rPr lang="tr-TR" dirty="0"/>
              <a:t> Teoremi ile eğittiğimizde elde ettiğimiz sonuç sonraki sayfada belirtilmiştir.</a:t>
            </a:r>
          </a:p>
          <a:p>
            <a:endParaRPr lang="tr-TR" dirty="0"/>
          </a:p>
          <a:p>
            <a:pPr algn="just"/>
            <a:endParaRPr lang="tr-TR" dirty="0"/>
          </a:p>
        </p:txBody>
      </p:sp>
    </p:spTree>
    <p:extLst>
      <p:ext uri="{BB962C8B-B14F-4D97-AF65-F5344CB8AC3E}">
        <p14:creationId xmlns:p14="http://schemas.microsoft.com/office/powerpoint/2010/main" val="382182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6BE694-DE20-B8FA-9069-8C4D46B48E4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707E3B-281F-15E4-2C84-0AA6BD4F3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52A2405-41D3-68B7-EBE2-4EB409DEB198}"/>
              </a:ext>
            </a:extLst>
          </p:cNvPr>
          <p:cNvSpPr>
            <a:spLocks noGrp="1"/>
          </p:cNvSpPr>
          <p:nvPr>
            <p:ph type="title"/>
          </p:nvPr>
        </p:nvSpPr>
        <p:spPr>
          <a:xfrm>
            <a:off x="411480" y="991443"/>
            <a:ext cx="4443154" cy="1087819"/>
          </a:xfrm>
        </p:spPr>
        <p:txBody>
          <a:bodyPr anchor="b">
            <a:normAutofit/>
          </a:bodyPr>
          <a:lstStyle/>
          <a:p>
            <a:r>
              <a:rPr lang="tr-TR" sz="3600" dirty="0"/>
              <a:t>BAYES TEOREMİ</a:t>
            </a:r>
            <a:endParaRPr lang="tr-TR" sz="3400" dirty="0"/>
          </a:p>
        </p:txBody>
      </p:sp>
      <p:sp>
        <p:nvSpPr>
          <p:cNvPr id="14" name="Rectangle 13">
            <a:extLst>
              <a:ext uri="{FF2B5EF4-FFF2-40B4-BE49-F238E27FC236}">
                <a16:creationId xmlns:a16="http://schemas.microsoft.com/office/drawing/2014/main" id="{9C2DE90B-5333-F409-3DDF-C3AD6B87B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DFDEA-826F-882C-F20C-87135B107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C65E219A-05AE-1EAA-2497-5B9F2238BDBA}"/>
              </a:ext>
            </a:extLst>
          </p:cNvPr>
          <p:cNvSpPr>
            <a:spLocks noGrp="1"/>
          </p:cNvSpPr>
          <p:nvPr>
            <p:ph idx="1"/>
          </p:nvPr>
        </p:nvSpPr>
        <p:spPr>
          <a:xfrm>
            <a:off x="411480" y="2684095"/>
            <a:ext cx="4443154" cy="3492868"/>
          </a:xfrm>
        </p:spPr>
        <p:txBody>
          <a:bodyPr>
            <a:normAutofit/>
          </a:bodyPr>
          <a:lstStyle/>
          <a:p>
            <a:pPr marL="0" indent="0">
              <a:buNone/>
            </a:pPr>
            <a:r>
              <a:rPr lang="en-US" sz="1800" kern="1200" dirty="0">
                <a:solidFill>
                  <a:schemeClr val="tx1"/>
                </a:solidFill>
                <a:latin typeface="+mn-lt"/>
                <a:ea typeface="+mn-ea"/>
                <a:cs typeface="+mn-cs"/>
              </a:rPr>
              <a:t>%</a:t>
            </a:r>
            <a:r>
              <a:rPr lang="en-US" sz="1800" dirty="0"/>
              <a:t>63</a:t>
            </a:r>
            <a:r>
              <a:rPr lang="en-US" sz="1800" kern="1200" dirty="0">
                <a:solidFill>
                  <a:schemeClr val="tx1"/>
                </a:solidFill>
                <a:latin typeface="+mn-lt"/>
                <a:ea typeface="+mn-ea"/>
                <a:cs typeface="+mn-cs"/>
              </a:rPr>
              <a:t>.19 </a:t>
            </a:r>
            <a:r>
              <a:rPr lang="en-US" sz="1800" kern="1200" dirty="0" err="1">
                <a:solidFill>
                  <a:schemeClr val="tx1"/>
                </a:solidFill>
                <a:latin typeface="+mn-lt"/>
                <a:ea typeface="+mn-ea"/>
                <a:cs typeface="+mn-cs"/>
              </a:rPr>
              <a:t>oranında</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başarı</a:t>
            </a:r>
            <a:r>
              <a:rPr lang="en-US" sz="1800" kern="1200" dirty="0">
                <a:solidFill>
                  <a:schemeClr val="tx1"/>
                </a:solidFill>
                <a:latin typeface="+mn-lt"/>
                <a:ea typeface="+mn-ea"/>
                <a:cs typeface="+mn-cs"/>
              </a:rPr>
              <a:t> </a:t>
            </a:r>
            <a:r>
              <a:rPr lang="en-US" sz="1800" kern="1200" dirty="0" err="1">
                <a:solidFill>
                  <a:schemeClr val="tx1"/>
                </a:solidFill>
                <a:latin typeface="+mn-lt"/>
                <a:ea typeface="+mn-ea"/>
                <a:cs typeface="+mn-cs"/>
              </a:rPr>
              <a:t>görülmüştür</a:t>
            </a:r>
            <a:r>
              <a:rPr lang="en-US" sz="1800" kern="1200" dirty="0">
                <a:solidFill>
                  <a:schemeClr val="tx1"/>
                </a:solidFill>
                <a:latin typeface="+mn-lt"/>
                <a:ea typeface="+mn-ea"/>
                <a:cs typeface="+mn-cs"/>
              </a:rPr>
              <a:t>.</a:t>
            </a:r>
          </a:p>
        </p:txBody>
      </p:sp>
      <p:pic>
        <p:nvPicPr>
          <p:cNvPr id="5" name="Resim 4" descr="metin, ekran görüntüsü, diyagram, dikdörtgen içeren bir resim&#10;&#10;Yapay zeka tarafından oluşturulan içerik yanlış olabilir.">
            <a:extLst>
              <a:ext uri="{FF2B5EF4-FFF2-40B4-BE49-F238E27FC236}">
                <a16:creationId xmlns:a16="http://schemas.microsoft.com/office/drawing/2014/main" id="{74661838-7D50-8977-D400-7D3E8DB52067}"/>
              </a:ext>
            </a:extLst>
          </p:cNvPr>
          <p:cNvPicPr>
            <a:picLocks noChangeAspect="1"/>
          </p:cNvPicPr>
          <p:nvPr/>
        </p:nvPicPr>
        <p:blipFill>
          <a:blip r:embed="rId2"/>
          <a:stretch>
            <a:fillRect/>
          </a:stretch>
        </p:blipFill>
        <p:spPr>
          <a:xfrm>
            <a:off x="5530850" y="933450"/>
            <a:ext cx="5930900" cy="4991100"/>
          </a:xfrm>
          <a:prstGeom prst="rect">
            <a:avLst/>
          </a:prstGeom>
        </p:spPr>
      </p:pic>
    </p:spTree>
    <p:extLst>
      <p:ext uri="{BB962C8B-B14F-4D97-AF65-F5344CB8AC3E}">
        <p14:creationId xmlns:p14="http://schemas.microsoft.com/office/powerpoint/2010/main" val="29204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B6EFB0B-F57E-3299-176A-06513D6B0480}"/>
              </a:ext>
            </a:extLst>
          </p:cNvPr>
          <p:cNvSpPr>
            <a:spLocks noGrp="1"/>
          </p:cNvSpPr>
          <p:nvPr>
            <p:ph idx="1"/>
          </p:nvPr>
        </p:nvSpPr>
        <p:spPr>
          <a:xfrm>
            <a:off x="838200" y="622300"/>
            <a:ext cx="10515600" cy="4608919"/>
          </a:xfrm>
        </p:spPr>
        <p:txBody>
          <a:bodyPr/>
          <a:lstStyle/>
          <a:p>
            <a:pPr algn="l">
              <a:buNone/>
            </a:pPr>
            <a:r>
              <a:rPr lang="tr-TR" b="1" i="0" u="none" strike="noStrike" dirty="0">
                <a:solidFill>
                  <a:srgbClr val="000000"/>
                </a:solidFill>
                <a:effectLst/>
              </a:rPr>
              <a:t>Problem: </a:t>
            </a:r>
            <a:r>
              <a:rPr lang="tr-TR" b="0" i="0" u="none" strike="noStrike" dirty="0">
                <a:solidFill>
                  <a:srgbClr val="000000"/>
                </a:solidFill>
                <a:effectLst/>
              </a:rPr>
              <a:t>Her biri 35 özellik ve 1 hedef sınıf etiketi içeren toplam 3196 satranç pozisyonundan oluşan bir veri seti kullanılarak, pozisyonların “</a:t>
            </a:r>
            <a:r>
              <a:rPr lang="tr-TR" b="0" i="0" u="none" strike="noStrike" dirty="0" err="1">
                <a:solidFill>
                  <a:srgbClr val="000000"/>
                </a:solidFill>
                <a:effectLst/>
              </a:rPr>
              <a:t>win</a:t>
            </a:r>
            <a:r>
              <a:rPr lang="tr-TR" b="0" i="0" u="none" strike="noStrike" dirty="0">
                <a:solidFill>
                  <a:srgbClr val="000000"/>
                </a:solidFill>
                <a:effectLst/>
              </a:rPr>
              <a:t>” veya “</a:t>
            </a:r>
            <a:r>
              <a:rPr lang="tr-TR" b="0" i="0" u="none" strike="noStrike" dirty="0" err="1">
                <a:solidFill>
                  <a:srgbClr val="000000"/>
                </a:solidFill>
                <a:effectLst/>
              </a:rPr>
              <a:t>nowin</a:t>
            </a:r>
            <a:r>
              <a:rPr lang="tr-TR" b="0" i="0" u="none" strike="noStrike" dirty="0">
                <a:solidFill>
                  <a:srgbClr val="000000"/>
                </a:solidFill>
                <a:effectLst/>
              </a:rPr>
              <a:t>” olarak doğru şekilde sınıflandırılması hedeflenmektedir.</a:t>
            </a:r>
          </a:p>
          <a:p>
            <a:pPr algn="l">
              <a:buNone/>
            </a:pPr>
            <a:endParaRPr lang="tr-TR" dirty="0">
              <a:solidFill>
                <a:srgbClr val="000000"/>
              </a:solidFill>
            </a:endParaRPr>
          </a:p>
          <a:p>
            <a:pPr algn="l">
              <a:buNone/>
            </a:pPr>
            <a:endParaRPr lang="tr-TR" b="0" i="0" u="none" strike="noStrike" dirty="0">
              <a:solidFill>
                <a:srgbClr val="000000"/>
              </a:solidFill>
              <a:effectLst/>
            </a:endParaRPr>
          </a:p>
          <a:p>
            <a:pPr marL="0" indent="0" algn="l">
              <a:buNone/>
            </a:pPr>
            <a:r>
              <a:rPr lang="tr-TR" b="1" i="0" u="none" strike="noStrike" dirty="0">
                <a:solidFill>
                  <a:srgbClr val="000000"/>
                </a:solidFill>
                <a:effectLst/>
              </a:rPr>
              <a:t>Çözüm:</a:t>
            </a:r>
            <a:r>
              <a:rPr lang="tr-TR" b="0" i="0" u="none" strike="noStrike" dirty="0">
                <a:solidFill>
                  <a:srgbClr val="000000"/>
                </a:solidFill>
                <a:effectLst/>
              </a:rPr>
              <a:t> Veri seti, çeşitli makine öğrenmesi algoritmalarıyla eğitilerek, pozisyonların </a:t>
            </a:r>
            <a:r>
              <a:rPr lang="tr-TR" b="0" i="0" u="none" strike="noStrike" dirty="0" err="1">
                <a:solidFill>
                  <a:srgbClr val="000000"/>
                </a:solidFill>
                <a:effectLst/>
              </a:rPr>
              <a:t>kazanılabilirlik</a:t>
            </a:r>
            <a:r>
              <a:rPr lang="tr-TR" b="0" i="0" u="none" strike="noStrike" dirty="0">
                <a:solidFill>
                  <a:srgbClr val="000000"/>
                </a:solidFill>
                <a:effectLst/>
              </a:rPr>
              <a:t> durumunu tahmin edebilen etkili bir sınıflandırma modeli geliştirilmiştir.</a:t>
            </a:r>
          </a:p>
        </p:txBody>
      </p:sp>
    </p:spTree>
    <p:extLst>
      <p:ext uri="{BB962C8B-B14F-4D97-AF65-F5344CB8AC3E}">
        <p14:creationId xmlns:p14="http://schemas.microsoft.com/office/powerpoint/2010/main" val="3484740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56DFC5D-70C5-9593-5EEB-B2FB2C938DDA}"/>
              </a:ext>
            </a:extLst>
          </p:cNvPr>
          <p:cNvSpPr>
            <a:spLocks noGrp="1"/>
          </p:cNvSpPr>
          <p:nvPr>
            <p:ph type="title"/>
          </p:nvPr>
        </p:nvSpPr>
        <p:spPr>
          <a:xfrm>
            <a:off x="411480" y="991443"/>
            <a:ext cx="4443154" cy="1087819"/>
          </a:xfrm>
        </p:spPr>
        <p:txBody>
          <a:bodyPr anchor="b">
            <a:normAutofit/>
          </a:bodyPr>
          <a:lstStyle/>
          <a:p>
            <a:pPr marL="0" marR="0" lvl="0" indent="0" defTabSz="914400" rtl="0" eaLnBrk="0" fontAlgn="base" latinLnBrk="0" hangingPunct="0">
              <a:spcBef>
                <a:spcPct val="0"/>
              </a:spcBef>
              <a:spcAft>
                <a:spcPct val="0"/>
              </a:spcAft>
              <a:buClrTx/>
              <a:buSzTx/>
              <a:buFontTx/>
              <a:buNone/>
              <a:tabLst/>
            </a:pPr>
            <a:r>
              <a:rPr kumimoji="0" lang="tr-TR" altLang="tr-TR" sz="1600" b="0" i="0" u="none" strike="noStrike" cap="none" normalizeH="0" baseline="0" dirty="0">
                <a:ln>
                  <a:noFill/>
                </a:ln>
                <a:effectLst/>
                <a:latin typeface="Arial" panose="020B0604020202020204" pitchFamily="34" charset="0"/>
                <a:ea typeface="Times New Roman" panose="02020603050405020304" pitchFamily="18" charset="0"/>
              </a:rPr>
              <a:t>Tablo 1. Elde edilen sonuçlar</a:t>
            </a:r>
            <a:br>
              <a:rPr kumimoji="0" lang="tr-TR" altLang="tr-TR" sz="1600" b="0" i="0" u="none" strike="noStrike" cap="none" normalizeH="0" baseline="0" dirty="0">
                <a:ln>
                  <a:noFill/>
                </a:ln>
                <a:effectLst/>
                <a:latin typeface="Arial" panose="020B0604020202020204" pitchFamily="34" charset="0"/>
                <a:ea typeface="Times New Roman" panose="02020603050405020304" pitchFamily="18" charset="0"/>
              </a:rPr>
            </a:br>
            <a:r>
              <a:rPr kumimoji="0" lang="tr-TR" altLang="tr-TR" sz="1600" b="0" i="0" u="none" strike="noStrike" cap="none" normalizeH="0" baseline="0" dirty="0">
                <a:ln>
                  <a:noFill/>
                </a:ln>
                <a:effectLst/>
                <a:latin typeface="Arial" panose="020B0604020202020204" pitchFamily="34" charset="0"/>
                <a:ea typeface="Times New Roman" panose="02020603050405020304" pitchFamily="18" charset="0"/>
              </a:rPr>
              <a:t>(</a:t>
            </a:r>
            <a:r>
              <a:rPr kumimoji="0" lang="tr-TR" altLang="tr-TR" sz="1600" b="0" i="0" u="none" strike="noStrike" cap="none" normalizeH="0" baseline="0" dirty="0" err="1">
                <a:ln>
                  <a:noFill/>
                </a:ln>
                <a:effectLst/>
                <a:latin typeface="Arial" panose="020B0604020202020204" pitchFamily="34" charset="0"/>
                <a:ea typeface="Times New Roman" panose="02020603050405020304" pitchFamily="18" charset="0"/>
              </a:rPr>
              <a:t>random_state</a:t>
            </a:r>
            <a:r>
              <a:rPr kumimoji="0" lang="tr-TR" altLang="tr-TR" sz="1600" b="0" i="0" u="none" strike="noStrike" cap="none" normalizeH="0" baseline="0" dirty="0">
                <a:ln>
                  <a:noFill/>
                </a:ln>
                <a:effectLst/>
                <a:latin typeface="Arial" panose="020B0604020202020204" pitchFamily="34" charset="0"/>
                <a:ea typeface="Times New Roman" panose="02020603050405020304" pitchFamily="18" charset="0"/>
              </a:rPr>
              <a:t> = 100 alınmıştır, virgülden sonra 6 hane kesme kullanılmıştır)</a:t>
            </a:r>
            <a:endParaRPr kumimoji="0" lang="tr-TR" altLang="tr-TR"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endParaRPr kumimoji="0" lang="tr-TR" altLang="tr-TR" sz="1600" b="0" i="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Content Placeholder 9">
            <a:extLst>
              <a:ext uri="{FF2B5EF4-FFF2-40B4-BE49-F238E27FC236}">
                <a16:creationId xmlns:a16="http://schemas.microsoft.com/office/drawing/2014/main" id="{25473598-17B8-409D-63E7-D230A7C8198F}"/>
              </a:ext>
            </a:extLst>
          </p:cNvPr>
          <p:cNvSpPr>
            <a:spLocks noGrp="1"/>
          </p:cNvSpPr>
          <p:nvPr>
            <p:ph idx="1"/>
          </p:nvPr>
        </p:nvSpPr>
        <p:spPr>
          <a:xfrm>
            <a:off x="411479" y="2684095"/>
            <a:ext cx="4608577" cy="3492868"/>
          </a:xfrm>
        </p:spPr>
        <p:txBody>
          <a:bodyPr>
            <a:normAutofit/>
          </a:bodyPr>
          <a:lstStyle/>
          <a:p>
            <a:pPr marL="0" indent="0">
              <a:buNone/>
            </a:pPr>
            <a:r>
              <a:rPr lang="en-US" sz="2000" dirty="0" err="1">
                <a:latin typeface="Times New Roman" panose="02020603050405020304" pitchFamily="18" charset="0"/>
                <a:cs typeface="Times New Roman" panose="02020603050405020304" pitchFamily="18" charset="0"/>
              </a:rPr>
              <a:t>Sonuç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olarak</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Karar </a:t>
            </a:r>
            <a:r>
              <a:rPr lang="en-US" sz="2000" b="1" dirty="0" err="1">
                <a:latin typeface="Times New Roman" panose="02020603050405020304" pitchFamily="18" charset="0"/>
                <a:cs typeface="Times New Roman" panose="02020603050405020304" pitchFamily="18" charset="0"/>
              </a:rPr>
              <a:t>ağacı</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yöntemi</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seti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için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yüksek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doğrulukta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tahmin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yapmıştır</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tr-TR" sz="2000" b="1" dirty="0" err="1">
                <a:latin typeface="Times New Roman" panose="02020603050405020304" pitchFamily="18" charset="0"/>
                <a:cs typeface="Times New Roman" panose="02020603050405020304" pitchFamily="18" charset="0"/>
              </a:rPr>
              <a:t>Naive</a:t>
            </a:r>
            <a:r>
              <a:rPr lang="tr-TR" sz="2000" b="1" dirty="0">
                <a:latin typeface="Times New Roman" panose="02020603050405020304" pitchFamily="18" charset="0"/>
                <a:cs typeface="Times New Roman" panose="02020603050405020304" pitchFamily="18" charset="0"/>
              </a:rPr>
              <a:t> </a:t>
            </a:r>
            <a:r>
              <a:rPr lang="tr-TR" sz="2000" b="1" dirty="0" err="1">
                <a:latin typeface="Times New Roman" panose="02020603050405020304" pitchFamily="18" charset="0"/>
                <a:cs typeface="Times New Roman" panose="02020603050405020304" pitchFamily="18" charset="0"/>
              </a:rPr>
              <a:t>Bayes</a:t>
            </a:r>
            <a:r>
              <a:rPr lang="tr-TR" sz="2000" b="1" dirty="0">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algoritması, satrançtaki taş konumları arasındaki güçlü bağımlılıkları ve doğrusal olmayan ilişkiyi göz ardı ettiği için KRKPA7 veri setinde düşük performans göstermektedir.</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aphicFrame>
        <p:nvGraphicFramePr>
          <p:cNvPr id="8" name="İçerik Yer Tutucusu 3">
            <a:extLst>
              <a:ext uri="{FF2B5EF4-FFF2-40B4-BE49-F238E27FC236}">
                <a16:creationId xmlns:a16="http://schemas.microsoft.com/office/drawing/2014/main" id="{15749C00-D0C9-9BDB-9B2D-113557A82CDD}"/>
              </a:ext>
            </a:extLst>
          </p:cNvPr>
          <p:cNvGraphicFramePr>
            <a:graphicFrameLocks/>
          </p:cNvGraphicFramePr>
          <p:nvPr/>
        </p:nvGraphicFramePr>
        <p:xfrm>
          <a:off x="5385816" y="1784526"/>
          <a:ext cx="6440425" cy="3233598"/>
        </p:xfrm>
        <a:graphic>
          <a:graphicData uri="http://schemas.openxmlformats.org/drawingml/2006/table">
            <a:tbl>
              <a:tblPr firstRow="1" firstCol="1" bandRow="1">
                <a:tableStyleId>{5C22544A-7EE6-4342-B048-85BDC9FD1C3A}</a:tableStyleId>
              </a:tblPr>
              <a:tblGrid>
                <a:gridCol w="1921251">
                  <a:extLst>
                    <a:ext uri="{9D8B030D-6E8A-4147-A177-3AD203B41FA5}">
                      <a16:colId xmlns:a16="http://schemas.microsoft.com/office/drawing/2014/main" val="4258220049"/>
                    </a:ext>
                  </a:extLst>
                </a:gridCol>
                <a:gridCol w="2259587">
                  <a:extLst>
                    <a:ext uri="{9D8B030D-6E8A-4147-A177-3AD203B41FA5}">
                      <a16:colId xmlns:a16="http://schemas.microsoft.com/office/drawing/2014/main" val="3787796607"/>
                    </a:ext>
                  </a:extLst>
                </a:gridCol>
                <a:gridCol w="2259587">
                  <a:extLst>
                    <a:ext uri="{9D8B030D-6E8A-4147-A177-3AD203B41FA5}">
                      <a16:colId xmlns:a16="http://schemas.microsoft.com/office/drawing/2014/main" val="2626461286"/>
                    </a:ext>
                  </a:extLst>
                </a:gridCol>
              </a:tblGrid>
              <a:tr h="635171">
                <a:tc>
                  <a:txBody>
                    <a:bodyPr/>
                    <a:lstStyle/>
                    <a:p>
                      <a:pPr>
                        <a:buNone/>
                      </a:pPr>
                      <a:r>
                        <a:rPr lang="tr-TR" sz="1900">
                          <a:effectLst/>
                        </a:rPr>
                        <a:t>Algoritma</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%20 test verisi ile doğruluk oranı</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%30 test verisi ile doğruluk oranı</a:t>
                      </a:r>
                      <a:endParaRPr lang="tr-TR" sz="1900">
                        <a:effectLst/>
                        <a:latin typeface="Times New Roman" panose="02020603050405020304" pitchFamily="18" charset="0"/>
                        <a:ea typeface="Times New Roman" panose="02020603050405020304" pitchFamily="18" charset="0"/>
                      </a:endParaRPr>
                    </a:p>
                  </a:txBody>
                  <a:tcPr marL="108268" marR="108268" marT="0" marB="0"/>
                </a:tc>
                <a:extLst>
                  <a:ext uri="{0D108BD9-81ED-4DB2-BD59-A6C34878D82A}">
                    <a16:rowId xmlns:a16="http://schemas.microsoft.com/office/drawing/2014/main" val="1576848987"/>
                  </a:ext>
                </a:extLst>
              </a:tr>
              <a:tr h="346457">
                <a:tc>
                  <a:txBody>
                    <a:bodyPr/>
                    <a:lstStyle/>
                    <a:p>
                      <a:pPr>
                        <a:buNone/>
                      </a:pPr>
                      <a:r>
                        <a:rPr lang="tr-TR" sz="1900">
                          <a:effectLst/>
                        </a:rPr>
                        <a:t>K-NN</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0.942187</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0.936392</a:t>
                      </a:r>
                      <a:endParaRPr lang="tr-TR" sz="1900">
                        <a:effectLst/>
                        <a:latin typeface="Times New Roman" panose="02020603050405020304" pitchFamily="18" charset="0"/>
                        <a:ea typeface="Times New Roman" panose="02020603050405020304" pitchFamily="18" charset="0"/>
                      </a:endParaRPr>
                    </a:p>
                  </a:txBody>
                  <a:tcPr marL="108268" marR="108268" marT="0" marB="0"/>
                </a:tc>
                <a:extLst>
                  <a:ext uri="{0D108BD9-81ED-4DB2-BD59-A6C34878D82A}">
                    <a16:rowId xmlns:a16="http://schemas.microsoft.com/office/drawing/2014/main" val="1212813096"/>
                  </a:ext>
                </a:extLst>
              </a:tr>
              <a:tr h="346457">
                <a:tc>
                  <a:txBody>
                    <a:bodyPr/>
                    <a:lstStyle/>
                    <a:p>
                      <a:pPr>
                        <a:buNone/>
                      </a:pPr>
                      <a:r>
                        <a:rPr lang="tr-TR" sz="1900">
                          <a:effectLst/>
                        </a:rPr>
                        <a:t>KARAR AĞACI</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0.99375</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0.987486</a:t>
                      </a:r>
                      <a:endParaRPr lang="tr-TR" sz="1900">
                        <a:effectLst/>
                        <a:latin typeface="Times New Roman" panose="02020603050405020304" pitchFamily="18" charset="0"/>
                        <a:ea typeface="Times New Roman" panose="02020603050405020304" pitchFamily="18" charset="0"/>
                      </a:endParaRPr>
                    </a:p>
                  </a:txBody>
                  <a:tcPr marL="108268" marR="108268" marT="0" marB="0"/>
                </a:tc>
                <a:extLst>
                  <a:ext uri="{0D108BD9-81ED-4DB2-BD59-A6C34878D82A}">
                    <a16:rowId xmlns:a16="http://schemas.microsoft.com/office/drawing/2014/main" val="2143008935"/>
                  </a:ext>
                </a:extLst>
              </a:tr>
              <a:tr h="635171">
                <a:tc>
                  <a:txBody>
                    <a:bodyPr/>
                    <a:lstStyle/>
                    <a:p>
                      <a:pPr>
                        <a:buNone/>
                      </a:pPr>
                      <a:r>
                        <a:rPr lang="tr-TR" sz="1900">
                          <a:effectLst/>
                        </a:rPr>
                        <a:t>BAYES TEOREMİ</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0.628125</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0.631908</a:t>
                      </a:r>
                      <a:endParaRPr lang="tr-TR" sz="1900">
                        <a:effectLst/>
                        <a:latin typeface="Times New Roman" panose="02020603050405020304" pitchFamily="18" charset="0"/>
                        <a:ea typeface="Times New Roman" panose="02020603050405020304" pitchFamily="18" charset="0"/>
                      </a:endParaRPr>
                    </a:p>
                  </a:txBody>
                  <a:tcPr marL="108268" marR="108268" marT="0" marB="0"/>
                </a:tc>
                <a:extLst>
                  <a:ext uri="{0D108BD9-81ED-4DB2-BD59-A6C34878D82A}">
                    <a16:rowId xmlns:a16="http://schemas.microsoft.com/office/drawing/2014/main" val="1474256717"/>
                  </a:ext>
                </a:extLst>
              </a:tr>
              <a:tr h="635171">
                <a:tc>
                  <a:txBody>
                    <a:bodyPr/>
                    <a:lstStyle/>
                    <a:p>
                      <a:pPr>
                        <a:buNone/>
                      </a:pPr>
                      <a:r>
                        <a:rPr lang="tr-TR" sz="1900">
                          <a:effectLst/>
                        </a:rPr>
                        <a:t>LOJİSTİK REGRESYON</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0.9375</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0.937434</a:t>
                      </a:r>
                      <a:endParaRPr lang="tr-TR" sz="1900">
                        <a:effectLst/>
                        <a:latin typeface="Times New Roman" panose="02020603050405020304" pitchFamily="18" charset="0"/>
                        <a:ea typeface="Times New Roman" panose="02020603050405020304" pitchFamily="18" charset="0"/>
                      </a:endParaRPr>
                    </a:p>
                  </a:txBody>
                  <a:tcPr marL="108268" marR="108268" marT="0" marB="0"/>
                </a:tc>
                <a:extLst>
                  <a:ext uri="{0D108BD9-81ED-4DB2-BD59-A6C34878D82A}">
                    <a16:rowId xmlns:a16="http://schemas.microsoft.com/office/drawing/2014/main" val="3345479128"/>
                  </a:ext>
                </a:extLst>
              </a:tr>
              <a:tr h="635171">
                <a:tc>
                  <a:txBody>
                    <a:bodyPr/>
                    <a:lstStyle/>
                    <a:p>
                      <a:pPr>
                        <a:buNone/>
                      </a:pPr>
                      <a:r>
                        <a:rPr lang="tr-TR" sz="1900">
                          <a:effectLst/>
                        </a:rPr>
                        <a:t>RASTGELE ORMAN</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a:effectLst/>
                        </a:rPr>
                        <a:t>0.9875</a:t>
                      </a:r>
                      <a:endParaRPr lang="tr-TR" sz="1900">
                        <a:effectLst/>
                        <a:latin typeface="Times New Roman" panose="02020603050405020304" pitchFamily="18" charset="0"/>
                        <a:ea typeface="Times New Roman" panose="02020603050405020304" pitchFamily="18" charset="0"/>
                      </a:endParaRPr>
                    </a:p>
                  </a:txBody>
                  <a:tcPr marL="108268" marR="108268" marT="0" marB="0"/>
                </a:tc>
                <a:tc>
                  <a:txBody>
                    <a:bodyPr/>
                    <a:lstStyle/>
                    <a:p>
                      <a:pPr algn="ctr">
                        <a:buNone/>
                      </a:pPr>
                      <a:r>
                        <a:rPr lang="tr-TR" sz="1900" dirty="0">
                          <a:effectLst/>
                        </a:rPr>
                        <a:t>0.983315</a:t>
                      </a:r>
                      <a:endParaRPr lang="tr-TR" sz="1900" dirty="0">
                        <a:effectLst/>
                        <a:latin typeface="Times New Roman" panose="02020603050405020304" pitchFamily="18" charset="0"/>
                        <a:ea typeface="Times New Roman" panose="02020603050405020304" pitchFamily="18" charset="0"/>
                      </a:endParaRPr>
                    </a:p>
                  </a:txBody>
                  <a:tcPr marL="108268" marR="108268" marT="0" marB="0"/>
                </a:tc>
                <a:extLst>
                  <a:ext uri="{0D108BD9-81ED-4DB2-BD59-A6C34878D82A}">
                    <a16:rowId xmlns:a16="http://schemas.microsoft.com/office/drawing/2014/main" val="4169307947"/>
                  </a:ext>
                </a:extLst>
              </a:tr>
            </a:tbl>
          </a:graphicData>
        </a:graphic>
      </p:graphicFrame>
    </p:spTree>
    <p:extLst>
      <p:ext uri="{BB962C8B-B14F-4D97-AF65-F5344CB8AC3E}">
        <p14:creationId xmlns:p14="http://schemas.microsoft.com/office/powerpoint/2010/main" val="181068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5376-0904-985D-7D02-89E4F740ACB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33FEB92-A7F2-79E6-6D79-0D0AD4A37FD0}"/>
              </a:ext>
            </a:extLst>
          </p:cNvPr>
          <p:cNvSpPr>
            <a:spLocks noGrp="1"/>
          </p:cNvSpPr>
          <p:nvPr>
            <p:ph type="title"/>
          </p:nvPr>
        </p:nvSpPr>
        <p:spPr/>
        <p:txBody>
          <a:bodyPr/>
          <a:lstStyle/>
          <a:p>
            <a:pPr algn="ctr"/>
            <a:r>
              <a:rPr lang="tr-TR" dirty="0"/>
              <a:t>Sonuç</a:t>
            </a:r>
          </a:p>
        </p:txBody>
      </p:sp>
      <p:sp>
        <p:nvSpPr>
          <p:cNvPr id="3" name="İçerik Yer Tutucusu 2">
            <a:extLst>
              <a:ext uri="{FF2B5EF4-FFF2-40B4-BE49-F238E27FC236}">
                <a16:creationId xmlns:a16="http://schemas.microsoft.com/office/drawing/2014/main" id="{5E0F7E74-640A-0705-4A8F-D33AFEBCBEAA}"/>
              </a:ext>
            </a:extLst>
          </p:cNvPr>
          <p:cNvSpPr>
            <a:spLocks noGrp="1"/>
          </p:cNvSpPr>
          <p:nvPr>
            <p:ph idx="1"/>
          </p:nvPr>
        </p:nvSpPr>
        <p:spPr/>
        <p:txBody>
          <a:bodyPr>
            <a:normAutofit/>
          </a:bodyPr>
          <a:lstStyle/>
          <a:p>
            <a:pPr algn="just">
              <a:buNone/>
            </a:pPr>
            <a:r>
              <a:rPr lang="tr-TR" dirty="0">
                <a:solidFill>
                  <a:srgbClr val="000000"/>
                </a:solidFill>
              </a:rPr>
              <a:t>   Bu çalışmada satrançtaki KRKP-A7 pozisyonu incelenmiştir. Deney sonucunda en verimli yöntemin </a:t>
            </a:r>
            <a:r>
              <a:rPr lang="tr-TR" b="1" dirty="0">
                <a:solidFill>
                  <a:srgbClr val="000000"/>
                </a:solidFill>
              </a:rPr>
              <a:t>Karar Ağacı</a:t>
            </a:r>
            <a:r>
              <a:rPr lang="tr-TR" dirty="0">
                <a:solidFill>
                  <a:srgbClr val="000000"/>
                </a:solidFill>
              </a:rPr>
              <a:t>, en verimsiz yöntemin ise </a:t>
            </a:r>
            <a:r>
              <a:rPr lang="tr-TR" b="1" dirty="0" err="1">
                <a:solidFill>
                  <a:srgbClr val="000000"/>
                </a:solidFill>
              </a:rPr>
              <a:t>Bayes</a:t>
            </a:r>
            <a:r>
              <a:rPr lang="tr-TR" b="1" dirty="0">
                <a:solidFill>
                  <a:srgbClr val="000000"/>
                </a:solidFill>
              </a:rPr>
              <a:t> Teoremi </a:t>
            </a:r>
            <a:r>
              <a:rPr lang="tr-TR" dirty="0">
                <a:solidFill>
                  <a:srgbClr val="000000"/>
                </a:solidFill>
              </a:rPr>
              <a:t>olduğu saptanmıştır. Daha detaylı bilgilendirme için yazılan rapor incelenebilir.</a:t>
            </a:r>
          </a:p>
          <a:p>
            <a:pPr algn="l">
              <a:buNone/>
            </a:pPr>
            <a:endParaRPr lang="tr-TR" dirty="0">
              <a:solidFill>
                <a:srgbClr val="000000"/>
              </a:solidFill>
            </a:endParaRPr>
          </a:p>
          <a:p>
            <a:pPr algn="l">
              <a:buNone/>
            </a:pPr>
            <a:endParaRPr lang="tr-TR" dirty="0">
              <a:solidFill>
                <a:srgbClr val="000000"/>
              </a:solidFill>
            </a:endParaRPr>
          </a:p>
          <a:p>
            <a:pPr algn="l">
              <a:buNone/>
            </a:pPr>
            <a:r>
              <a:rPr lang="tr-TR" dirty="0">
                <a:solidFill>
                  <a:srgbClr val="000000"/>
                </a:solidFill>
              </a:rPr>
              <a:t>   Dinlediğiniz için teşekkürler!</a:t>
            </a:r>
          </a:p>
        </p:txBody>
      </p:sp>
    </p:spTree>
    <p:extLst>
      <p:ext uri="{BB962C8B-B14F-4D97-AF65-F5344CB8AC3E}">
        <p14:creationId xmlns:p14="http://schemas.microsoft.com/office/powerpoint/2010/main" val="3281265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022D3-97A5-E24E-CBE2-942EB4A07FD1}"/>
              </a:ext>
            </a:extLst>
          </p:cNvPr>
          <p:cNvSpPr>
            <a:spLocks noGrp="1"/>
          </p:cNvSpPr>
          <p:nvPr>
            <p:ph type="title"/>
          </p:nvPr>
        </p:nvSpPr>
        <p:spPr>
          <a:xfrm>
            <a:off x="838200" y="365126"/>
            <a:ext cx="10515600" cy="1011854"/>
          </a:xfrm>
        </p:spPr>
        <p:txBody>
          <a:bodyPr/>
          <a:lstStyle/>
          <a:p>
            <a:pPr algn="ctr"/>
            <a:r>
              <a:rPr lang="tr-TR" dirty="0"/>
              <a:t>Veri Seti Detayları</a:t>
            </a:r>
          </a:p>
        </p:txBody>
      </p:sp>
      <p:sp>
        <p:nvSpPr>
          <p:cNvPr id="3" name="İçerik Yer Tutucusu 2">
            <a:extLst>
              <a:ext uri="{FF2B5EF4-FFF2-40B4-BE49-F238E27FC236}">
                <a16:creationId xmlns:a16="http://schemas.microsoft.com/office/drawing/2014/main" id="{BB207078-E700-288E-2447-8C951BE69A67}"/>
              </a:ext>
            </a:extLst>
          </p:cNvPr>
          <p:cNvSpPr>
            <a:spLocks noGrp="1"/>
          </p:cNvSpPr>
          <p:nvPr>
            <p:ph idx="1"/>
          </p:nvPr>
        </p:nvSpPr>
        <p:spPr>
          <a:xfrm>
            <a:off x="838200" y="1376980"/>
            <a:ext cx="10515600" cy="4980789"/>
          </a:xfrm>
        </p:spPr>
        <p:txBody>
          <a:bodyPr>
            <a:normAutofit lnSpcReduction="10000"/>
          </a:bodyPr>
          <a:lstStyle/>
          <a:p>
            <a:pPr marL="0" indent="0">
              <a:buNone/>
            </a:pPr>
            <a:r>
              <a:rPr lang="tr-TR" dirty="0"/>
              <a:t>Veri seti satrançta KRKP-A7 konumunun (Beyazlarda, Şah ve Kale; Siyahlarda ise Şah ve Piyon a7 karesinde) taşların durumunun özellikleri gibi taşların konumu dışında 35+1 özelliği içerir.</a:t>
            </a:r>
          </a:p>
          <a:p>
            <a:pPr marL="0" indent="0">
              <a:buNone/>
            </a:pPr>
            <a:r>
              <a:rPr lang="tr-TR" dirty="0"/>
              <a:t>Veri setinde taşların direkt konumları değil, taşların birbirleri ile olan ilişkileri verilmiştir. Bir sonraki slaytta ilişkiler belirtilmiştir.</a:t>
            </a:r>
          </a:p>
          <a:p>
            <a:pPr marL="0" indent="0">
              <a:buNone/>
            </a:pPr>
            <a:r>
              <a:rPr lang="tr-TR" dirty="0"/>
              <a:t>35 + 1 özellik vardır. Son özellik sınıflandırma özelliğidir, yani tahmin edilecek özelliktir.</a:t>
            </a:r>
          </a:p>
          <a:p>
            <a:r>
              <a:rPr lang="tr-TR" dirty="0"/>
              <a:t>1669 pozisyonda (%52) Beyaz kazanabilir.</a:t>
            </a:r>
          </a:p>
          <a:p>
            <a:r>
              <a:rPr lang="tr-TR" dirty="0"/>
              <a:t>1527 pozisyonda (%48) Beyaz kazanamaz.</a:t>
            </a:r>
          </a:p>
          <a:p>
            <a:pPr marL="0" indent="0">
              <a:buNone/>
            </a:pPr>
            <a:r>
              <a:rPr lang="tr-TR" dirty="0"/>
              <a:t>Örnek bir veri satırı:</a:t>
            </a:r>
          </a:p>
          <a:p>
            <a:r>
              <a:rPr lang="tr-TR" dirty="0"/>
              <a:t>f,f,f,f,f,f,f,f,t,f,f,f,l,f,n,f,f,t,f,f,f,t,f,f,f,t,f,f,f,f,f,f,f,t,t,n,won</a:t>
            </a:r>
          </a:p>
          <a:p>
            <a:pPr marL="0" indent="0">
              <a:buNone/>
            </a:pPr>
            <a:endParaRPr lang="tr-TR" dirty="0"/>
          </a:p>
        </p:txBody>
      </p:sp>
    </p:spTree>
    <p:extLst>
      <p:ext uri="{BB962C8B-B14F-4D97-AF65-F5344CB8AC3E}">
        <p14:creationId xmlns:p14="http://schemas.microsoft.com/office/powerpoint/2010/main" val="56802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6F4EBC0-E0B9-885B-635A-A188E4AF93D6}"/>
              </a:ext>
            </a:extLst>
          </p:cNvPr>
          <p:cNvSpPr>
            <a:spLocks noGrp="1"/>
          </p:cNvSpPr>
          <p:nvPr>
            <p:ph idx="1"/>
          </p:nvPr>
        </p:nvSpPr>
        <p:spPr>
          <a:xfrm>
            <a:off x="838200" y="344246"/>
            <a:ext cx="10515600" cy="6513754"/>
          </a:xfrm>
        </p:spPr>
        <p:txBody>
          <a:bodyPr>
            <a:normAutofit fontScale="77500" lnSpcReduction="20000"/>
          </a:bodyPr>
          <a:lstStyle/>
          <a:p>
            <a:pPr marL="514350" indent="-514350">
              <a:buFont typeface="+mj-lt"/>
              <a:buAutoNum type="arabicPeriod"/>
            </a:pPr>
            <a:r>
              <a:rPr lang="tr-TR" b="1" dirty="0" err="1"/>
              <a:t>bkblk</a:t>
            </a:r>
            <a:r>
              <a:rPr lang="tr-TR" dirty="0"/>
              <a:t> – </a:t>
            </a:r>
            <a:r>
              <a:rPr lang="tr-TR" i="1" dirty="0"/>
              <a:t>Black king </a:t>
            </a:r>
            <a:r>
              <a:rPr lang="tr-TR" i="1" dirty="0" err="1"/>
              <a:t>blocked</a:t>
            </a:r>
            <a:r>
              <a:rPr lang="tr-TR" i="1" dirty="0"/>
              <a:t>?</a:t>
            </a:r>
            <a:br>
              <a:rPr lang="tr-TR" dirty="0"/>
            </a:br>
            <a:r>
              <a:rPr lang="tr-TR" dirty="0"/>
              <a:t>→ Siyah şahın hareket edemeyecek şekilde </a:t>
            </a:r>
            <a:r>
              <a:rPr lang="tr-TR" dirty="0" err="1"/>
              <a:t>bloklanmış</a:t>
            </a:r>
            <a:r>
              <a:rPr lang="tr-TR" dirty="0"/>
              <a:t> olup olmadığını belirtir.</a:t>
            </a:r>
          </a:p>
          <a:p>
            <a:pPr marL="514350" indent="-514350">
              <a:buFont typeface="+mj-lt"/>
              <a:buAutoNum type="arabicPeriod"/>
            </a:pPr>
            <a:r>
              <a:rPr lang="tr-TR" b="1" dirty="0" err="1"/>
              <a:t>bknwy</a:t>
            </a:r>
            <a:r>
              <a:rPr lang="tr-TR" dirty="0"/>
              <a:t> – </a:t>
            </a:r>
            <a:r>
              <a:rPr lang="tr-TR" i="1" dirty="0"/>
              <a:t>Black king not </a:t>
            </a:r>
            <a:r>
              <a:rPr lang="tr-TR" i="1" dirty="0" err="1"/>
              <a:t>with</a:t>
            </a:r>
            <a:r>
              <a:rPr lang="tr-TR" i="1" dirty="0"/>
              <a:t> </a:t>
            </a:r>
            <a:r>
              <a:rPr lang="tr-TR" i="1" dirty="0" err="1"/>
              <a:t>white</a:t>
            </a:r>
            <a:r>
              <a:rPr lang="tr-TR" i="1" dirty="0"/>
              <a:t>?</a:t>
            </a:r>
            <a:br>
              <a:rPr lang="tr-TR" dirty="0"/>
            </a:br>
            <a:r>
              <a:rPr lang="tr-TR" dirty="0"/>
              <a:t>→ Siyah şah ile beyaz taşlar arasında doğrudan temas yok mu?</a:t>
            </a:r>
          </a:p>
          <a:p>
            <a:pPr marL="514350" indent="-514350">
              <a:buFont typeface="+mj-lt"/>
              <a:buAutoNum type="arabicPeriod"/>
            </a:pPr>
            <a:r>
              <a:rPr lang="tr-TR" b="1" dirty="0"/>
              <a:t>bkon8</a:t>
            </a:r>
            <a:r>
              <a:rPr lang="tr-TR" dirty="0"/>
              <a:t> – </a:t>
            </a:r>
            <a:r>
              <a:rPr lang="tr-TR" i="1" dirty="0"/>
              <a:t>Black king on 8th </a:t>
            </a:r>
            <a:r>
              <a:rPr lang="tr-TR" i="1" dirty="0" err="1"/>
              <a:t>rank</a:t>
            </a:r>
            <a:r>
              <a:rPr lang="tr-TR" i="1" dirty="0"/>
              <a:t>?</a:t>
            </a:r>
            <a:br>
              <a:rPr lang="tr-TR" dirty="0"/>
            </a:br>
            <a:r>
              <a:rPr lang="tr-TR" dirty="0"/>
              <a:t>→ Siyah şah 8. yatayda mı?</a:t>
            </a:r>
          </a:p>
          <a:p>
            <a:pPr marL="514350" indent="-514350">
              <a:buFont typeface="+mj-lt"/>
              <a:buAutoNum type="arabicPeriod"/>
            </a:pPr>
            <a:r>
              <a:rPr lang="tr-TR" b="1" dirty="0" err="1"/>
              <a:t>bkona</a:t>
            </a:r>
            <a:r>
              <a:rPr lang="tr-TR" dirty="0"/>
              <a:t> – </a:t>
            </a:r>
            <a:r>
              <a:rPr lang="tr-TR" i="1" dirty="0"/>
              <a:t>Black king on a-file?</a:t>
            </a:r>
            <a:br>
              <a:rPr lang="tr-TR" dirty="0"/>
            </a:br>
            <a:r>
              <a:rPr lang="tr-TR" dirty="0"/>
              <a:t>→ Siyah şah "a" sütununda mı?</a:t>
            </a:r>
          </a:p>
          <a:p>
            <a:pPr marL="514350" indent="-514350">
              <a:buFont typeface="+mj-lt"/>
              <a:buAutoNum type="arabicPeriod"/>
            </a:pPr>
            <a:r>
              <a:rPr lang="tr-TR" b="1" dirty="0" err="1"/>
              <a:t>bkspr</a:t>
            </a:r>
            <a:r>
              <a:rPr lang="tr-TR" dirty="0"/>
              <a:t> – </a:t>
            </a:r>
            <a:r>
              <a:rPr lang="tr-TR" i="1" dirty="0"/>
              <a:t>Black king </a:t>
            </a:r>
            <a:r>
              <a:rPr lang="tr-TR" i="1" dirty="0" err="1"/>
              <a:t>support</a:t>
            </a:r>
            <a:r>
              <a:rPr lang="tr-TR" i="1" dirty="0"/>
              <a:t> </a:t>
            </a:r>
            <a:r>
              <a:rPr lang="tr-TR" i="1" dirty="0" err="1"/>
              <a:t>rank</a:t>
            </a:r>
            <a:r>
              <a:rPr lang="tr-TR" i="1" dirty="0"/>
              <a:t>?</a:t>
            </a:r>
            <a:br>
              <a:rPr lang="tr-TR" dirty="0"/>
            </a:br>
            <a:r>
              <a:rPr lang="tr-TR" dirty="0"/>
              <a:t>→ Siyah şah destekleyici bir konumda mı (muhtemelen piyonu koruyor mu)?</a:t>
            </a:r>
          </a:p>
          <a:p>
            <a:pPr marL="514350" indent="-514350">
              <a:buFont typeface="+mj-lt"/>
              <a:buAutoNum type="arabicPeriod"/>
            </a:pPr>
            <a:r>
              <a:rPr lang="tr-TR" b="1" dirty="0" err="1"/>
              <a:t>bkxbq</a:t>
            </a:r>
            <a:r>
              <a:rPr lang="tr-TR" dirty="0"/>
              <a:t> – </a:t>
            </a:r>
            <a:r>
              <a:rPr lang="tr-TR" i="1" dirty="0"/>
              <a:t>Black king x-</a:t>
            </a:r>
            <a:r>
              <a:rPr lang="tr-TR" i="1" dirty="0" err="1"/>
              <a:t>blocked</a:t>
            </a:r>
            <a:r>
              <a:rPr lang="tr-TR" i="1" dirty="0"/>
              <a:t> </a:t>
            </a:r>
            <a:r>
              <a:rPr lang="tr-TR" i="1" dirty="0" err="1"/>
              <a:t>by</a:t>
            </a:r>
            <a:r>
              <a:rPr lang="tr-TR" i="1" dirty="0"/>
              <a:t> queen?</a:t>
            </a:r>
            <a:br>
              <a:rPr lang="tr-TR" dirty="0"/>
            </a:br>
            <a:r>
              <a:rPr lang="tr-TR" dirty="0"/>
              <a:t>→ Siyah şah, beyaz vezir tarafından çaprazdan mı engelleniyor? (ya da benzeri bir anlam)</a:t>
            </a:r>
          </a:p>
          <a:p>
            <a:pPr marL="514350" indent="-514350">
              <a:buFont typeface="+mj-lt"/>
              <a:buAutoNum type="arabicPeriod"/>
            </a:pPr>
            <a:r>
              <a:rPr lang="tr-TR" b="1" dirty="0" err="1"/>
              <a:t>bkxcr</a:t>
            </a:r>
            <a:r>
              <a:rPr lang="tr-TR" dirty="0"/>
              <a:t> – </a:t>
            </a:r>
            <a:r>
              <a:rPr lang="tr-TR" i="1" dirty="0"/>
              <a:t>Black king x-</a:t>
            </a:r>
            <a:r>
              <a:rPr lang="tr-TR" i="1" dirty="0" err="1"/>
              <a:t>blocked</a:t>
            </a:r>
            <a:r>
              <a:rPr lang="tr-TR" i="1" dirty="0"/>
              <a:t> </a:t>
            </a:r>
            <a:r>
              <a:rPr lang="tr-TR" i="1" dirty="0" err="1"/>
              <a:t>by</a:t>
            </a:r>
            <a:r>
              <a:rPr lang="tr-TR" i="1" dirty="0"/>
              <a:t> </a:t>
            </a:r>
            <a:r>
              <a:rPr lang="tr-TR" i="1" dirty="0" err="1"/>
              <a:t>rook</a:t>
            </a:r>
            <a:r>
              <a:rPr lang="tr-TR" i="1" dirty="0"/>
              <a:t>?</a:t>
            </a:r>
            <a:br>
              <a:rPr lang="tr-TR" dirty="0"/>
            </a:br>
            <a:r>
              <a:rPr lang="tr-TR" dirty="0"/>
              <a:t>→ Siyah şah, beyaz kale tarafından çapraz ya da çizgisel olarak mı engelleniyor?</a:t>
            </a:r>
          </a:p>
          <a:p>
            <a:pPr marL="514350" indent="-514350">
              <a:buFont typeface="+mj-lt"/>
              <a:buAutoNum type="arabicPeriod"/>
            </a:pPr>
            <a:r>
              <a:rPr lang="tr-TR" b="1" dirty="0" err="1"/>
              <a:t>bkxwp</a:t>
            </a:r>
            <a:r>
              <a:rPr lang="tr-TR" dirty="0"/>
              <a:t> – </a:t>
            </a:r>
            <a:r>
              <a:rPr lang="tr-TR" i="1" dirty="0"/>
              <a:t>Black king x-</a:t>
            </a:r>
            <a:r>
              <a:rPr lang="tr-TR" i="1" dirty="0" err="1"/>
              <a:t>blocked</a:t>
            </a:r>
            <a:r>
              <a:rPr lang="tr-TR" i="1" dirty="0"/>
              <a:t> </a:t>
            </a:r>
            <a:r>
              <a:rPr lang="tr-TR" i="1" dirty="0" err="1"/>
              <a:t>by</a:t>
            </a:r>
            <a:r>
              <a:rPr lang="tr-TR" i="1" dirty="0"/>
              <a:t> </a:t>
            </a:r>
            <a:r>
              <a:rPr lang="tr-TR" i="1" dirty="0" err="1"/>
              <a:t>white</a:t>
            </a:r>
            <a:r>
              <a:rPr lang="tr-TR" i="1" dirty="0"/>
              <a:t> </a:t>
            </a:r>
            <a:r>
              <a:rPr lang="tr-TR" i="1" dirty="0" err="1"/>
              <a:t>pawn</a:t>
            </a:r>
            <a:r>
              <a:rPr lang="tr-TR" i="1" dirty="0"/>
              <a:t>?</a:t>
            </a:r>
            <a:br>
              <a:rPr lang="tr-TR" dirty="0"/>
            </a:br>
            <a:r>
              <a:rPr lang="tr-TR" dirty="0"/>
              <a:t>→ Siyah şah, beyaz piyon tarafından engellenmiş mi?</a:t>
            </a:r>
          </a:p>
          <a:p>
            <a:pPr marL="514350" indent="-514350">
              <a:buFont typeface="+mj-lt"/>
              <a:buAutoNum type="arabicPeriod"/>
            </a:pPr>
            <a:r>
              <a:rPr lang="tr-TR" b="1" dirty="0" err="1"/>
              <a:t>blxwp</a:t>
            </a:r>
            <a:r>
              <a:rPr lang="tr-TR" dirty="0"/>
              <a:t> – </a:t>
            </a:r>
            <a:r>
              <a:rPr lang="tr-TR" i="1" dirty="0"/>
              <a:t>Black </a:t>
            </a:r>
            <a:r>
              <a:rPr lang="tr-TR" i="1" dirty="0" err="1"/>
              <a:t>left</a:t>
            </a:r>
            <a:r>
              <a:rPr lang="tr-TR" i="1" dirty="0"/>
              <a:t> x </a:t>
            </a:r>
            <a:r>
              <a:rPr lang="tr-TR" i="1" dirty="0" err="1"/>
              <a:t>white</a:t>
            </a:r>
            <a:r>
              <a:rPr lang="tr-TR" i="1" dirty="0"/>
              <a:t> </a:t>
            </a:r>
            <a:r>
              <a:rPr lang="tr-TR" i="1" dirty="0" err="1"/>
              <a:t>pawn</a:t>
            </a:r>
            <a:r>
              <a:rPr lang="tr-TR" i="1" dirty="0"/>
              <a:t>?</a:t>
            </a:r>
            <a:br>
              <a:rPr lang="tr-TR" dirty="0"/>
            </a:br>
            <a:r>
              <a:rPr lang="tr-TR" dirty="0"/>
              <a:t>→ Siyah taşın solunda beyaz piyon var mı?</a:t>
            </a:r>
          </a:p>
          <a:p>
            <a:pPr marL="514350" indent="-514350">
              <a:buFont typeface="+mj-lt"/>
              <a:buAutoNum type="arabicPeriod"/>
            </a:pPr>
            <a:r>
              <a:rPr lang="tr-TR" b="1" dirty="0" err="1"/>
              <a:t>bxqsq</a:t>
            </a:r>
            <a:r>
              <a:rPr lang="tr-TR" dirty="0"/>
              <a:t> – </a:t>
            </a:r>
            <a:r>
              <a:rPr lang="tr-TR" i="1" dirty="0"/>
              <a:t>Black on </a:t>
            </a:r>
            <a:r>
              <a:rPr lang="tr-TR" i="1" dirty="0" err="1"/>
              <a:t>queening</a:t>
            </a:r>
            <a:r>
              <a:rPr lang="tr-TR" i="1" dirty="0"/>
              <a:t> </a:t>
            </a:r>
            <a:r>
              <a:rPr lang="tr-TR" i="1" dirty="0" err="1"/>
              <a:t>square</a:t>
            </a:r>
            <a:r>
              <a:rPr lang="tr-TR" i="1" dirty="0"/>
              <a:t>?</a:t>
            </a:r>
            <a:br>
              <a:rPr lang="tr-TR" dirty="0"/>
            </a:br>
            <a:r>
              <a:rPr lang="tr-TR" dirty="0"/>
              <a:t>    → Siyah piyon vezir çıkma karesinde mi?</a:t>
            </a:r>
          </a:p>
          <a:p>
            <a:pPr marL="514350" indent="-514350">
              <a:buFont typeface="+mj-lt"/>
              <a:buAutoNum type="arabicPeriod"/>
            </a:pPr>
            <a:endParaRPr lang="tr-TR" dirty="0"/>
          </a:p>
        </p:txBody>
      </p:sp>
    </p:spTree>
    <p:extLst>
      <p:ext uri="{BB962C8B-B14F-4D97-AF65-F5344CB8AC3E}">
        <p14:creationId xmlns:p14="http://schemas.microsoft.com/office/powerpoint/2010/main" val="186597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1ECDFF3-20A1-6173-22C7-2982870CB47E}"/>
              </a:ext>
            </a:extLst>
          </p:cNvPr>
          <p:cNvSpPr>
            <a:spLocks noGrp="1"/>
          </p:cNvSpPr>
          <p:nvPr>
            <p:ph idx="1"/>
          </p:nvPr>
        </p:nvSpPr>
        <p:spPr>
          <a:xfrm>
            <a:off x="838200" y="242047"/>
            <a:ext cx="10515600" cy="6470725"/>
          </a:xfrm>
        </p:spPr>
        <p:txBody>
          <a:bodyPr>
            <a:normAutofit fontScale="77500" lnSpcReduction="20000"/>
          </a:bodyPr>
          <a:lstStyle/>
          <a:p>
            <a:pPr marL="514350" indent="-514350">
              <a:buFont typeface="+mj-lt"/>
              <a:buAutoNum type="arabicPeriod" startAt="11"/>
            </a:pPr>
            <a:r>
              <a:rPr lang="tr-TR" b="1" dirty="0" err="1"/>
              <a:t>cntxt</a:t>
            </a:r>
            <a:r>
              <a:rPr lang="tr-TR" dirty="0"/>
              <a:t> – </a:t>
            </a:r>
            <a:r>
              <a:rPr lang="tr-TR" i="1" dirty="0" err="1"/>
              <a:t>Context</a:t>
            </a:r>
            <a:br>
              <a:rPr lang="tr-TR" dirty="0"/>
            </a:br>
            <a:r>
              <a:rPr lang="tr-TR" dirty="0"/>
              <a:t>→ Genel pozisyonun bağlamsal durumu (belki hamle sayısı, ya da taşların dizilimi).</a:t>
            </a:r>
          </a:p>
          <a:p>
            <a:pPr marL="514350" indent="-514350">
              <a:buFont typeface="+mj-lt"/>
              <a:buAutoNum type="arabicPeriod" startAt="11"/>
            </a:pPr>
            <a:r>
              <a:rPr lang="tr-TR" b="1" dirty="0" err="1"/>
              <a:t>dsopp</a:t>
            </a:r>
            <a:r>
              <a:rPr lang="tr-TR" dirty="0"/>
              <a:t> – </a:t>
            </a:r>
            <a:r>
              <a:rPr lang="tr-TR" i="1" dirty="0" err="1"/>
              <a:t>Distance</a:t>
            </a:r>
            <a:r>
              <a:rPr lang="tr-TR" i="1" dirty="0"/>
              <a:t> </a:t>
            </a:r>
            <a:r>
              <a:rPr lang="tr-TR" i="1" dirty="0" err="1"/>
              <a:t>to</a:t>
            </a:r>
            <a:r>
              <a:rPr lang="tr-TR" i="1" dirty="0"/>
              <a:t> </a:t>
            </a:r>
            <a:r>
              <a:rPr lang="tr-TR" i="1" dirty="0" err="1"/>
              <a:t>opponent</a:t>
            </a:r>
            <a:r>
              <a:rPr lang="tr-TR" i="1" dirty="0"/>
              <a:t>?</a:t>
            </a:r>
            <a:br>
              <a:rPr lang="tr-TR" dirty="0"/>
            </a:br>
            <a:r>
              <a:rPr lang="tr-TR" dirty="0"/>
              <a:t>→ Rakip şah ile mesafe?</a:t>
            </a:r>
          </a:p>
          <a:p>
            <a:pPr marL="514350" indent="-514350">
              <a:buFont typeface="+mj-lt"/>
              <a:buAutoNum type="arabicPeriod" startAt="11"/>
            </a:pPr>
            <a:r>
              <a:rPr lang="tr-TR" b="1" dirty="0" err="1"/>
              <a:t>dwipd</a:t>
            </a:r>
            <a:r>
              <a:rPr lang="tr-TR" dirty="0"/>
              <a:t> – </a:t>
            </a:r>
            <a:r>
              <a:rPr lang="tr-TR" i="1" dirty="0" err="1"/>
              <a:t>Double</a:t>
            </a:r>
            <a:r>
              <a:rPr lang="tr-TR" i="1" dirty="0"/>
              <a:t> </a:t>
            </a:r>
            <a:r>
              <a:rPr lang="tr-TR" i="1" dirty="0" err="1"/>
              <a:t>white</a:t>
            </a:r>
            <a:r>
              <a:rPr lang="tr-TR" i="1" dirty="0"/>
              <a:t> </a:t>
            </a:r>
            <a:r>
              <a:rPr lang="tr-TR" i="1" dirty="0" err="1"/>
              <a:t>pawn</a:t>
            </a:r>
            <a:r>
              <a:rPr lang="tr-TR" i="1" dirty="0"/>
              <a:t> </a:t>
            </a:r>
            <a:r>
              <a:rPr lang="tr-TR" i="1" dirty="0" err="1"/>
              <a:t>defense</a:t>
            </a:r>
            <a:r>
              <a:rPr lang="tr-TR" i="1" dirty="0"/>
              <a:t>?</a:t>
            </a:r>
            <a:br>
              <a:rPr lang="tr-TR" dirty="0"/>
            </a:br>
            <a:r>
              <a:rPr lang="tr-TR" dirty="0"/>
              <a:t>→ Beyazın piyonları birbirini savunuyor mu?</a:t>
            </a:r>
          </a:p>
          <a:p>
            <a:pPr marL="514350" indent="-514350">
              <a:buFont typeface="+mj-lt"/>
              <a:buAutoNum type="arabicPeriod" startAt="11"/>
            </a:pPr>
            <a:r>
              <a:rPr lang="tr-TR" b="1" dirty="0" err="1"/>
              <a:t>hdchk</a:t>
            </a:r>
            <a:r>
              <a:rPr lang="tr-TR" dirty="0"/>
              <a:t> – </a:t>
            </a:r>
            <a:r>
              <a:rPr lang="tr-TR" i="1" dirty="0"/>
              <a:t>Horizontal </a:t>
            </a:r>
            <a:r>
              <a:rPr lang="tr-TR" i="1" dirty="0" err="1"/>
              <a:t>check</a:t>
            </a:r>
            <a:r>
              <a:rPr lang="tr-TR" i="1" dirty="0"/>
              <a:t>?</a:t>
            </a:r>
            <a:br>
              <a:rPr lang="tr-TR" dirty="0"/>
            </a:br>
            <a:r>
              <a:rPr lang="tr-TR" dirty="0"/>
              <a:t>→ Yataydan şah çekme tehdidi var mı?</a:t>
            </a:r>
          </a:p>
          <a:p>
            <a:pPr marL="514350" indent="-514350">
              <a:buFont typeface="+mj-lt"/>
              <a:buAutoNum type="arabicPeriod" startAt="11"/>
            </a:pPr>
            <a:r>
              <a:rPr lang="tr-TR" b="1" dirty="0" err="1"/>
              <a:t>katri</a:t>
            </a:r>
            <a:r>
              <a:rPr lang="tr-TR" dirty="0"/>
              <a:t> – </a:t>
            </a:r>
            <a:r>
              <a:rPr lang="tr-TR" i="1" dirty="0"/>
              <a:t>King at </a:t>
            </a:r>
            <a:r>
              <a:rPr lang="tr-TR" i="1" dirty="0" err="1"/>
              <a:t>triangle</a:t>
            </a:r>
            <a:r>
              <a:rPr lang="tr-TR" i="1" dirty="0"/>
              <a:t>?</a:t>
            </a:r>
            <a:br>
              <a:rPr lang="tr-TR" dirty="0"/>
            </a:br>
            <a:r>
              <a:rPr lang="tr-TR" dirty="0"/>
              <a:t>→ Şah belirli bir "üçgen" formasyonda mı? (Klasik satranç stratejilerinde "</a:t>
            </a:r>
            <a:r>
              <a:rPr lang="tr-TR" dirty="0" err="1"/>
              <a:t>opposition</a:t>
            </a:r>
            <a:r>
              <a:rPr lang="tr-TR" dirty="0"/>
              <a:t> </a:t>
            </a:r>
            <a:r>
              <a:rPr lang="tr-TR" dirty="0" err="1"/>
              <a:t>triangle</a:t>
            </a:r>
            <a:r>
              <a:rPr lang="tr-TR" dirty="0"/>
              <a:t>" gibi kavramlar olabilir.)</a:t>
            </a:r>
          </a:p>
          <a:p>
            <a:pPr marL="514350" indent="-514350">
              <a:buFont typeface="+mj-lt"/>
              <a:buAutoNum type="arabicPeriod" startAt="11"/>
            </a:pPr>
            <a:r>
              <a:rPr lang="tr-TR" b="1" dirty="0" err="1"/>
              <a:t>mulch</a:t>
            </a:r>
            <a:r>
              <a:rPr lang="tr-TR" dirty="0"/>
              <a:t> – </a:t>
            </a:r>
            <a:r>
              <a:rPr lang="tr-TR" i="1" dirty="0"/>
              <a:t>Multiple </a:t>
            </a:r>
            <a:r>
              <a:rPr lang="tr-TR" i="1" dirty="0" err="1"/>
              <a:t>check</a:t>
            </a:r>
            <a:r>
              <a:rPr lang="tr-TR" i="1" dirty="0"/>
              <a:t> </a:t>
            </a:r>
            <a:r>
              <a:rPr lang="tr-TR" i="1" dirty="0" err="1"/>
              <a:t>possibilities</a:t>
            </a:r>
            <a:r>
              <a:rPr lang="tr-TR" i="1" dirty="0"/>
              <a:t>?</a:t>
            </a:r>
            <a:br>
              <a:rPr lang="tr-TR" dirty="0"/>
            </a:br>
            <a:r>
              <a:rPr lang="tr-TR" dirty="0"/>
              <a:t>→ Çoklu şah </a:t>
            </a:r>
            <a:r>
              <a:rPr lang="tr-TR" dirty="0" err="1"/>
              <a:t>tehditi</a:t>
            </a:r>
            <a:r>
              <a:rPr lang="tr-TR" dirty="0"/>
              <a:t> mi var?</a:t>
            </a:r>
          </a:p>
          <a:p>
            <a:pPr marL="514350" indent="-514350">
              <a:buFont typeface="+mj-lt"/>
              <a:buAutoNum type="arabicPeriod" startAt="11"/>
            </a:pPr>
            <a:r>
              <a:rPr lang="tr-TR" b="1" dirty="0" err="1"/>
              <a:t>qxmsq</a:t>
            </a:r>
            <a:r>
              <a:rPr lang="tr-TR" dirty="0"/>
              <a:t> – </a:t>
            </a:r>
            <a:r>
              <a:rPr lang="tr-TR" i="1" dirty="0"/>
              <a:t>Queen can </a:t>
            </a:r>
            <a:r>
              <a:rPr lang="tr-TR" i="1" dirty="0" err="1"/>
              <a:t>move</a:t>
            </a:r>
            <a:r>
              <a:rPr lang="tr-TR" i="1" dirty="0"/>
              <a:t> </a:t>
            </a:r>
            <a:r>
              <a:rPr lang="tr-TR" i="1" dirty="0" err="1"/>
              <a:t>to</a:t>
            </a:r>
            <a:r>
              <a:rPr lang="tr-TR" i="1" dirty="0"/>
              <a:t> </a:t>
            </a:r>
            <a:r>
              <a:rPr lang="tr-TR" i="1" dirty="0" err="1"/>
              <a:t>square</a:t>
            </a:r>
            <a:r>
              <a:rPr lang="tr-TR" i="1" dirty="0"/>
              <a:t>?</a:t>
            </a:r>
            <a:br>
              <a:rPr lang="tr-TR" dirty="0"/>
            </a:br>
            <a:r>
              <a:rPr lang="tr-TR" dirty="0"/>
              <a:t>→ Vezir belli kareye oynayabiliyor mu? (ya da kale bu kareye gidebiliyor mu?)</a:t>
            </a:r>
          </a:p>
          <a:p>
            <a:pPr marL="514350" indent="-514350">
              <a:buFont typeface="+mj-lt"/>
              <a:buAutoNum type="arabicPeriod" startAt="11"/>
            </a:pPr>
            <a:r>
              <a:rPr lang="tr-TR" b="1" dirty="0"/>
              <a:t>r2ar8</a:t>
            </a:r>
            <a:r>
              <a:rPr lang="tr-TR" dirty="0"/>
              <a:t> – </a:t>
            </a:r>
            <a:r>
              <a:rPr lang="tr-TR" i="1" dirty="0" err="1"/>
              <a:t>Rook</a:t>
            </a:r>
            <a:r>
              <a:rPr lang="tr-TR" i="1" dirty="0"/>
              <a:t> </a:t>
            </a:r>
            <a:r>
              <a:rPr lang="tr-TR" i="1" dirty="0" err="1"/>
              <a:t>from</a:t>
            </a:r>
            <a:r>
              <a:rPr lang="tr-TR" i="1" dirty="0"/>
              <a:t> 2nd </a:t>
            </a:r>
            <a:r>
              <a:rPr lang="tr-TR" i="1" dirty="0" err="1"/>
              <a:t>to</a:t>
            </a:r>
            <a:r>
              <a:rPr lang="tr-TR" i="1" dirty="0"/>
              <a:t> 8th </a:t>
            </a:r>
            <a:r>
              <a:rPr lang="tr-TR" i="1" dirty="0" err="1"/>
              <a:t>rank</a:t>
            </a:r>
            <a:r>
              <a:rPr lang="tr-TR" i="1" dirty="0"/>
              <a:t>?</a:t>
            </a:r>
            <a:br>
              <a:rPr lang="tr-TR" dirty="0"/>
            </a:br>
            <a:r>
              <a:rPr lang="tr-TR" dirty="0"/>
              <a:t>→ Kale 2. yataydan 8'e mi gidebilir?</a:t>
            </a:r>
          </a:p>
          <a:p>
            <a:pPr marL="514350" indent="-514350">
              <a:buFont typeface="+mj-lt"/>
              <a:buAutoNum type="arabicPeriod" startAt="11"/>
            </a:pPr>
            <a:r>
              <a:rPr lang="tr-TR" b="1" dirty="0" err="1"/>
              <a:t>reskd</a:t>
            </a:r>
            <a:r>
              <a:rPr lang="tr-TR" dirty="0"/>
              <a:t> – </a:t>
            </a:r>
            <a:r>
              <a:rPr lang="tr-TR" i="1" dirty="0" err="1"/>
              <a:t>Restricted</a:t>
            </a:r>
            <a:r>
              <a:rPr lang="tr-TR" i="1" dirty="0"/>
              <a:t> king </a:t>
            </a:r>
            <a:r>
              <a:rPr lang="tr-TR" i="1" dirty="0" err="1"/>
              <a:t>defense</a:t>
            </a:r>
            <a:r>
              <a:rPr lang="tr-TR" i="1" dirty="0"/>
              <a:t>?</a:t>
            </a:r>
            <a:br>
              <a:rPr lang="tr-TR" dirty="0"/>
            </a:br>
            <a:r>
              <a:rPr lang="tr-TR" dirty="0"/>
              <a:t>→ Şahın savunması sınırlı mı?</a:t>
            </a:r>
          </a:p>
          <a:p>
            <a:pPr marL="514350" indent="-514350">
              <a:buFont typeface="+mj-lt"/>
              <a:buAutoNum type="arabicPeriod" startAt="11"/>
            </a:pPr>
            <a:r>
              <a:rPr lang="tr-TR" b="1" dirty="0" err="1"/>
              <a:t>reskr</a:t>
            </a:r>
            <a:r>
              <a:rPr lang="tr-TR" dirty="0"/>
              <a:t> – </a:t>
            </a:r>
            <a:r>
              <a:rPr lang="tr-TR" i="1" dirty="0" err="1"/>
              <a:t>Restricted</a:t>
            </a:r>
            <a:r>
              <a:rPr lang="tr-TR" i="1" dirty="0"/>
              <a:t> </a:t>
            </a:r>
            <a:r>
              <a:rPr lang="tr-TR" i="1" dirty="0" err="1"/>
              <a:t>rook</a:t>
            </a:r>
            <a:r>
              <a:rPr lang="tr-TR" i="1" dirty="0"/>
              <a:t>?</a:t>
            </a:r>
            <a:br>
              <a:rPr lang="tr-TR" dirty="0"/>
            </a:br>
            <a:r>
              <a:rPr lang="tr-TR" dirty="0"/>
              <a:t>    → Kale sınırlanmış mı (hareket alanı dar)?</a:t>
            </a:r>
          </a:p>
          <a:p>
            <a:pPr marL="514350" indent="-514350">
              <a:buFont typeface="+mj-lt"/>
              <a:buAutoNum type="arabicPeriod" startAt="11"/>
            </a:pPr>
            <a:endParaRPr lang="tr-TR" dirty="0"/>
          </a:p>
        </p:txBody>
      </p:sp>
    </p:spTree>
    <p:extLst>
      <p:ext uri="{BB962C8B-B14F-4D97-AF65-F5344CB8AC3E}">
        <p14:creationId xmlns:p14="http://schemas.microsoft.com/office/powerpoint/2010/main" val="49219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4F33CE-777A-6865-4162-EBF7755D7AB2}"/>
              </a:ext>
            </a:extLst>
          </p:cNvPr>
          <p:cNvSpPr>
            <a:spLocks noGrp="1"/>
          </p:cNvSpPr>
          <p:nvPr>
            <p:ph idx="1"/>
          </p:nvPr>
        </p:nvSpPr>
        <p:spPr>
          <a:xfrm>
            <a:off x="838200" y="311971"/>
            <a:ext cx="10515600" cy="6217921"/>
          </a:xfrm>
        </p:spPr>
        <p:txBody>
          <a:bodyPr>
            <a:normAutofit fontScale="77500" lnSpcReduction="20000"/>
          </a:bodyPr>
          <a:lstStyle/>
          <a:p>
            <a:pPr marL="514350" indent="-514350">
              <a:buFont typeface="+mj-lt"/>
              <a:buAutoNum type="arabicPeriod" startAt="21"/>
            </a:pPr>
            <a:r>
              <a:rPr lang="tr-TR" b="1" dirty="0" err="1"/>
              <a:t>rimmx</a:t>
            </a:r>
            <a:r>
              <a:rPr lang="tr-TR" dirty="0"/>
              <a:t> – </a:t>
            </a:r>
            <a:r>
              <a:rPr lang="tr-TR" i="1" dirty="0" err="1"/>
              <a:t>Rook</a:t>
            </a:r>
            <a:r>
              <a:rPr lang="tr-TR" i="1" dirty="0"/>
              <a:t> </a:t>
            </a:r>
            <a:r>
              <a:rPr lang="tr-TR" i="1" dirty="0" err="1"/>
              <a:t>immediate</a:t>
            </a:r>
            <a:r>
              <a:rPr lang="tr-TR" i="1" dirty="0"/>
              <a:t> </a:t>
            </a:r>
            <a:r>
              <a:rPr lang="tr-TR" i="1" dirty="0" err="1"/>
              <a:t>max</a:t>
            </a:r>
            <a:r>
              <a:rPr lang="tr-TR" i="1" dirty="0"/>
              <a:t> </a:t>
            </a:r>
            <a:r>
              <a:rPr lang="tr-TR" i="1" dirty="0" err="1"/>
              <a:t>threat</a:t>
            </a:r>
            <a:r>
              <a:rPr lang="tr-TR" i="1" dirty="0"/>
              <a:t>?</a:t>
            </a:r>
            <a:br>
              <a:rPr lang="tr-TR" dirty="0"/>
            </a:br>
            <a:r>
              <a:rPr lang="tr-TR" dirty="0"/>
              <a:t>→ Kale anlık maksimum tehdit yaratıyor mu?</a:t>
            </a:r>
          </a:p>
          <a:p>
            <a:pPr marL="514350" indent="-514350">
              <a:buFont typeface="+mj-lt"/>
              <a:buAutoNum type="arabicPeriod" startAt="21"/>
            </a:pPr>
            <a:r>
              <a:rPr lang="tr-TR" b="1" dirty="0" err="1"/>
              <a:t>rkxwp</a:t>
            </a:r>
            <a:r>
              <a:rPr lang="tr-TR" dirty="0"/>
              <a:t> – </a:t>
            </a:r>
            <a:r>
              <a:rPr lang="tr-TR" i="1" dirty="0" err="1"/>
              <a:t>Rook</a:t>
            </a:r>
            <a:r>
              <a:rPr lang="tr-TR" i="1" dirty="0"/>
              <a:t> </a:t>
            </a:r>
            <a:r>
              <a:rPr lang="tr-TR" i="1" dirty="0" err="1"/>
              <a:t>captures</a:t>
            </a:r>
            <a:r>
              <a:rPr lang="tr-TR" i="1" dirty="0"/>
              <a:t> </a:t>
            </a:r>
            <a:r>
              <a:rPr lang="tr-TR" i="1" dirty="0" err="1"/>
              <a:t>white</a:t>
            </a:r>
            <a:r>
              <a:rPr lang="tr-TR" i="1" dirty="0"/>
              <a:t> </a:t>
            </a:r>
            <a:r>
              <a:rPr lang="tr-TR" i="1" dirty="0" err="1"/>
              <a:t>pawn</a:t>
            </a:r>
            <a:r>
              <a:rPr lang="tr-TR" i="1" dirty="0"/>
              <a:t>?</a:t>
            </a:r>
            <a:br>
              <a:rPr lang="tr-TR" dirty="0"/>
            </a:br>
            <a:r>
              <a:rPr lang="tr-TR" dirty="0"/>
              <a:t>→ Kale beyaz piyonu alabilir mi?</a:t>
            </a:r>
          </a:p>
          <a:p>
            <a:pPr marL="514350" indent="-514350">
              <a:buFont typeface="+mj-lt"/>
              <a:buAutoNum type="arabicPeriod" startAt="21"/>
            </a:pPr>
            <a:r>
              <a:rPr lang="tr-TR" b="1" dirty="0" err="1"/>
              <a:t>rxmsq</a:t>
            </a:r>
            <a:r>
              <a:rPr lang="tr-TR" dirty="0"/>
              <a:t> – </a:t>
            </a:r>
            <a:r>
              <a:rPr lang="tr-TR" i="1" dirty="0" err="1"/>
              <a:t>Rook</a:t>
            </a:r>
            <a:r>
              <a:rPr lang="tr-TR" i="1" dirty="0"/>
              <a:t> </a:t>
            </a:r>
            <a:r>
              <a:rPr lang="tr-TR" i="1" dirty="0" err="1"/>
              <a:t>move</a:t>
            </a:r>
            <a:r>
              <a:rPr lang="tr-TR" i="1" dirty="0"/>
              <a:t> </a:t>
            </a:r>
            <a:r>
              <a:rPr lang="tr-TR" i="1" dirty="0" err="1"/>
              <a:t>square</a:t>
            </a:r>
            <a:r>
              <a:rPr lang="tr-TR" i="1" dirty="0"/>
              <a:t>?</a:t>
            </a:r>
            <a:br>
              <a:rPr lang="tr-TR" dirty="0"/>
            </a:br>
            <a:r>
              <a:rPr lang="tr-TR" dirty="0"/>
              <a:t>→ Kalenin hamle yapabileceği kare var mı?</a:t>
            </a:r>
          </a:p>
          <a:p>
            <a:pPr marL="514350" indent="-514350">
              <a:buFont typeface="+mj-lt"/>
              <a:buAutoNum type="arabicPeriod" startAt="21"/>
            </a:pPr>
            <a:r>
              <a:rPr lang="tr-TR" b="1" dirty="0" err="1"/>
              <a:t>simpl</a:t>
            </a:r>
            <a:r>
              <a:rPr lang="tr-TR" dirty="0"/>
              <a:t> – </a:t>
            </a:r>
            <a:r>
              <a:rPr lang="tr-TR" i="1" dirty="0" err="1"/>
              <a:t>Simplified</a:t>
            </a:r>
            <a:r>
              <a:rPr lang="tr-TR" i="1" dirty="0"/>
              <a:t> </a:t>
            </a:r>
            <a:r>
              <a:rPr lang="tr-TR" i="1" dirty="0" err="1"/>
              <a:t>position</a:t>
            </a:r>
            <a:r>
              <a:rPr lang="tr-TR" i="1" dirty="0"/>
              <a:t>?</a:t>
            </a:r>
            <a:br>
              <a:rPr lang="tr-TR" dirty="0"/>
            </a:br>
            <a:r>
              <a:rPr lang="tr-TR" dirty="0"/>
              <a:t>→ Basitleştirilmiş bir pozisyon mu (az taşlı)?</a:t>
            </a:r>
          </a:p>
          <a:p>
            <a:pPr marL="514350" indent="-514350">
              <a:buFont typeface="+mj-lt"/>
              <a:buAutoNum type="arabicPeriod" startAt="21"/>
            </a:pPr>
            <a:r>
              <a:rPr lang="tr-TR" b="1" dirty="0" err="1"/>
              <a:t>skach</a:t>
            </a:r>
            <a:r>
              <a:rPr lang="tr-TR" dirty="0"/>
              <a:t> – </a:t>
            </a:r>
            <a:r>
              <a:rPr lang="tr-TR" i="1" dirty="0" err="1"/>
              <a:t>Skewer</a:t>
            </a:r>
            <a:r>
              <a:rPr lang="tr-TR" i="1" dirty="0"/>
              <a:t> </a:t>
            </a:r>
            <a:r>
              <a:rPr lang="tr-TR" i="1" dirty="0" err="1"/>
              <a:t>check</a:t>
            </a:r>
            <a:r>
              <a:rPr lang="tr-TR" i="1" dirty="0"/>
              <a:t>?</a:t>
            </a:r>
            <a:br>
              <a:rPr lang="tr-TR" dirty="0"/>
            </a:br>
            <a:r>
              <a:rPr lang="tr-TR" dirty="0"/>
              <a:t>→ </a:t>
            </a:r>
            <a:r>
              <a:rPr lang="tr-TR" dirty="0" err="1"/>
              <a:t>Skewer</a:t>
            </a:r>
            <a:r>
              <a:rPr lang="tr-TR" dirty="0"/>
              <a:t> (şişleme) ile şah tehdidi var mı?</a:t>
            </a:r>
          </a:p>
          <a:p>
            <a:pPr marL="514350" indent="-514350">
              <a:buFont typeface="+mj-lt"/>
              <a:buAutoNum type="arabicPeriod" startAt="21"/>
            </a:pPr>
            <a:r>
              <a:rPr lang="tr-TR" b="1" dirty="0" err="1"/>
              <a:t>skewr</a:t>
            </a:r>
            <a:r>
              <a:rPr lang="tr-TR" dirty="0"/>
              <a:t> – </a:t>
            </a:r>
            <a:r>
              <a:rPr lang="tr-TR" i="1" dirty="0" err="1"/>
              <a:t>Skewer</a:t>
            </a:r>
            <a:r>
              <a:rPr lang="tr-TR" i="1" dirty="0"/>
              <a:t> </a:t>
            </a:r>
            <a:r>
              <a:rPr lang="tr-TR" i="1" dirty="0" err="1"/>
              <a:t>tactic</a:t>
            </a:r>
            <a:r>
              <a:rPr lang="tr-TR" i="1" dirty="0"/>
              <a:t> </a:t>
            </a:r>
            <a:r>
              <a:rPr lang="tr-TR" i="1" dirty="0" err="1"/>
              <a:t>possible</a:t>
            </a:r>
            <a:r>
              <a:rPr lang="tr-TR" i="1" dirty="0"/>
              <a:t>?</a:t>
            </a:r>
            <a:br>
              <a:rPr lang="tr-TR" dirty="0"/>
            </a:br>
            <a:r>
              <a:rPr lang="tr-TR" dirty="0"/>
              <a:t>→ Şişleme taktiği uygulanabilir mi?</a:t>
            </a:r>
          </a:p>
          <a:p>
            <a:pPr marL="514350" indent="-514350">
              <a:buFont typeface="+mj-lt"/>
              <a:buAutoNum type="arabicPeriod" startAt="21"/>
            </a:pPr>
            <a:r>
              <a:rPr lang="tr-TR" b="1" dirty="0" err="1"/>
              <a:t>skrxp</a:t>
            </a:r>
            <a:r>
              <a:rPr lang="tr-TR" dirty="0"/>
              <a:t> – </a:t>
            </a:r>
            <a:r>
              <a:rPr lang="tr-TR" i="1" dirty="0" err="1"/>
              <a:t>Skewering</a:t>
            </a:r>
            <a:r>
              <a:rPr lang="tr-TR" i="1" dirty="0"/>
              <a:t> </a:t>
            </a:r>
            <a:r>
              <a:rPr lang="tr-TR" i="1" dirty="0" err="1"/>
              <a:t>rook</a:t>
            </a:r>
            <a:r>
              <a:rPr lang="tr-TR" i="1" dirty="0"/>
              <a:t> </a:t>
            </a:r>
            <a:r>
              <a:rPr lang="tr-TR" i="1" dirty="0" err="1"/>
              <a:t>captures</a:t>
            </a:r>
            <a:r>
              <a:rPr lang="tr-TR" i="1" dirty="0"/>
              <a:t> </a:t>
            </a:r>
            <a:r>
              <a:rPr lang="tr-TR" i="1" dirty="0" err="1"/>
              <a:t>pawn</a:t>
            </a:r>
            <a:r>
              <a:rPr lang="tr-TR" i="1" dirty="0"/>
              <a:t>?</a:t>
            </a:r>
            <a:br>
              <a:rPr lang="tr-TR" dirty="0"/>
            </a:br>
            <a:r>
              <a:rPr lang="tr-TR" dirty="0"/>
              <a:t>→ Şişleme pozisyonundaki kale piyon alabilir mi?</a:t>
            </a:r>
          </a:p>
          <a:p>
            <a:pPr marL="514350" indent="-514350">
              <a:buFont typeface="+mj-lt"/>
              <a:buAutoNum type="arabicPeriod" startAt="21"/>
            </a:pPr>
            <a:r>
              <a:rPr lang="tr-TR" b="1" dirty="0" err="1"/>
              <a:t>spcop</a:t>
            </a:r>
            <a:r>
              <a:rPr lang="tr-TR" dirty="0"/>
              <a:t> – </a:t>
            </a:r>
            <a:r>
              <a:rPr lang="tr-TR" i="1" dirty="0" err="1"/>
              <a:t>Support</a:t>
            </a:r>
            <a:r>
              <a:rPr lang="tr-TR" i="1" dirty="0"/>
              <a:t> </a:t>
            </a:r>
            <a:r>
              <a:rPr lang="tr-TR" i="1" dirty="0" err="1"/>
              <a:t>by</a:t>
            </a:r>
            <a:r>
              <a:rPr lang="tr-TR" i="1" dirty="0"/>
              <a:t> </a:t>
            </a:r>
            <a:r>
              <a:rPr lang="tr-TR" i="1" dirty="0" err="1"/>
              <a:t>cooperation</a:t>
            </a:r>
            <a:r>
              <a:rPr lang="tr-TR" i="1" dirty="0"/>
              <a:t>?</a:t>
            </a:r>
            <a:br>
              <a:rPr lang="tr-TR" dirty="0"/>
            </a:br>
            <a:r>
              <a:rPr lang="tr-TR" dirty="0"/>
              <a:t>→ Taşlar arasında karşılıklı destek var mı?</a:t>
            </a:r>
          </a:p>
          <a:p>
            <a:pPr marL="514350" indent="-514350">
              <a:buFont typeface="+mj-lt"/>
              <a:buAutoNum type="arabicPeriod" startAt="21"/>
            </a:pPr>
            <a:r>
              <a:rPr lang="tr-TR" b="1" dirty="0" err="1"/>
              <a:t>stlmt</a:t>
            </a:r>
            <a:r>
              <a:rPr lang="tr-TR" dirty="0"/>
              <a:t> – </a:t>
            </a:r>
            <a:r>
              <a:rPr lang="tr-TR" i="1" dirty="0" err="1"/>
              <a:t>Stalemate</a:t>
            </a:r>
            <a:r>
              <a:rPr lang="tr-TR" i="1" dirty="0"/>
              <a:t> </a:t>
            </a:r>
            <a:r>
              <a:rPr lang="tr-TR" i="1" dirty="0" err="1"/>
              <a:t>threat</a:t>
            </a:r>
            <a:r>
              <a:rPr lang="tr-TR" i="1" dirty="0"/>
              <a:t>?</a:t>
            </a:r>
            <a:br>
              <a:rPr lang="tr-TR" dirty="0"/>
            </a:br>
            <a:r>
              <a:rPr lang="tr-TR" dirty="0"/>
              <a:t>→ Pat olma ihtimali var mı?</a:t>
            </a:r>
          </a:p>
          <a:p>
            <a:pPr marL="514350" indent="-514350">
              <a:buFont typeface="+mj-lt"/>
              <a:buAutoNum type="arabicPeriod" startAt="21"/>
            </a:pPr>
            <a:r>
              <a:rPr lang="tr-TR" b="1" dirty="0" err="1"/>
              <a:t>thrsk</a:t>
            </a:r>
            <a:r>
              <a:rPr lang="tr-TR" dirty="0"/>
              <a:t> – </a:t>
            </a:r>
            <a:r>
              <a:rPr lang="tr-TR" i="1" dirty="0" err="1"/>
              <a:t>Threatened</a:t>
            </a:r>
            <a:r>
              <a:rPr lang="tr-TR" i="1" dirty="0"/>
              <a:t> </a:t>
            </a:r>
            <a:r>
              <a:rPr lang="tr-TR" i="1" dirty="0" err="1"/>
              <a:t>by</a:t>
            </a:r>
            <a:r>
              <a:rPr lang="tr-TR" i="1" dirty="0"/>
              <a:t> risk?</a:t>
            </a:r>
            <a:br>
              <a:rPr lang="tr-TR" dirty="0"/>
            </a:br>
            <a:r>
              <a:rPr lang="tr-TR" dirty="0"/>
              <a:t>→ Riskli bir tehdit mi mevcut?</a:t>
            </a:r>
          </a:p>
          <a:p>
            <a:pPr marL="514350" indent="-514350">
              <a:buFont typeface="+mj-lt"/>
              <a:buAutoNum type="arabicPeriod" startAt="21"/>
            </a:pPr>
            <a:endParaRPr lang="tr-TR" dirty="0"/>
          </a:p>
        </p:txBody>
      </p:sp>
    </p:spTree>
    <p:extLst>
      <p:ext uri="{BB962C8B-B14F-4D97-AF65-F5344CB8AC3E}">
        <p14:creationId xmlns:p14="http://schemas.microsoft.com/office/powerpoint/2010/main" val="70749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9391A5F-4652-9278-6839-8F71B9ADDE2C}"/>
              </a:ext>
            </a:extLst>
          </p:cNvPr>
          <p:cNvSpPr>
            <a:spLocks noGrp="1"/>
          </p:cNvSpPr>
          <p:nvPr>
            <p:ph idx="1"/>
          </p:nvPr>
        </p:nvSpPr>
        <p:spPr>
          <a:xfrm>
            <a:off x="838200" y="1110727"/>
            <a:ext cx="10515600" cy="4636546"/>
          </a:xfrm>
        </p:spPr>
        <p:txBody>
          <a:bodyPr>
            <a:normAutofit/>
          </a:bodyPr>
          <a:lstStyle/>
          <a:p>
            <a:pPr marL="457200" indent="-457200">
              <a:buFont typeface="+mj-lt"/>
              <a:buAutoNum type="arabicPeriod" startAt="31"/>
            </a:pPr>
            <a:r>
              <a:rPr lang="tr-TR" sz="2200" b="1" dirty="0" err="1"/>
              <a:t>wkcti</a:t>
            </a:r>
            <a:r>
              <a:rPr lang="tr-TR" sz="2200" dirty="0"/>
              <a:t> – </a:t>
            </a:r>
            <a:r>
              <a:rPr lang="tr-TR" sz="2200" i="1" dirty="0"/>
              <a:t>White king </a:t>
            </a:r>
            <a:r>
              <a:rPr lang="tr-TR" sz="2200" i="1" dirty="0" err="1"/>
              <a:t>central</a:t>
            </a:r>
            <a:r>
              <a:rPr lang="tr-TR" sz="2200" i="1" dirty="0"/>
              <a:t>/</a:t>
            </a:r>
            <a:r>
              <a:rPr lang="tr-TR" sz="2200" i="1" dirty="0" err="1"/>
              <a:t>influence</a:t>
            </a:r>
            <a:r>
              <a:rPr lang="tr-TR" sz="2200" i="1" dirty="0"/>
              <a:t>?</a:t>
            </a:r>
            <a:br>
              <a:rPr lang="tr-TR" sz="2200" dirty="0"/>
            </a:br>
            <a:r>
              <a:rPr lang="tr-TR" sz="2200" dirty="0"/>
              <a:t>→ Beyaz şah merkeze yakın mı ya da etkili bir pozisyonda mı?</a:t>
            </a:r>
          </a:p>
          <a:p>
            <a:pPr marL="457200" indent="-457200">
              <a:buFont typeface="+mj-lt"/>
              <a:buAutoNum type="arabicPeriod" startAt="31"/>
            </a:pPr>
            <a:r>
              <a:rPr lang="tr-TR" sz="2200" b="1" dirty="0"/>
              <a:t>wkna8</a:t>
            </a:r>
            <a:r>
              <a:rPr lang="tr-TR" sz="2200" dirty="0"/>
              <a:t> – </a:t>
            </a:r>
            <a:r>
              <a:rPr lang="tr-TR" sz="2200" i="1" dirty="0"/>
              <a:t>White king not on a8?</a:t>
            </a:r>
            <a:br>
              <a:rPr lang="tr-TR" sz="2200" dirty="0"/>
            </a:br>
            <a:r>
              <a:rPr lang="tr-TR" sz="2200" dirty="0"/>
              <a:t>→ Beyaz şah a8 karesinde değil mi?</a:t>
            </a:r>
          </a:p>
          <a:p>
            <a:pPr marL="457200" indent="-457200">
              <a:buFont typeface="+mj-lt"/>
              <a:buAutoNum type="arabicPeriod" startAt="31"/>
            </a:pPr>
            <a:r>
              <a:rPr lang="tr-TR" sz="2200" b="1" dirty="0" err="1"/>
              <a:t>wknck</a:t>
            </a:r>
            <a:r>
              <a:rPr lang="tr-TR" sz="2200" dirty="0"/>
              <a:t> – </a:t>
            </a:r>
            <a:r>
              <a:rPr lang="tr-TR" sz="2200" i="1" dirty="0"/>
              <a:t>White king </a:t>
            </a:r>
            <a:r>
              <a:rPr lang="tr-TR" sz="2200" i="1" dirty="0" err="1"/>
              <a:t>check</a:t>
            </a:r>
            <a:r>
              <a:rPr lang="tr-TR" sz="2200" i="1" dirty="0"/>
              <a:t>?</a:t>
            </a:r>
            <a:br>
              <a:rPr lang="tr-TR" sz="2200" dirty="0"/>
            </a:br>
            <a:r>
              <a:rPr lang="tr-TR" sz="2200" dirty="0"/>
              <a:t>→ Beyaz şah şahta mı?</a:t>
            </a:r>
          </a:p>
          <a:p>
            <a:pPr marL="457200" indent="-457200">
              <a:buFont typeface="+mj-lt"/>
              <a:buAutoNum type="arabicPeriod" startAt="31"/>
            </a:pPr>
            <a:r>
              <a:rPr lang="tr-TR" sz="2200" b="1" dirty="0" err="1"/>
              <a:t>wkovl</a:t>
            </a:r>
            <a:r>
              <a:rPr lang="tr-TR" sz="2200" dirty="0"/>
              <a:t> – </a:t>
            </a:r>
            <a:r>
              <a:rPr lang="tr-TR" sz="2200" i="1" dirty="0"/>
              <a:t>White king </a:t>
            </a:r>
            <a:r>
              <a:rPr lang="tr-TR" sz="2200" i="1" dirty="0" err="1"/>
              <a:t>overlaps</a:t>
            </a:r>
            <a:r>
              <a:rPr lang="tr-TR" sz="2200" i="1" dirty="0"/>
              <a:t> </a:t>
            </a:r>
            <a:r>
              <a:rPr lang="tr-TR" sz="2200" i="1" dirty="0" err="1"/>
              <a:t>path</a:t>
            </a:r>
            <a:r>
              <a:rPr lang="tr-TR" sz="2200" i="1" dirty="0"/>
              <a:t>?</a:t>
            </a:r>
            <a:br>
              <a:rPr lang="tr-TR" sz="2200" dirty="0"/>
            </a:br>
            <a:r>
              <a:rPr lang="tr-TR" sz="2200" dirty="0"/>
              <a:t>→ Beyaz şahın pozisyonu başka taşların yolu üzerinde mi?</a:t>
            </a:r>
          </a:p>
          <a:p>
            <a:pPr marL="457200" indent="-457200">
              <a:buFont typeface="+mj-lt"/>
              <a:buAutoNum type="arabicPeriod" startAt="31"/>
            </a:pPr>
            <a:r>
              <a:rPr lang="tr-TR" sz="2200" b="1" dirty="0" err="1"/>
              <a:t>wkpos</a:t>
            </a:r>
            <a:r>
              <a:rPr lang="tr-TR" sz="2200" dirty="0"/>
              <a:t> – </a:t>
            </a:r>
            <a:r>
              <a:rPr lang="tr-TR" sz="2200" i="1" dirty="0"/>
              <a:t>White king </a:t>
            </a:r>
            <a:r>
              <a:rPr lang="tr-TR" sz="2200" i="1" dirty="0" err="1"/>
              <a:t>position</a:t>
            </a:r>
            <a:br>
              <a:rPr lang="tr-TR" sz="2200" dirty="0"/>
            </a:br>
            <a:r>
              <a:rPr lang="tr-TR" sz="2200" dirty="0"/>
              <a:t>→ Beyaz şahın konumu (daha genelleştirilmiş biçimde).</a:t>
            </a:r>
          </a:p>
          <a:p>
            <a:pPr marL="457200" indent="-457200">
              <a:buFont typeface="+mj-lt"/>
              <a:buAutoNum type="arabicPeriod" startAt="31"/>
            </a:pPr>
            <a:r>
              <a:rPr lang="tr-TR" sz="2200" b="1" dirty="0" err="1"/>
              <a:t>wtoeg</a:t>
            </a:r>
            <a:r>
              <a:rPr lang="tr-TR" sz="2200" dirty="0"/>
              <a:t> – </a:t>
            </a:r>
            <a:r>
              <a:rPr lang="tr-TR" sz="2200" i="1" dirty="0"/>
              <a:t>White </a:t>
            </a:r>
            <a:r>
              <a:rPr lang="tr-TR" sz="2200" i="1" dirty="0" err="1"/>
              <a:t>to</a:t>
            </a:r>
            <a:r>
              <a:rPr lang="tr-TR" sz="2200" i="1" dirty="0"/>
              <a:t> </a:t>
            </a:r>
            <a:r>
              <a:rPr lang="tr-TR" sz="2200" i="1" dirty="0" err="1"/>
              <a:t>endgame</a:t>
            </a:r>
            <a:r>
              <a:rPr lang="tr-TR" sz="2200" i="1" dirty="0"/>
              <a:t>?</a:t>
            </a:r>
            <a:br>
              <a:rPr lang="tr-TR" sz="2200" dirty="0"/>
            </a:br>
            <a:r>
              <a:rPr lang="tr-TR" sz="2200" dirty="0"/>
              <a:t>    → Beyaz taraf oyunu bitirmeye hazır mı / mat etmeye yakın mı?</a:t>
            </a:r>
          </a:p>
        </p:txBody>
      </p:sp>
    </p:spTree>
    <p:extLst>
      <p:ext uri="{BB962C8B-B14F-4D97-AF65-F5344CB8AC3E}">
        <p14:creationId xmlns:p14="http://schemas.microsoft.com/office/powerpoint/2010/main" val="137330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132C33C-852C-8818-8DA3-6E291AB97AE1}"/>
              </a:ext>
            </a:extLst>
          </p:cNvPr>
          <p:cNvSpPr>
            <a:spLocks noGrp="1"/>
          </p:cNvSpPr>
          <p:nvPr>
            <p:ph idx="1"/>
          </p:nvPr>
        </p:nvSpPr>
        <p:spPr>
          <a:xfrm>
            <a:off x="838200" y="1253331"/>
            <a:ext cx="10515600" cy="4351338"/>
          </a:xfrm>
        </p:spPr>
        <p:txBody>
          <a:bodyPr>
            <a:normAutofit fontScale="92500" lnSpcReduction="10000"/>
          </a:bodyPr>
          <a:lstStyle/>
          <a:p>
            <a:pPr>
              <a:buNone/>
            </a:pPr>
            <a:r>
              <a:rPr lang="tr-TR" b="1" dirty="0"/>
              <a:t>f</a:t>
            </a:r>
            <a:r>
              <a:rPr lang="tr-TR" dirty="0"/>
              <a:t> → </a:t>
            </a:r>
            <a:r>
              <a:rPr lang="tr-TR" dirty="0" err="1"/>
              <a:t>false</a:t>
            </a:r>
            <a:br>
              <a:rPr lang="tr-TR" dirty="0"/>
            </a:br>
            <a:r>
              <a:rPr lang="tr-TR" dirty="0"/>
              <a:t>Özellik </a:t>
            </a:r>
            <a:r>
              <a:rPr lang="tr-TR" b="1" dirty="0"/>
              <a:t>yok</a:t>
            </a:r>
            <a:r>
              <a:rPr lang="tr-TR" dirty="0"/>
              <a:t> veya durum </a:t>
            </a:r>
            <a:r>
              <a:rPr lang="tr-TR" b="1" dirty="0"/>
              <a:t>gerçekleşmemiş</a:t>
            </a:r>
            <a:r>
              <a:rPr lang="tr-TR" dirty="0"/>
              <a:t> demektir.</a:t>
            </a:r>
          </a:p>
          <a:p>
            <a:pPr>
              <a:buNone/>
            </a:pPr>
            <a:r>
              <a:rPr lang="tr-TR" b="1" dirty="0"/>
              <a:t>t</a:t>
            </a:r>
            <a:r>
              <a:rPr lang="tr-TR" dirty="0"/>
              <a:t> → </a:t>
            </a:r>
            <a:r>
              <a:rPr lang="tr-TR" dirty="0" err="1"/>
              <a:t>true</a:t>
            </a:r>
            <a:br>
              <a:rPr lang="tr-TR" dirty="0"/>
            </a:br>
            <a:r>
              <a:rPr lang="tr-TR" dirty="0"/>
              <a:t>Özellik </a:t>
            </a:r>
            <a:r>
              <a:rPr lang="tr-TR" b="1" dirty="0"/>
              <a:t>var</a:t>
            </a:r>
            <a:r>
              <a:rPr lang="tr-TR" dirty="0"/>
              <a:t> veya durum </a:t>
            </a:r>
            <a:r>
              <a:rPr lang="tr-TR" b="1" dirty="0"/>
              <a:t>gerçekleşmiş</a:t>
            </a:r>
            <a:r>
              <a:rPr lang="tr-TR" dirty="0"/>
              <a:t> demektir.</a:t>
            </a:r>
          </a:p>
          <a:p>
            <a:pPr>
              <a:buNone/>
            </a:pPr>
            <a:r>
              <a:rPr lang="tr-TR" b="1" dirty="0"/>
              <a:t>n</a:t>
            </a:r>
            <a:r>
              <a:rPr lang="tr-TR" dirty="0"/>
              <a:t> → </a:t>
            </a:r>
            <a:r>
              <a:rPr lang="tr-TR" dirty="0" err="1"/>
              <a:t>neutral</a:t>
            </a:r>
            <a:r>
              <a:rPr lang="tr-TR" dirty="0"/>
              <a:t> </a:t>
            </a:r>
          </a:p>
          <a:p>
            <a:pPr>
              <a:buNone/>
            </a:pPr>
            <a:r>
              <a:rPr lang="tr-TR" dirty="0"/>
              <a:t>Özellik </a:t>
            </a:r>
            <a:r>
              <a:rPr lang="tr-TR" b="1" dirty="0"/>
              <a:t>nötr</a:t>
            </a:r>
            <a:r>
              <a:rPr lang="tr-TR" dirty="0"/>
              <a:t>, </a:t>
            </a:r>
            <a:r>
              <a:rPr lang="tr-TR" b="1" dirty="0"/>
              <a:t>belirsiz</a:t>
            </a:r>
            <a:r>
              <a:rPr lang="tr-TR" dirty="0"/>
              <a:t> ya da ilgili </a:t>
            </a:r>
            <a:r>
              <a:rPr lang="tr-TR" b="1" dirty="0"/>
              <a:t>değil</a:t>
            </a:r>
            <a:r>
              <a:rPr lang="tr-TR" dirty="0"/>
              <a:t>.</a:t>
            </a:r>
          </a:p>
          <a:p>
            <a:pPr>
              <a:buNone/>
            </a:pPr>
            <a:r>
              <a:rPr lang="tr-TR" b="1" dirty="0"/>
              <a:t>l</a:t>
            </a:r>
            <a:r>
              <a:rPr lang="tr-TR" dirty="0"/>
              <a:t> → </a:t>
            </a:r>
            <a:r>
              <a:rPr lang="tr-TR" dirty="0" err="1"/>
              <a:t>low</a:t>
            </a:r>
            <a:br>
              <a:rPr lang="tr-TR" dirty="0"/>
            </a:br>
            <a:r>
              <a:rPr lang="tr-TR" dirty="0"/>
              <a:t>Belirli bir metriğin (örneğin tehdit seviyesi, risk seviyesi vs.) </a:t>
            </a:r>
            <a:r>
              <a:rPr lang="tr-TR" b="1" dirty="0"/>
              <a:t>düşük</a:t>
            </a:r>
            <a:r>
              <a:rPr lang="tr-TR" dirty="0"/>
              <a:t> olduğunu ifade eder.</a:t>
            </a:r>
          </a:p>
          <a:p>
            <a:pPr marL="0" indent="0">
              <a:buNone/>
            </a:pPr>
            <a:r>
              <a:rPr lang="tr-TR" b="1" dirty="0"/>
              <a:t>w</a:t>
            </a:r>
            <a:r>
              <a:rPr lang="tr-TR" dirty="0"/>
              <a:t> → </a:t>
            </a:r>
            <a:r>
              <a:rPr lang="tr-TR" dirty="0" err="1"/>
              <a:t>win</a:t>
            </a:r>
            <a:br>
              <a:rPr lang="tr-TR" dirty="0"/>
            </a:br>
            <a:r>
              <a:rPr lang="tr-TR" dirty="0"/>
              <a:t>   Sınıf etiketi olaraksa </a:t>
            </a:r>
            <a:r>
              <a:rPr lang="tr-TR" dirty="0" err="1"/>
              <a:t>win</a:t>
            </a:r>
            <a:r>
              <a:rPr lang="tr-TR" dirty="0"/>
              <a:t> anlamına gelir.</a:t>
            </a:r>
          </a:p>
          <a:p>
            <a:endParaRPr lang="tr-TR" dirty="0"/>
          </a:p>
        </p:txBody>
      </p:sp>
    </p:spTree>
    <p:extLst>
      <p:ext uri="{BB962C8B-B14F-4D97-AF65-F5344CB8AC3E}">
        <p14:creationId xmlns:p14="http://schemas.microsoft.com/office/powerpoint/2010/main" val="185433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1C13F-9438-874C-E3EC-6E14482B417F}"/>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CF13992-4074-63D5-12E9-BCAE35AFE5EF}"/>
              </a:ext>
            </a:extLst>
          </p:cNvPr>
          <p:cNvSpPr>
            <a:spLocks noGrp="1"/>
          </p:cNvSpPr>
          <p:nvPr>
            <p:ph idx="1"/>
          </p:nvPr>
        </p:nvSpPr>
        <p:spPr>
          <a:xfrm>
            <a:off x="838200" y="1253331"/>
            <a:ext cx="10515600" cy="4351338"/>
          </a:xfrm>
        </p:spPr>
        <p:txBody>
          <a:bodyPr>
            <a:normAutofit/>
          </a:bodyPr>
          <a:lstStyle/>
          <a:p>
            <a:pPr algn="ctr">
              <a:buNone/>
            </a:pPr>
            <a:r>
              <a:rPr lang="tr-TR" b="1" dirty="0"/>
              <a:t>Sınıflandırma için kullanılan Algoritmalar</a:t>
            </a:r>
          </a:p>
          <a:p>
            <a:pPr algn="ctr">
              <a:buNone/>
            </a:pPr>
            <a:endParaRPr lang="tr-TR" b="1" dirty="0"/>
          </a:p>
          <a:p>
            <a:pPr marL="514350" indent="-514350">
              <a:buFont typeface="+mj-lt"/>
              <a:buAutoNum type="arabicPeriod"/>
            </a:pPr>
            <a:r>
              <a:rPr lang="tr-TR" b="1" dirty="0"/>
              <a:t>Rastgele Orman</a:t>
            </a:r>
          </a:p>
          <a:p>
            <a:pPr marL="514350" indent="-514350">
              <a:buFont typeface="+mj-lt"/>
              <a:buAutoNum type="arabicPeriod"/>
            </a:pPr>
            <a:r>
              <a:rPr lang="tr-TR" b="1" dirty="0"/>
              <a:t>Karar Ağacı</a:t>
            </a:r>
          </a:p>
          <a:p>
            <a:pPr marL="514350" indent="-514350">
              <a:buFont typeface="+mj-lt"/>
              <a:buAutoNum type="arabicPeriod"/>
            </a:pPr>
            <a:r>
              <a:rPr lang="tr-TR" b="1" dirty="0"/>
              <a:t>k-NN</a:t>
            </a:r>
          </a:p>
          <a:p>
            <a:pPr marL="514350" indent="-514350">
              <a:buFont typeface="+mj-lt"/>
              <a:buAutoNum type="arabicPeriod"/>
            </a:pPr>
            <a:r>
              <a:rPr lang="tr-TR" b="1" dirty="0"/>
              <a:t>Lojistik Regresyon</a:t>
            </a:r>
          </a:p>
          <a:p>
            <a:pPr marL="514350" indent="-514350">
              <a:buFont typeface="+mj-lt"/>
              <a:buAutoNum type="arabicPeriod"/>
            </a:pPr>
            <a:r>
              <a:rPr lang="tr-TR" b="1" dirty="0" err="1"/>
              <a:t>Bayes</a:t>
            </a:r>
            <a:r>
              <a:rPr lang="tr-TR" b="1" dirty="0"/>
              <a:t> Teoremi</a:t>
            </a:r>
          </a:p>
        </p:txBody>
      </p:sp>
    </p:spTree>
    <p:extLst>
      <p:ext uri="{BB962C8B-B14F-4D97-AF65-F5344CB8AC3E}">
        <p14:creationId xmlns:p14="http://schemas.microsoft.com/office/powerpoint/2010/main" val="10425113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1511</Words>
  <Application>Microsoft Macintosh PowerPoint</Application>
  <PresentationFormat>Geniş ekran</PresentationFormat>
  <Paragraphs>121</Paragraphs>
  <Slides>21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Aptos</vt:lpstr>
      <vt:lpstr>Aptos Display</vt:lpstr>
      <vt:lpstr>Arial</vt:lpstr>
      <vt:lpstr>Calibri</vt:lpstr>
      <vt:lpstr>Times New Roman</vt:lpstr>
      <vt:lpstr>Office Teması</vt:lpstr>
      <vt:lpstr>Makine Öğrenmesi Teknikleriyle Satrançta Son Oyun Durumu Analizi:    </vt:lpstr>
      <vt:lpstr>PowerPoint Sunusu</vt:lpstr>
      <vt:lpstr>Veri Seti Detayları</vt:lpstr>
      <vt:lpstr>PowerPoint Sunusu</vt:lpstr>
      <vt:lpstr>PowerPoint Sunusu</vt:lpstr>
      <vt:lpstr>PowerPoint Sunusu</vt:lpstr>
      <vt:lpstr>PowerPoint Sunusu</vt:lpstr>
      <vt:lpstr>PowerPoint Sunusu</vt:lpstr>
      <vt:lpstr>PowerPoint Sunusu</vt:lpstr>
      <vt:lpstr>Yöntem 1: Rastgele orman yöntemi </vt:lpstr>
      <vt:lpstr>Rastgele Orman</vt:lpstr>
      <vt:lpstr>Yöntem 2 : Karar Ağacı</vt:lpstr>
      <vt:lpstr>Karar Ağacı</vt:lpstr>
      <vt:lpstr>YÖNTEM 3 : KNN</vt:lpstr>
      <vt:lpstr>K-NN</vt:lpstr>
      <vt:lpstr>YÖNTEM 4 :LOJİSTİK REGRESYON</vt:lpstr>
      <vt:lpstr>LOJİSTİK REGRESYON</vt:lpstr>
      <vt:lpstr>YÖNTEM 5 : BAYES TEOREMİ</vt:lpstr>
      <vt:lpstr>BAYES TEOREMİ</vt:lpstr>
      <vt:lpstr>Tablo 1. Elde edilen sonuçlar (random_state = 100 alınmıştır, virgülden sonra 6 hane kesme kullanılmıştır) </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Veli Deniz  Ayhan</dc:creator>
  <cp:lastModifiedBy>Murat Efe YALNIZ</cp:lastModifiedBy>
  <cp:revision>14</cp:revision>
  <dcterms:created xsi:type="dcterms:W3CDTF">2025-05-02T22:16:13Z</dcterms:created>
  <dcterms:modified xsi:type="dcterms:W3CDTF">2025-05-04T18:10:53Z</dcterms:modified>
</cp:coreProperties>
</file>