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7e847bd1_2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7e847bd1_2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87e847bd1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87e847bd1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7c37c6c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7c37c6c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87e847bd1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87e847bd1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7e847bd1_2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7e847bd1_2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87e847bd1_2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87e847bd1_2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7e847bd1_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7e847bd1_2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87e847bd1_2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87e847bd1_2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7e847bd1_2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7e847bd1_2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www.kaggle.com/c/loan-default-prediction/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1112950" y="1243025"/>
            <a:ext cx="65793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FFFFFF"/>
                </a:solidFill>
              </a:rPr>
              <a:t>Loan Default Prediction </a:t>
            </a:r>
            <a:endParaRPr>
              <a:solidFill>
                <a:srgbClr val="FFFFFF"/>
              </a:solidFill>
            </a:endParaRPr>
          </a:p>
        </p:txBody>
      </p:sp>
      <p:sp>
        <p:nvSpPr>
          <p:cNvPr id="87" name="Google Shape;87;p13"/>
          <p:cNvSpPr txBox="1"/>
          <p:nvPr>
            <p:ph idx="1" type="subTitle"/>
          </p:nvPr>
        </p:nvSpPr>
        <p:spPr>
          <a:xfrm>
            <a:off x="2081825" y="3489838"/>
            <a:ext cx="5200200" cy="130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b="1">
              <a:solidFill>
                <a:srgbClr val="FFFFFF"/>
              </a:solidFill>
            </a:endParaRPr>
          </a:p>
          <a:p>
            <a:pPr indent="0" lvl="0" marL="0" rtl="0" algn="r">
              <a:spcBef>
                <a:spcPts val="0"/>
              </a:spcBef>
              <a:spcAft>
                <a:spcPts val="0"/>
              </a:spcAft>
              <a:buNone/>
            </a:pPr>
            <a:r>
              <a:rPr lang="tr" sz="1200">
                <a:solidFill>
                  <a:srgbClr val="FFFFFF"/>
                </a:solidFill>
              </a:rPr>
              <a:t>Denizhan Özyurt</a:t>
            </a:r>
            <a:endParaRPr sz="1200">
              <a:solidFill>
                <a:srgbClr val="FFFFFF"/>
              </a:solidFill>
            </a:endParaRPr>
          </a:p>
          <a:p>
            <a:pPr indent="0" lvl="0" marL="0" rtl="0" algn="r">
              <a:spcBef>
                <a:spcPts val="0"/>
              </a:spcBef>
              <a:spcAft>
                <a:spcPts val="0"/>
              </a:spcAft>
              <a:buNone/>
            </a:pPr>
            <a:r>
              <a:rPr lang="tr" sz="1200">
                <a:solidFill>
                  <a:srgbClr val="FFFFFF"/>
                </a:solidFill>
              </a:rPr>
              <a:t>Ezgi Berksoy</a:t>
            </a:r>
            <a:endParaRPr sz="1200">
              <a:solidFill>
                <a:srgbClr val="FFFFFF"/>
              </a:solidFill>
            </a:endParaRPr>
          </a:p>
          <a:p>
            <a:pPr indent="0" lvl="0" marL="0" rtl="0" algn="r">
              <a:spcBef>
                <a:spcPts val="0"/>
              </a:spcBef>
              <a:spcAft>
                <a:spcPts val="0"/>
              </a:spcAft>
              <a:buNone/>
            </a:pPr>
            <a:r>
              <a:rPr lang="tr" sz="1200">
                <a:solidFill>
                  <a:srgbClr val="FFFFFF"/>
                </a:solidFill>
              </a:rPr>
              <a:t>Ömer Bahar</a:t>
            </a:r>
            <a:endParaRPr sz="1200">
              <a:solidFill>
                <a:srgbClr val="FFFFFF"/>
              </a:solidFill>
            </a:endParaRPr>
          </a:p>
          <a:p>
            <a:pPr indent="0" lvl="0" marL="0" rtl="0" algn="r">
              <a:spcBef>
                <a:spcPts val="0"/>
              </a:spcBef>
              <a:spcAft>
                <a:spcPts val="0"/>
              </a:spcAft>
              <a:buNone/>
            </a:pPr>
            <a:r>
              <a:rPr lang="tr" sz="1200">
                <a:solidFill>
                  <a:srgbClr val="FFFFFF"/>
                </a:solidFill>
              </a:rPr>
              <a:t>Ozan Yağcılar</a:t>
            </a:r>
            <a:endParaRPr sz="1200">
              <a:solidFill>
                <a:srgbClr val="FFFFFF"/>
              </a:solidFill>
            </a:endParaRPr>
          </a:p>
          <a:p>
            <a:pPr indent="0" lvl="0" marL="0" rtl="0" algn="r">
              <a:spcBef>
                <a:spcPts val="0"/>
              </a:spcBef>
              <a:spcAft>
                <a:spcPts val="0"/>
              </a:spcAft>
              <a:buNone/>
            </a:pPr>
            <a:r>
              <a:rPr lang="tr" sz="1200">
                <a:solidFill>
                  <a:srgbClr val="FFFFFF"/>
                </a:solidFill>
              </a:rPr>
              <a:t>Zeki Berkay  Saygın</a:t>
            </a:r>
            <a:endParaRPr sz="1200">
              <a:solidFill>
                <a:srgbClr val="FFFFFF"/>
              </a:solidFill>
            </a:endParaRPr>
          </a:p>
        </p:txBody>
      </p:sp>
      <p:pic>
        <p:nvPicPr>
          <p:cNvPr id="88" name="Google Shape;88;p13"/>
          <p:cNvPicPr preferRelativeResize="0"/>
          <p:nvPr/>
        </p:nvPicPr>
        <p:blipFill>
          <a:blip r:embed="rId3">
            <a:alphaModFix/>
          </a:blip>
          <a:stretch>
            <a:fillRect/>
          </a:stretch>
        </p:blipFill>
        <p:spPr>
          <a:xfrm>
            <a:off x="1770075" y="2389000"/>
            <a:ext cx="2336075" cy="1095026"/>
          </a:xfrm>
          <a:prstGeom prst="rect">
            <a:avLst/>
          </a:prstGeom>
          <a:noFill/>
          <a:ln>
            <a:noFill/>
          </a:ln>
        </p:spPr>
      </p:pic>
      <p:pic>
        <p:nvPicPr>
          <p:cNvPr id="89" name="Google Shape;89;p13"/>
          <p:cNvPicPr preferRelativeResize="0"/>
          <p:nvPr/>
        </p:nvPicPr>
        <p:blipFill>
          <a:blip r:embed="rId4">
            <a:alphaModFix/>
          </a:blip>
          <a:stretch>
            <a:fillRect/>
          </a:stretch>
        </p:blipFill>
        <p:spPr>
          <a:xfrm>
            <a:off x="4878825" y="2376600"/>
            <a:ext cx="2285412" cy="111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idx="1" type="body"/>
          </p:nvPr>
        </p:nvSpPr>
        <p:spPr>
          <a:xfrm>
            <a:off x="221100" y="1321850"/>
            <a:ext cx="82554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200">
                <a:latin typeface="Arial"/>
                <a:ea typeface="Arial"/>
                <a:cs typeface="Arial"/>
                <a:sym typeface="Arial"/>
              </a:rPr>
              <a:t>Kaggle Competition </a:t>
            </a:r>
            <a:endParaRPr b="1" sz="1200">
              <a:latin typeface="Arial"/>
              <a:ea typeface="Arial"/>
              <a:cs typeface="Arial"/>
              <a:sym typeface="Arial"/>
            </a:endParaRPr>
          </a:p>
          <a:p>
            <a:pPr indent="-311150" lvl="0" marL="457200" rtl="0" algn="l">
              <a:spcBef>
                <a:spcPts val="0"/>
              </a:spcBef>
              <a:spcAft>
                <a:spcPts val="0"/>
              </a:spcAft>
              <a:buSzPts val="1300"/>
              <a:buChar char="●"/>
            </a:pPr>
            <a:r>
              <a:rPr b="1" lang="tr" sz="1200">
                <a:latin typeface="Arial"/>
                <a:ea typeface="Arial"/>
                <a:cs typeface="Arial"/>
                <a:sym typeface="Arial"/>
              </a:rPr>
              <a:t>https://www.kaggle.com/c/loan-default-prediction/overview</a:t>
            </a:r>
            <a:endParaRPr b="1" sz="1200">
              <a:latin typeface="Arial"/>
              <a:ea typeface="Arial"/>
              <a:cs typeface="Arial"/>
              <a:sym typeface="Arial"/>
            </a:endParaRPr>
          </a:p>
          <a:p>
            <a:pPr indent="0" lvl="0" marL="0" rtl="0" algn="l">
              <a:spcBef>
                <a:spcPts val="1000"/>
              </a:spcBef>
              <a:spcAft>
                <a:spcPts val="0"/>
              </a:spcAft>
              <a:buNone/>
            </a:pPr>
            <a:r>
              <a:rPr b="1" lang="tr" sz="1200">
                <a:latin typeface="Arial"/>
                <a:ea typeface="Arial"/>
                <a:cs typeface="Arial"/>
                <a:sym typeface="Arial"/>
              </a:rPr>
              <a:t>Dropbox Link for Our Data (kaggle_loan_data.csv)</a:t>
            </a:r>
            <a:endParaRPr b="1" sz="1200">
              <a:latin typeface="Arial"/>
              <a:ea typeface="Arial"/>
              <a:cs typeface="Arial"/>
              <a:sym typeface="Arial"/>
            </a:endParaRPr>
          </a:p>
          <a:p>
            <a:pPr indent="-311150" lvl="0" marL="457200" rtl="0" algn="l">
              <a:spcBef>
                <a:spcPts val="0"/>
              </a:spcBef>
              <a:spcAft>
                <a:spcPts val="0"/>
              </a:spcAft>
              <a:buSzPts val="1300"/>
              <a:buChar char="●"/>
            </a:pPr>
            <a:r>
              <a:rPr b="1" lang="tr" sz="1200">
                <a:latin typeface="Arial"/>
                <a:ea typeface="Arial"/>
                <a:cs typeface="Arial"/>
                <a:sym typeface="Arial"/>
              </a:rPr>
              <a:t>https://www.dropbox.com/s/t67zsa44iebunwa/kaggle_loan_data.csv?dl=0 </a:t>
            </a:r>
            <a:endParaRPr b="1" sz="1200">
              <a:latin typeface="Arial"/>
              <a:ea typeface="Arial"/>
              <a:cs typeface="Arial"/>
              <a:sym typeface="Arial"/>
            </a:endParaRPr>
          </a:p>
          <a:p>
            <a:pPr indent="0" lvl="0" marL="0" rtl="0" algn="l">
              <a:spcBef>
                <a:spcPts val="1000"/>
              </a:spcBef>
              <a:spcAft>
                <a:spcPts val="0"/>
              </a:spcAft>
              <a:buNone/>
            </a:pPr>
            <a:r>
              <a:rPr b="1" lang="tr" sz="1200">
                <a:latin typeface="Arial"/>
                <a:ea typeface="Arial"/>
                <a:cs typeface="Arial"/>
                <a:sym typeface="Arial"/>
              </a:rPr>
              <a:t>Scikit Learn Random Forest Classifier Documentations</a:t>
            </a:r>
            <a:endParaRPr b="1" sz="1200">
              <a:latin typeface="Arial"/>
              <a:ea typeface="Arial"/>
              <a:cs typeface="Arial"/>
              <a:sym typeface="Arial"/>
            </a:endParaRPr>
          </a:p>
          <a:p>
            <a:pPr indent="-311150" lvl="0" marL="457200" rtl="0" algn="l">
              <a:spcBef>
                <a:spcPts val="0"/>
              </a:spcBef>
              <a:spcAft>
                <a:spcPts val="0"/>
              </a:spcAft>
              <a:buSzPts val="1300"/>
              <a:buChar char="●"/>
            </a:pPr>
            <a:r>
              <a:rPr b="1" lang="tr" sz="1200">
                <a:latin typeface="Arial"/>
                <a:ea typeface="Arial"/>
                <a:cs typeface="Arial"/>
                <a:sym typeface="Arial"/>
              </a:rPr>
              <a:t>https://scikit-learn.org/stable/modules/generated/sklearn.ensemble.RandomForestClassifier.html</a:t>
            </a:r>
            <a:endParaRPr b="1" sz="1200">
              <a:latin typeface="Arial"/>
              <a:ea typeface="Arial"/>
              <a:cs typeface="Arial"/>
              <a:sym typeface="Arial"/>
            </a:endParaRPr>
          </a:p>
          <a:p>
            <a:pPr indent="-311150" lvl="0" marL="457200" rtl="0" algn="l">
              <a:spcBef>
                <a:spcPts val="0"/>
              </a:spcBef>
              <a:spcAft>
                <a:spcPts val="0"/>
              </a:spcAft>
              <a:buSzPts val="1300"/>
              <a:buChar char="●"/>
            </a:pPr>
            <a:r>
              <a:rPr b="1" lang="tr" sz="1200">
                <a:latin typeface="Arial"/>
                <a:ea typeface="Arial"/>
                <a:cs typeface="Arial"/>
                <a:sym typeface="Arial"/>
              </a:rPr>
              <a:t>https://scikit-learn.org/stable/modules/cross_validation.html</a:t>
            </a:r>
            <a:endParaRPr b="1" sz="1200">
              <a:latin typeface="Arial"/>
              <a:ea typeface="Arial"/>
              <a:cs typeface="Arial"/>
              <a:sym typeface="Arial"/>
            </a:endParaRPr>
          </a:p>
          <a:p>
            <a:pPr indent="0" lvl="0" marL="0" rtl="0" algn="l">
              <a:spcBef>
                <a:spcPts val="1000"/>
              </a:spcBef>
              <a:spcAft>
                <a:spcPts val="0"/>
              </a:spcAft>
              <a:buNone/>
            </a:pPr>
            <a:r>
              <a:rPr b="1" lang="tr" sz="1200">
                <a:latin typeface="Arial"/>
                <a:ea typeface="Arial"/>
                <a:cs typeface="Arial"/>
                <a:sym typeface="Arial"/>
              </a:rPr>
              <a:t>Random Forest Blogs on Medium.com</a:t>
            </a:r>
            <a:endParaRPr b="1" sz="1200">
              <a:latin typeface="Arial"/>
              <a:ea typeface="Arial"/>
              <a:cs typeface="Arial"/>
              <a:sym typeface="Arial"/>
            </a:endParaRPr>
          </a:p>
          <a:p>
            <a:pPr indent="-311150" lvl="0" marL="457200" rtl="0" algn="l">
              <a:spcBef>
                <a:spcPts val="0"/>
              </a:spcBef>
              <a:spcAft>
                <a:spcPts val="0"/>
              </a:spcAft>
              <a:buSzPts val="1300"/>
              <a:buChar char="●"/>
            </a:pPr>
            <a:r>
              <a:rPr b="1" lang="tr" sz="1200">
                <a:latin typeface="Arial"/>
                <a:ea typeface="Arial"/>
                <a:cs typeface="Arial"/>
                <a:sym typeface="Arial"/>
              </a:rPr>
              <a:t>https://medium.com/@williamkoehrsen/random-forest-simple-explanation-377895a60d2d</a:t>
            </a:r>
            <a:endParaRPr b="1" sz="1200">
              <a:latin typeface="Arial"/>
              <a:ea typeface="Arial"/>
              <a:cs typeface="Arial"/>
              <a:sym typeface="Arial"/>
            </a:endParaRPr>
          </a:p>
          <a:p>
            <a:pPr indent="-311150" lvl="0" marL="457200" rtl="0" algn="l">
              <a:spcBef>
                <a:spcPts val="0"/>
              </a:spcBef>
              <a:spcAft>
                <a:spcPts val="0"/>
              </a:spcAft>
              <a:buSzPts val="1300"/>
              <a:buChar char="●"/>
            </a:pPr>
            <a:r>
              <a:rPr b="1" lang="tr" sz="1200">
                <a:latin typeface="Arial"/>
                <a:ea typeface="Arial"/>
                <a:cs typeface="Arial"/>
                <a:sym typeface="Arial"/>
              </a:rPr>
              <a:t>https://medium.com/datadriveninvestor/k-fold-cross-validation-6b8518070833</a:t>
            </a:r>
            <a:endParaRPr b="1" sz="1200">
              <a:latin typeface="Arial"/>
              <a:ea typeface="Arial"/>
              <a:cs typeface="Arial"/>
              <a:sym typeface="Arial"/>
            </a:endParaRPr>
          </a:p>
          <a:p>
            <a:pPr indent="-311150" lvl="0" marL="457200" rtl="0" algn="l">
              <a:spcBef>
                <a:spcPts val="0"/>
              </a:spcBef>
              <a:spcAft>
                <a:spcPts val="1000"/>
              </a:spcAft>
              <a:buSzPts val="1300"/>
              <a:buChar char="●"/>
            </a:pPr>
            <a:r>
              <a:rPr b="1" lang="tr" sz="1200">
                <a:latin typeface="Arial"/>
                <a:ea typeface="Arial"/>
                <a:cs typeface="Arial"/>
                <a:sym typeface="Arial"/>
              </a:rPr>
              <a:t>https://towardsdatascience.com/the-random-forest-algorithm-d457d499ffc</a:t>
            </a:r>
            <a:r>
              <a:rPr b="1" lang="tr" sz="1200">
                <a:latin typeface="Arial"/>
                <a:ea typeface="Arial"/>
                <a:cs typeface="Arial"/>
                <a:sym typeface="Arial"/>
              </a:rPr>
              <a:t>d</a:t>
            </a:r>
            <a:endParaRPr sz="1200">
              <a:latin typeface="Arial"/>
              <a:ea typeface="Arial"/>
              <a:cs typeface="Arial"/>
              <a:sym typeface="Arial"/>
            </a:endParaRPr>
          </a:p>
        </p:txBody>
      </p:sp>
      <p:sp>
        <p:nvSpPr>
          <p:cNvPr id="180" name="Google Shape;180;p22"/>
          <p:cNvSpPr txBox="1"/>
          <p:nvPr>
            <p:ph type="title"/>
          </p:nvPr>
        </p:nvSpPr>
        <p:spPr>
          <a:xfrm>
            <a:off x="381575" y="575950"/>
            <a:ext cx="8762400" cy="635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tr"/>
              <a:t>Resources: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37927" l="29473" r="9353" t="22353"/>
          <a:stretch/>
        </p:blipFill>
        <p:spPr>
          <a:xfrm>
            <a:off x="5463450" y="2022975"/>
            <a:ext cx="3668374" cy="1649050"/>
          </a:xfrm>
          <a:prstGeom prst="rect">
            <a:avLst/>
          </a:prstGeom>
          <a:noFill/>
          <a:ln>
            <a:noFill/>
          </a:ln>
        </p:spPr>
      </p:pic>
      <p:sp>
        <p:nvSpPr>
          <p:cNvPr id="95" name="Google Shape;95;p14"/>
          <p:cNvSpPr txBox="1"/>
          <p:nvPr>
            <p:ph type="title"/>
          </p:nvPr>
        </p:nvSpPr>
        <p:spPr>
          <a:xfrm>
            <a:off x="381575" y="575950"/>
            <a:ext cx="8762400" cy="635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tr"/>
              <a:t>Kaggle </a:t>
            </a:r>
            <a:r>
              <a:rPr lang="tr"/>
              <a:t>Case: Loan Default Prediction </a:t>
            </a:r>
            <a:endParaRPr/>
          </a:p>
        </p:txBody>
      </p:sp>
      <p:sp>
        <p:nvSpPr>
          <p:cNvPr id="96" name="Google Shape;96;p14"/>
          <p:cNvSpPr/>
          <p:nvPr/>
        </p:nvSpPr>
        <p:spPr>
          <a:xfrm>
            <a:off x="5409525" y="2571750"/>
            <a:ext cx="1389300" cy="136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14"/>
          <p:cNvCxnSpPr/>
          <p:nvPr/>
        </p:nvCxnSpPr>
        <p:spPr>
          <a:xfrm>
            <a:off x="5220025" y="1556900"/>
            <a:ext cx="0" cy="2958600"/>
          </a:xfrm>
          <a:prstGeom prst="straightConnector1">
            <a:avLst/>
          </a:prstGeom>
          <a:noFill/>
          <a:ln cap="flat" cmpd="sng" w="19050">
            <a:solidFill>
              <a:srgbClr val="D9D9D9"/>
            </a:solidFill>
            <a:prstDash val="solid"/>
            <a:round/>
            <a:headEnd len="med" w="med" type="none"/>
            <a:tailEnd len="med" w="med" type="none"/>
          </a:ln>
        </p:spPr>
      </p:cxnSp>
      <p:sp>
        <p:nvSpPr>
          <p:cNvPr id="98" name="Google Shape;98;p14"/>
          <p:cNvSpPr txBox="1"/>
          <p:nvPr>
            <p:ph idx="1" type="body"/>
          </p:nvPr>
        </p:nvSpPr>
        <p:spPr>
          <a:xfrm>
            <a:off x="221100" y="1321850"/>
            <a:ext cx="4823700" cy="3276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tr" sz="1200">
                <a:latin typeface="Arial"/>
                <a:ea typeface="Arial"/>
                <a:cs typeface="Arial"/>
                <a:sym typeface="Arial"/>
              </a:rPr>
              <a:t>Case: </a:t>
            </a:r>
            <a:r>
              <a:rPr lang="tr" sz="1200">
                <a:latin typeface="Arial"/>
                <a:ea typeface="Arial"/>
                <a:cs typeface="Arial"/>
                <a:sym typeface="Arial"/>
              </a:rPr>
              <a:t>Kaggle Competition from Imperial College of London, 5 years ago (</a:t>
            </a:r>
            <a:r>
              <a:rPr lang="tr" sz="1200" u="sng">
                <a:solidFill>
                  <a:schemeClr val="hlink"/>
                </a:solidFill>
                <a:latin typeface="Arial"/>
                <a:ea typeface="Arial"/>
                <a:cs typeface="Arial"/>
                <a:sym typeface="Arial"/>
                <a:hlinkClick r:id="rId4"/>
              </a:rPr>
              <a:t>link</a:t>
            </a:r>
            <a:r>
              <a:rPr lang="tr" sz="1200">
                <a:latin typeface="Arial"/>
                <a:ea typeface="Arial"/>
                <a:cs typeface="Arial"/>
                <a:sym typeface="Arial"/>
              </a:rPr>
              <a:t>)</a:t>
            </a:r>
            <a:endParaRPr sz="1200">
              <a:latin typeface="Arial"/>
              <a:ea typeface="Arial"/>
              <a:cs typeface="Arial"/>
              <a:sym typeface="Arial"/>
            </a:endParaRPr>
          </a:p>
          <a:p>
            <a:pPr indent="-311150" lvl="0" marL="457200" rtl="0" algn="l">
              <a:spcBef>
                <a:spcPts val="1000"/>
              </a:spcBef>
              <a:spcAft>
                <a:spcPts val="0"/>
              </a:spcAft>
              <a:buSzPts val="1300"/>
              <a:buChar char="●"/>
            </a:pPr>
            <a:r>
              <a:rPr b="1" lang="tr" sz="1200">
                <a:latin typeface="Arial"/>
                <a:ea typeface="Arial"/>
                <a:cs typeface="Arial"/>
                <a:sym typeface="Arial"/>
              </a:rPr>
              <a:t>Objective:</a:t>
            </a:r>
            <a:r>
              <a:rPr lang="tr" sz="1200">
                <a:latin typeface="Arial"/>
                <a:ea typeface="Arial"/>
                <a:cs typeface="Arial"/>
                <a:sym typeface="Arial"/>
              </a:rPr>
              <a:t> predicting whether the loan will default or not by looking at 776 anonymous features</a:t>
            </a:r>
            <a:endParaRPr sz="1200">
              <a:latin typeface="Arial"/>
              <a:ea typeface="Arial"/>
              <a:cs typeface="Arial"/>
              <a:sym typeface="Arial"/>
            </a:endParaRPr>
          </a:p>
          <a:p>
            <a:pPr indent="-311150" lvl="0" marL="457200" rtl="0" algn="l">
              <a:spcBef>
                <a:spcPts val="1000"/>
              </a:spcBef>
              <a:spcAft>
                <a:spcPts val="0"/>
              </a:spcAft>
              <a:buSzPts val="1300"/>
              <a:buChar char="●"/>
            </a:pPr>
            <a:r>
              <a:rPr b="1" lang="tr" sz="1200">
                <a:latin typeface="Arial"/>
                <a:ea typeface="Arial"/>
                <a:cs typeface="Arial"/>
                <a:sym typeface="Arial"/>
              </a:rPr>
              <a:t>Data:</a:t>
            </a:r>
            <a:r>
              <a:rPr lang="tr" sz="1200">
                <a:latin typeface="Arial"/>
                <a:ea typeface="Arial"/>
                <a:cs typeface="Arial"/>
                <a:sym typeface="Arial"/>
              </a:rPr>
              <a:t> </a:t>
            </a:r>
            <a:r>
              <a:rPr lang="tr"/>
              <a:t>105,471 observations for 776 features and “loss” label. </a:t>
            </a:r>
            <a:r>
              <a:rPr lang="tr" sz="1200">
                <a:latin typeface="Arial"/>
                <a:ea typeface="Arial"/>
                <a:cs typeface="Arial"/>
                <a:sym typeface="Arial"/>
              </a:rPr>
              <a:t>653 of these variables were in float type, 99 was in integer type and 19 was in object type. </a:t>
            </a:r>
            <a:endParaRPr sz="1200">
              <a:latin typeface="Arial"/>
              <a:ea typeface="Arial"/>
              <a:cs typeface="Arial"/>
              <a:sym typeface="Arial"/>
            </a:endParaRPr>
          </a:p>
          <a:p>
            <a:pPr indent="-304800" lvl="0" marL="457200" rtl="0" algn="l">
              <a:spcBef>
                <a:spcPts val="1000"/>
              </a:spcBef>
              <a:spcAft>
                <a:spcPts val="0"/>
              </a:spcAft>
              <a:buSzPts val="1200"/>
              <a:buFont typeface="Arial"/>
              <a:buChar char="●"/>
            </a:pPr>
            <a:r>
              <a:rPr b="1" lang="tr" sz="1200">
                <a:latin typeface="Arial"/>
                <a:ea typeface="Arial"/>
                <a:cs typeface="Arial"/>
                <a:sym typeface="Arial"/>
              </a:rPr>
              <a:t>Why Loan </a:t>
            </a:r>
            <a:r>
              <a:rPr b="1" lang="tr" sz="1200">
                <a:latin typeface="Arial"/>
                <a:ea typeface="Arial"/>
                <a:cs typeface="Arial"/>
                <a:sym typeface="Arial"/>
              </a:rPr>
              <a:t>Default</a:t>
            </a:r>
            <a:r>
              <a:rPr b="1" lang="tr" sz="1200">
                <a:latin typeface="Arial"/>
                <a:ea typeface="Arial"/>
                <a:cs typeface="Arial"/>
                <a:sym typeface="Arial"/>
              </a:rPr>
              <a:t> Prediction: </a:t>
            </a:r>
            <a:r>
              <a:rPr lang="tr" sz="1200">
                <a:latin typeface="Arial"/>
                <a:ea typeface="Arial"/>
                <a:cs typeface="Arial"/>
                <a:sym typeface="Arial"/>
              </a:rPr>
              <a:t>knowledge-abundant and challenging topic as there are a great number of people working on the topic</a:t>
            </a:r>
            <a:endParaRPr sz="1200">
              <a:latin typeface="Arial"/>
              <a:ea typeface="Arial"/>
              <a:cs typeface="Arial"/>
              <a:sym typeface="Arial"/>
            </a:endParaRPr>
          </a:p>
          <a:p>
            <a:pPr indent="-304800" lvl="0" marL="457200" rtl="0" algn="l">
              <a:spcBef>
                <a:spcPts val="1000"/>
              </a:spcBef>
              <a:spcAft>
                <a:spcPts val="1000"/>
              </a:spcAft>
              <a:buSzPts val="1200"/>
              <a:buFont typeface="Arial"/>
              <a:buChar char="●"/>
            </a:pPr>
            <a:r>
              <a:rPr b="1" lang="tr" sz="1200">
                <a:latin typeface="Arial"/>
                <a:ea typeface="Arial"/>
                <a:cs typeface="Arial"/>
                <a:sym typeface="Arial"/>
              </a:rPr>
              <a:t>Performance</a:t>
            </a:r>
            <a:r>
              <a:rPr b="1" lang="tr" sz="1200">
                <a:latin typeface="Arial"/>
                <a:ea typeface="Arial"/>
                <a:cs typeface="Arial"/>
                <a:sym typeface="Arial"/>
              </a:rPr>
              <a:t>:</a:t>
            </a:r>
            <a:r>
              <a:rPr lang="tr" sz="1200">
                <a:latin typeface="Arial"/>
                <a:ea typeface="Arial"/>
                <a:cs typeface="Arial"/>
                <a:sym typeface="Arial"/>
              </a:rPr>
              <a:t> We used Random Forest Model and got cross validation score of 90.66%. That’s worse than the most, but at least we made it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idx="1" type="body"/>
          </p:nvPr>
        </p:nvSpPr>
        <p:spPr>
          <a:xfrm>
            <a:off x="6183675" y="1898775"/>
            <a:ext cx="2609700" cy="1928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tr" sz="1200">
                <a:latin typeface="Arial"/>
                <a:ea typeface="Arial"/>
                <a:cs typeface="Arial"/>
                <a:sym typeface="Arial"/>
              </a:rPr>
              <a:t>Decision Trees: Supervised learning algorithms used for classification</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tr" sz="1200">
                <a:latin typeface="Arial"/>
                <a:ea typeface="Arial"/>
                <a:cs typeface="Arial"/>
                <a:sym typeface="Arial"/>
              </a:rPr>
              <a:t>Random Forest: Builds an ensemble of decision trees to find the most accurate and stable </a:t>
            </a:r>
            <a:r>
              <a:rPr lang="tr" sz="1200">
                <a:latin typeface="Arial"/>
                <a:ea typeface="Arial"/>
                <a:cs typeface="Arial"/>
                <a:sym typeface="Arial"/>
              </a:rPr>
              <a:t>prediction</a:t>
            </a:r>
            <a:endParaRPr/>
          </a:p>
        </p:txBody>
      </p:sp>
      <p:sp>
        <p:nvSpPr>
          <p:cNvPr id="104" name="Google Shape;104;p15"/>
          <p:cNvSpPr txBox="1"/>
          <p:nvPr>
            <p:ph idx="1" type="body"/>
          </p:nvPr>
        </p:nvSpPr>
        <p:spPr>
          <a:xfrm>
            <a:off x="221100" y="1321850"/>
            <a:ext cx="5578200" cy="119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tr" sz="1200">
                <a:latin typeface="Arial"/>
                <a:ea typeface="Arial"/>
                <a:cs typeface="Arial"/>
                <a:sym typeface="Arial"/>
              </a:rPr>
              <a:t>Selecting the right model: </a:t>
            </a:r>
            <a:r>
              <a:rPr lang="tr" sz="1200">
                <a:latin typeface="Arial"/>
                <a:ea typeface="Arial"/>
                <a:cs typeface="Arial"/>
                <a:sym typeface="Arial"/>
              </a:rPr>
              <a:t>We discussed upon 4 different models. Since we had a lot of features and our features were anonymized already, it was a good idea to pick something that is inherently randomized. Also Mr. Dalaman suggested to Random Forest as well. :-)</a:t>
            </a:r>
            <a:endParaRPr sz="1200">
              <a:latin typeface="Arial"/>
              <a:ea typeface="Arial"/>
              <a:cs typeface="Arial"/>
              <a:sym typeface="Arial"/>
            </a:endParaRPr>
          </a:p>
          <a:p>
            <a:pPr indent="-304800" lvl="0" marL="457200" rtl="0" algn="l">
              <a:spcBef>
                <a:spcPts val="1000"/>
              </a:spcBef>
              <a:spcAft>
                <a:spcPts val="0"/>
              </a:spcAft>
              <a:buSzPts val="1200"/>
              <a:buFont typeface="Arial"/>
              <a:buChar char="●"/>
            </a:pPr>
            <a:r>
              <a:rPr b="1" lang="tr" sz="1200">
                <a:latin typeface="Arial"/>
                <a:ea typeface="Arial"/>
                <a:cs typeface="Arial"/>
                <a:sym typeface="Arial"/>
              </a:rPr>
              <a:t>Library:</a:t>
            </a:r>
            <a:r>
              <a:rPr lang="tr" sz="1200">
                <a:latin typeface="Arial"/>
                <a:ea typeface="Arial"/>
                <a:cs typeface="Arial"/>
                <a:sym typeface="Arial"/>
              </a:rPr>
              <a:t> We used random forest functions from scikit-learn libraries</a:t>
            </a:r>
            <a:endParaRPr sz="1200">
              <a:latin typeface="Arial"/>
              <a:ea typeface="Arial"/>
              <a:cs typeface="Arial"/>
              <a:sym typeface="Arial"/>
            </a:endParaRPr>
          </a:p>
          <a:p>
            <a:pPr indent="0" lvl="0" marL="0" rtl="0" algn="l">
              <a:spcBef>
                <a:spcPts val="1000"/>
              </a:spcBef>
              <a:spcAft>
                <a:spcPts val="1600"/>
              </a:spcAft>
              <a:buNone/>
            </a:pPr>
            <a:r>
              <a:t/>
            </a:r>
            <a:endParaRPr/>
          </a:p>
        </p:txBody>
      </p:sp>
      <p:sp>
        <p:nvSpPr>
          <p:cNvPr id="105" name="Google Shape;105;p15"/>
          <p:cNvSpPr txBox="1"/>
          <p:nvPr>
            <p:ph type="title"/>
          </p:nvPr>
        </p:nvSpPr>
        <p:spPr>
          <a:xfrm>
            <a:off x="381575" y="575950"/>
            <a:ext cx="8762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Method: Random Forest Classification</a:t>
            </a:r>
            <a:endParaRPr/>
          </a:p>
        </p:txBody>
      </p:sp>
      <p:sp>
        <p:nvSpPr>
          <p:cNvPr id="106" name="Google Shape;106;p15"/>
          <p:cNvSpPr/>
          <p:nvPr/>
        </p:nvSpPr>
        <p:spPr>
          <a:xfrm>
            <a:off x="1091075" y="2933375"/>
            <a:ext cx="13689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Logistic Regression</a:t>
            </a:r>
            <a:endParaRPr b="1" sz="1000">
              <a:solidFill>
                <a:srgbClr val="FFFFFF"/>
              </a:solidFill>
            </a:endParaRPr>
          </a:p>
        </p:txBody>
      </p:sp>
      <p:sp>
        <p:nvSpPr>
          <p:cNvPr id="107" name="Google Shape;107;p15"/>
          <p:cNvSpPr/>
          <p:nvPr/>
        </p:nvSpPr>
        <p:spPr>
          <a:xfrm>
            <a:off x="3065525" y="2933375"/>
            <a:ext cx="13689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K-nearest Neighbour Class.</a:t>
            </a:r>
            <a:endParaRPr b="1" sz="1000">
              <a:solidFill>
                <a:srgbClr val="FFFFFF"/>
              </a:solidFill>
            </a:endParaRPr>
          </a:p>
        </p:txBody>
      </p:sp>
      <p:sp>
        <p:nvSpPr>
          <p:cNvPr id="108" name="Google Shape;108;p15"/>
          <p:cNvSpPr/>
          <p:nvPr/>
        </p:nvSpPr>
        <p:spPr>
          <a:xfrm>
            <a:off x="3065525" y="3965100"/>
            <a:ext cx="13689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Support Vector Machine</a:t>
            </a:r>
            <a:endParaRPr b="1" sz="1000">
              <a:solidFill>
                <a:srgbClr val="FFFFFF"/>
              </a:solidFill>
            </a:endParaRPr>
          </a:p>
        </p:txBody>
      </p:sp>
      <p:sp>
        <p:nvSpPr>
          <p:cNvPr id="109" name="Google Shape;109;p15"/>
          <p:cNvSpPr/>
          <p:nvPr/>
        </p:nvSpPr>
        <p:spPr>
          <a:xfrm>
            <a:off x="1091075" y="3965100"/>
            <a:ext cx="13689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Random Forest Class.</a:t>
            </a:r>
            <a:endParaRPr b="1" sz="1000">
              <a:solidFill>
                <a:srgbClr val="FFFFFF"/>
              </a:solidFill>
            </a:endParaRPr>
          </a:p>
        </p:txBody>
      </p:sp>
      <p:sp>
        <p:nvSpPr>
          <p:cNvPr id="110" name="Google Shape;110;p15"/>
          <p:cNvSpPr/>
          <p:nvPr/>
        </p:nvSpPr>
        <p:spPr>
          <a:xfrm>
            <a:off x="937325" y="3532025"/>
            <a:ext cx="1698000" cy="136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5"/>
          <p:cNvCxnSpPr/>
          <p:nvPr/>
        </p:nvCxnSpPr>
        <p:spPr>
          <a:xfrm>
            <a:off x="5753425" y="1556900"/>
            <a:ext cx="0" cy="2958600"/>
          </a:xfrm>
          <a:prstGeom prst="straightConnector1">
            <a:avLst/>
          </a:prstGeom>
          <a:noFill/>
          <a:ln cap="flat" cmpd="sng" w="19050">
            <a:solidFill>
              <a:srgbClr val="D9D9D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221100" y="1321850"/>
            <a:ext cx="4836300" cy="119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tr" sz="1200">
                <a:latin typeface="Arial"/>
                <a:ea typeface="Arial"/>
                <a:cs typeface="Arial"/>
                <a:sym typeface="Arial"/>
              </a:rPr>
              <a:t>Massive Data</a:t>
            </a:r>
            <a:r>
              <a:rPr b="1" lang="tr" sz="1200">
                <a:latin typeface="Arial"/>
                <a:ea typeface="Arial"/>
                <a:cs typeface="Arial"/>
                <a:sym typeface="Arial"/>
              </a:rPr>
              <a:t>: </a:t>
            </a:r>
            <a:r>
              <a:rPr lang="tr" sz="1200">
                <a:latin typeface="Arial"/>
                <a:ea typeface="Arial"/>
                <a:cs typeface="Arial"/>
                <a:sym typeface="Arial"/>
              </a:rPr>
              <a:t>105,471 observations with 778 variables and an output variable of loss</a:t>
            </a:r>
            <a:endParaRPr sz="1200">
              <a:latin typeface="Arial"/>
              <a:ea typeface="Arial"/>
              <a:cs typeface="Arial"/>
              <a:sym typeface="Arial"/>
            </a:endParaRPr>
          </a:p>
          <a:p>
            <a:pPr indent="-304800" lvl="0" marL="457200" rtl="0" algn="l">
              <a:spcBef>
                <a:spcPts val="1000"/>
              </a:spcBef>
              <a:spcAft>
                <a:spcPts val="0"/>
              </a:spcAft>
              <a:buSzPts val="1200"/>
              <a:buFont typeface="Arial"/>
              <a:buChar char="●"/>
            </a:pPr>
            <a:r>
              <a:rPr b="1" lang="tr" sz="1200">
                <a:latin typeface="Arial"/>
                <a:ea typeface="Arial"/>
                <a:cs typeface="Arial"/>
                <a:sym typeface="Arial"/>
              </a:rPr>
              <a:t>Main Statistics:</a:t>
            </a:r>
            <a:r>
              <a:rPr lang="tr" sz="1200">
                <a:latin typeface="Arial"/>
                <a:ea typeface="Arial"/>
                <a:cs typeface="Arial"/>
                <a:sym typeface="Arial"/>
              </a:rPr>
              <a:t> We looked at the following statistics to understand the data: count, mean, standard deviation, min, 25%, 50%, 75% and max. But we couldn’t understand much since our data was anonymized. </a:t>
            </a:r>
            <a:endParaRPr sz="1200">
              <a:latin typeface="Arial"/>
              <a:ea typeface="Arial"/>
              <a:cs typeface="Arial"/>
              <a:sym typeface="Arial"/>
            </a:endParaRPr>
          </a:p>
          <a:p>
            <a:pPr indent="-304800" lvl="0" marL="457200" rtl="0" algn="l">
              <a:spcBef>
                <a:spcPts val="1000"/>
              </a:spcBef>
              <a:spcAft>
                <a:spcPts val="1000"/>
              </a:spcAft>
              <a:buSzPts val="1200"/>
              <a:buFont typeface="Arial"/>
              <a:buChar char="●"/>
            </a:pPr>
            <a:r>
              <a:rPr b="1" lang="tr" sz="1200">
                <a:latin typeface="Arial"/>
                <a:ea typeface="Arial"/>
                <a:cs typeface="Arial"/>
                <a:sym typeface="Arial"/>
              </a:rPr>
              <a:t>Output:</a:t>
            </a:r>
            <a:r>
              <a:rPr lang="tr" sz="1200">
                <a:latin typeface="Arial"/>
                <a:ea typeface="Arial"/>
                <a:cs typeface="Arial"/>
                <a:sym typeface="Arial"/>
              </a:rPr>
              <a:t> Our output (y_variable) is losses which is also shown in the histogram on right</a:t>
            </a:r>
            <a:endParaRPr sz="1200">
              <a:latin typeface="Arial"/>
              <a:ea typeface="Arial"/>
              <a:cs typeface="Arial"/>
              <a:sym typeface="Arial"/>
            </a:endParaRPr>
          </a:p>
        </p:txBody>
      </p:sp>
      <p:sp>
        <p:nvSpPr>
          <p:cNvPr id="117" name="Google Shape;117;p16"/>
          <p:cNvSpPr txBox="1"/>
          <p:nvPr>
            <p:ph type="title"/>
          </p:nvPr>
        </p:nvSpPr>
        <p:spPr>
          <a:xfrm>
            <a:off x="381575" y="575950"/>
            <a:ext cx="8762400" cy="635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tr"/>
              <a:t>Statistical Analysis and Data Exploration</a:t>
            </a:r>
            <a:endParaRPr/>
          </a:p>
        </p:txBody>
      </p:sp>
      <p:cxnSp>
        <p:nvCxnSpPr>
          <p:cNvPr id="118" name="Google Shape;118;p16"/>
          <p:cNvCxnSpPr/>
          <p:nvPr/>
        </p:nvCxnSpPr>
        <p:spPr>
          <a:xfrm>
            <a:off x="5057400" y="1563625"/>
            <a:ext cx="0" cy="2958600"/>
          </a:xfrm>
          <a:prstGeom prst="straightConnector1">
            <a:avLst/>
          </a:prstGeom>
          <a:noFill/>
          <a:ln cap="flat" cmpd="sng" w="19050">
            <a:solidFill>
              <a:srgbClr val="D9D9D9"/>
            </a:solidFill>
            <a:prstDash val="solid"/>
            <a:round/>
            <a:headEnd len="med" w="med" type="none"/>
            <a:tailEnd len="med" w="med" type="none"/>
          </a:ln>
        </p:spPr>
      </p:cxnSp>
      <p:pic>
        <p:nvPicPr>
          <p:cNvPr id="119" name="Google Shape;119;p16"/>
          <p:cNvPicPr preferRelativeResize="0"/>
          <p:nvPr/>
        </p:nvPicPr>
        <p:blipFill>
          <a:blip r:embed="rId3">
            <a:alphaModFix/>
          </a:blip>
          <a:stretch>
            <a:fillRect/>
          </a:stretch>
        </p:blipFill>
        <p:spPr>
          <a:xfrm>
            <a:off x="775476" y="3461700"/>
            <a:ext cx="3987902" cy="1256075"/>
          </a:xfrm>
          <a:prstGeom prst="rect">
            <a:avLst/>
          </a:prstGeom>
          <a:noFill/>
          <a:ln>
            <a:noFill/>
          </a:ln>
        </p:spPr>
      </p:pic>
      <p:pic>
        <p:nvPicPr>
          <p:cNvPr id="120" name="Google Shape;120;p16"/>
          <p:cNvPicPr preferRelativeResize="0"/>
          <p:nvPr/>
        </p:nvPicPr>
        <p:blipFill rotWithShape="1">
          <a:blip r:embed="rId4">
            <a:alphaModFix/>
          </a:blip>
          <a:srcRect b="0" l="5222" r="0" t="8517"/>
          <a:stretch/>
        </p:blipFill>
        <p:spPr>
          <a:xfrm>
            <a:off x="5558575" y="2083700"/>
            <a:ext cx="3227125" cy="1996050"/>
          </a:xfrm>
          <a:prstGeom prst="rect">
            <a:avLst/>
          </a:prstGeom>
          <a:noFill/>
          <a:ln>
            <a:noFill/>
          </a:ln>
        </p:spPr>
      </p:pic>
      <p:sp>
        <p:nvSpPr>
          <p:cNvPr id="121" name="Google Shape;121;p16"/>
          <p:cNvSpPr txBox="1"/>
          <p:nvPr/>
        </p:nvSpPr>
        <p:spPr>
          <a:xfrm>
            <a:off x="5659700" y="1669600"/>
            <a:ext cx="1789800" cy="7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tr" sz="1200">
                <a:solidFill>
                  <a:schemeClr val="accent1"/>
                </a:solidFill>
              </a:rPr>
              <a:t>Histogram</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7"/>
          <p:cNvPicPr preferRelativeResize="0"/>
          <p:nvPr/>
        </p:nvPicPr>
        <p:blipFill>
          <a:blip r:embed="rId3">
            <a:alphaModFix/>
          </a:blip>
          <a:stretch>
            <a:fillRect/>
          </a:stretch>
        </p:blipFill>
        <p:spPr>
          <a:xfrm>
            <a:off x="1757475" y="847200"/>
            <a:ext cx="5629049" cy="4066250"/>
          </a:xfrm>
          <a:prstGeom prst="rect">
            <a:avLst/>
          </a:prstGeom>
          <a:noFill/>
          <a:ln>
            <a:noFill/>
          </a:ln>
        </p:spPr>
      </p:pic>
      <p:sp>
        <p:nvSpPr>
          <p:cNvPr id="127" name="Google Shape;127;p17"/>
          <p:cNvSpPr txBox="1"/>
          <p:nvPr>
            <p:ph idx="4294967295" type="title"/>
          </p:nvPr>
        </p:nvSpPr>
        <p:spPr>
          <a:xfrm>
            <a:off x="381600" y="171350"/>
            <a:ext cx="8762400" cy="635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tr"/>
              <a:t>Raw Data (778 variables, 105K observations)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idx="1" type="body"/>
          </p:nvPr>
        </p:nvSpPr>
        <p:spPr>
          <a:xfrm>
            <a:off x="221100" y="1321850"/>
            <a:ext cx="5058900" cy="3638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AutoNum type="arabicParenR"/>
            </a:pPr>
            <a:r>
              <a:rPr b="1" lang="tr" sz="1200">
                <a:latin typeface="Arial"/>
                <a:ea typeface="Arial"/>
                <a:cs typeface="Arial"/>
                <a:sym typeface="Arial"/>
              </a:rPr>
              <a:t>Standardize the features: </a:t>
            </a:r>
            <a:r>
              <a:rPr lang="tr" sz="1200">
                <a:latin typeface="Arial"/>
                <a:ea typeface="Arial"/>
                <a:cs typeface="Arial"/>
                <a:sym typeface="Arial"/>
              </a:rPr>
              <a:t>During the data exploration we realized the data is very unstandard. Since the data is </a:t>
            </a:r>
            <a:r>
              <a:rPr lang="tr" sz="1200">
                <a:latin typeface="Arial"/>
                <a:ea typeface="Arial"/>
                <a:cs typeface="Arial"/>
                <a:sym typeface="Arial"/>
              </a:rPr>
              <a:t>anonymous</a:t>
            </a:r>
            <a:r>
              <a:rPr lang="tr" sz="1200">
                <a:latin typeface="Arial"/>
                <a:ea typeface="Arial"/>
                <a:cs typeface="Arial"/>
                <a:sym typeface="Arial"/>
              </a:rPr>
              <a:t> we standardized the data by transforming it into a standard scalar vector </a:t>
            </a:r>
            <a:endParaRPr sz="1200">
              <a:latin typeface="Arial"/>
              <a:ea typeface="Arial"/>
              <a:cs typeface="Arial"/>
              <a:sym typeface="Arial"/>
            </a:endParaRPr>
          </a:p>
          <a:p>
            <a:pPr indent="-304800" lvl="0" marL="457200" rtl="0" algn="l">
              <a:spcBef>
                <a:spcPts val="1000"/>
              </a:spcBef>
              <a:spcAft>
                <a:spcPts val="0"/>
              </a:spcAft>
              <a:buSzPts val="1200"/>
              <a:buFont typeface="Arial"/>
              <a:buAutoNum type="arabicParenR"/>
            </a:pPr>
            <a:r>
              <a:rPr b="1" lang="tr" sz="1200">
                <a:latin typeface="Arial"/>
                <a:ea typeface="Arial"/>
                <a:cs typeface="Arial"/>
                <a:sym typeface="Arial"/>
              </a:rPr>
              <a:t>Drop NAs: </a:t>
            </a:r>
            <a:r>
              <a:rPr lang="tr" sz="1200">
                <a:latin typeface="Arial"/>
                <a:ea typeface="Arial"/>
                <a:cs typeface="Arial"/>
                <a:sym typeface="Arial"/>
              </a:rPr>
              <a:t>525 of our variables (776 total) had at least one of their observations missing. Some features like f662 has 17.9% of it’s observations missing. We filled NAs with the mean of all observations remaining in that feature. </a:t>
            </a:r>
            <a:endParaRPr b="1" sz="1200">
              <a:latin typeface="Arial"/>
              <a:ea typeface="Arial"/>
              <a:cs typeface="Arial"/>
              <a:sym typeface="Arial"/>
            </a:endParaRPr>
          </a:p>
          <a:p>
            <a:pPr indent="-304800" lvl="0" marL="457200" rtl="0" algn="l">
              <a:spcBef>
                <a:spcPts val="1000"/>
              </a:spcBef>
              <a:spcAft>
                <a:spcPts val="0"/>
              </a:spcAft>
              <a:buSzPts val="1200"/>
              <a:buFont typeface="Arial"/>
              <a:buAutoNum type="arabicParenR"/>
            </a:pPr>
            <a:r>
              <a:rPr b="1" lang="tr" sz="1200">
                <a:latin typeface="Arial"/>
                <a:ea typeface="Arial"/>
                <a:cs typeface="Arial"/>
                <a:sym typeface="Arial"/>
              </a:rPr>
              <a:t>Removing Collinearity: </a:t>
            </a:r>
            <a:r>
              <a:rPr lang="tr" sz="1200">
                <a:latin typeface="Arial"/>
                <a:ea typeface="Arial"/>
                <a:cs typeface="Arial"/>
                <a:sym typeface="Arial"/>
              </a:rPr>
              <a:t>We realized many of the features were proxying for similar things as we realized the correlation of many features was very high with each other. In order to reduce this collinearity, we decide to eliminate some of these features. We calculated a correlation matrix. In order to eliminate most features we can (to gain some computing power) we set a threshold like 0.6, and eliminated one of each features that his correlation higher than 0.6.</a:t>
            </a:r>
            <a:endParaRPr sz="1200">
              <a:latin typeface="Arial"/>
              <a:ea typeface="Arial"/>
              <a:cs typeface="Arial"/>
              <a:sym typeface="Arial"/>
            </a:endParaRPr>
          </a:p>
        </p:txBody>
      </p:sp>
      <p:sp>
        <p:nvSpPr>
          <p:cNvPr id="133" name="Google Shape;133;p18"/>
          <p:cNvSpPr txBox="1"/>
          <p:nvPr>
            <p:ph type="title"/>
          </p:nvPr>
        </p:nvSpPr>
        <p:spPr>
          <a:xfrm>
            <a:off x="381575" y="575950"/>
            <a:ext cx="8762400" cy="635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tr"/>
              <a:t>Cleaning the Data</a:t>
            </a:r>
            <a:endParaRPr/>
          </a:p>
        </p:txBody>
      </p:sp>
      <p:cxnSp>
        <p:nvCxnSpPr>
          <p:cNvPr id="134" name="Google Shape;134;p18"/>
          <p:cNvCxnSpPr/>
          <p:nvPr/>
        </p:nvCxnSpPr>
        <p:spPr>
          <a:xfrm>
            <a:off x="5495700" y="1583850"/>
            <a:ext cx="0" cy="2958600"/>
          </a:xfrm>
          <a:prstGeom prst="straightConnector1">
            <a:avLst/>
          </a:prstGeom>
          <a:noFill/>
          <a:ln cap="flat" cmpd="sng" w="19050">
            <a:solidFill>
              <a:srgbClr val="D9D9D9"/>
            </a:solidFill>
            <a:prstDash val="solid"/>
            <a:round/>
            <a:headEnd len="med" w="med" type="none"/>
            <a:tailEnd len="med" w="med" type="none"/>
          </a:ln>
        </p:spPr>
      </p:cxnSp>
      <p:pic>
        <p:nvPicPr>
          <p:cNvPr id="135" name="Google Shape;135;p18"/>
          <p:cNvPicPr preferRelativeResize="0"/>
          <p:nvPr/>
        </p:nvPicPr>
        <p:blipFill rotWithShape="1">
          <a:blip r:embed="rId3">
            <a:alphaModFix/>
          </a:blip>
          <a:srcRect b="0" l="6444" r="3676" t="1999"/>
          <a:stretch/>
        </p:blipFill>
        <p:spPr>
          <a:xfrm>
            <a:off x="5846500" y="1760000"/>
            <a:ext cx="2933350" cy="235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221100" y="1321850"/>
            <a:ext cx="4809600" cy="363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tr" sz="1200">
                <a:latin typeface="Arial"/>
                <a:ea typeface="Arial"/>
                <a:cs typeface="Arial"/>
                <a:sym typeface="Arial"/>
              </a:rPr>
              <a:t>Data: </a:t>
            </a:r>
            <a:r>
              <a:rPr lang="tr" sz="1200">
                <a:latin typeface="Arial"/>
                <a:ea typeface="Arial"/>
                <a:cs typeface="Arial"/>
                <a:sym typeface="Arial"/>
              </a:rPr>
              <a:t>First,</a:t>
            </a:r>
            <a:r>
              <a:rPr b="1" lang="tr" sz="1200">
                <a:latin typeface="Arial"/>
                <a:ea typeface="Arial"/>
                <a:cs typeface="Arial"/>
                <a:sym typeface="Arial"/>
              </a:rPr>
              <a:t> </a:t>
            </a:r>
            <a:r>
              <a:rPr lang="tr" sz="1200">
                <a:latin typeface="Arial"/>
                <a:ea typeface="Arial"/>
                <a:cs typeface="Arial"/>
                <a:sym typeface="Arial"/>
              </a:rPr>
              <a:t>we randomly split the data into two as the following: 80% Train, 20% Test. </a:t>
            </a:r>
            <a:endParaRPr sz="1200">
              <a:latin typeface="Arial"/>
              <a:ea typeface="Arial"/>
              <a:cs typeface="Arial"/>
              <a:sym typeface="Arial"/>
            </a:endParaRPr>
          </a:p>
          <a:p>
            <a:pPr indent="-311150" lvl="0" marL="457200" rtl="0" algn="l">
              <a:spcBef>
                <a:spcPts val="1000"/>
              </a:spcBef>
              <a:spcAft>
                <a:spcPts val="0"/>
              </a:spcAft>
              <a:buSzPts val="1300"/>
              <a:buChar char="●"/>
            </a:pPr>
            <a:r>
              <a:rPr b="1" lang="tr" sz="1200">
                <a:latin typeface="Arial"/>
                <a:ea typeface="Arial"/>
                <a:cs typeface="Arial"/>
                <a:sym typeface="Arial"/>
              </a:rPr>
              <a:t>Train:</a:t>
            </a:r>
            <a:r>
              <a:rPr lang="tr" sz="1200">
                <a:latin typeface="Arial"/>
                <a:ea typeface="Arial"/>
                <a:cs typeface="Arial"/>
                <a:sym typeface="Arial"/>
              </a:rPr>
              <a:t> Later we trained the model with the train data by using “ExtraTreesClassifier” function from scikit-learn library with n_estimators = 250). </a:t>
            </a:r>
            <a:endParaRPr sz="1200">
              <a:latin typeface="Arial"/>
              <a:ea typeface="Arial"/>
              <a:cs typeface="Arial"/>
              <a:sym typeface="Arial"/>
            </a:endParaRPr>
          </a:p>
          <a:p>
            <a:pPr indent="-311150" lvl="0" marL="457200" rtl="0" algn="l">
              <a:spcBef>
                <a:spcPts val="1000"/>
              </a:spcBef>
              <a:spcAft>
                <a:spcPts val="0"/>
              </a:spcAft>
              <a:buSzPts val="1300"/>
              <a:buChar char="●"/>
            </a:pPr>
            <a:r>
              <a:rPr b="1" lang="tr" sz="1200">
                <a:latin typeface="Arial"/>
                <a:ea typeface="Arial"/>
                <a:cs typeface="Arial"/>
                <a:sym typeface="Arial"/>
              </a:rPr>
              <a:t>Features:</a:t>
            </a:r>
            <a:r>
              <a:rPr lang="tr" sz="1200">
                <a:latin typeface="Arial"/>
                <a:ea typeface="Arial"/>
                <a:cs typeface="Arial"/>
                <a:sym typeface="Arial"/>
              </a:rPr>
              <a:t> We fitted the model and calculated the importance score of each feature. Later we listed the features according to their importance scores. </a:t>
            </a:r>
            <a:endParaRPr sz="1200">
              <a:latin typeface="Arial"/>
              <a:ea typeface="Arial"/>
              <a:cs typeface="Arial"/>
              <a:sym typeface="Arial"/>
            </a:endParaRPr>
          </a:p>
          <a:p>
            <a:pPr indent="-311150" lvl="0" marL="457200" rtl="0" algn="l">
              <a:spcBef>
                <a:spcPts val="1000"/>
              </a:spcBef>
              <a:spcAft>
                <a:spcPts val="1000"/>
              </a:spcAft>
              <a:buSzPts val="1300"/>
              <a:buChar char="●"/>
            </a:pPr>
            <a:r>
              <a:rPr b="1" lang="tr" sz="1200">
                <a:latin typeface="Arial"/>
                <a:ea typeface="Arial"/>
                <a:cs typeface="Arial"/>
                <a:sym typeface="Arial"/>
              </a:rPr>
              <a:t>Prioritization of Features: </a:t>
            </a:r>
            <a:r>
              <a:rPr lang="tr" sz="1200">
                <a:latin typeface="Arial"/>
                <a:ea typeface="Arial"/>
                <a:cs typeface="Arial"/>
                <a:sym typeface="Arial"/>
              </a:rPr>
              <a:t>Using an extra tree classifier we analysed the importance of each feature and realized that some features have no impact on the classification, except one feature, mainly FX, rest of the features has pretty similar impact and the overall impact for each feature is low, meaning the combination of features is more important than a couple of main features.</a:t>
            </a:r>
            <a:endParaRPr sz="1200">
              <a:latin typeface="Arial"/>
              <a:ea typeface="Arial"/>
              <a:cs typeface="Arial"/>
              <a:sym typeface="Arial"/>
            </a:endParaRPr>
          </a:p>
        </p:txBody>
      </p:sp>
      <p:sp>
        <p:nvSpPr>
          <p:cNvPr id="141" name="Google Shape;141;p19"/>
          <p:cNvSpPr txBox="1"/>
          <p:nvPr>
            <p:ph type="title"/>
          </p:nvPr>
        </p:nvSpPr>
        <p:spPr>
          <a:xfrm>
            <a:off x="381575" y="575950"/>
            <a:ext cx="8762400" cy="635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tr"/>
              <a:t>Random Forest Model</a:t>
            </a:r>
            <a:endParaRPr/>
          </a:p>
        </p:txBody>
      </p:sp>
      <p:cxnSp>
        <p:nvCxnSpPr>
          <p:cNvPr id="142" name="Google Shape;142;p19"/>
          <p:cNvCxnSpPr/>
          <p:nvPr/>
        </p:nvCxnSpPr>
        <p:spPr>
          <a:xfrm>
            <a:off x="5190900" y="1583850"/>
            <a:ext cx="0" cy="2958600"/>
          </a:xfrm>
          <a:prstGeom prst="straightConnector1">
            <a:avLst/>
          </a:prstGeom>
          <a:noFill/>
          <a:ln cap="flat" cmpd="sng" w="19050">
            <a:solidFill>
              <a:srgbClr val="D9D9D9"/>
            </a:solidFill>
            <a:prstDash val="solid"/>
            <a:round/>
            <a:headEnd len="med" w="med" type="none"/>
            <a:tailEnd len="med" w="med" type="none"/>
          </a:ln>
        </p:spPr>
      </p:cxnSp>
      <p:sp>
        <p:nvSpPr>
          <p:cNvPr id="143" name="Google Shape;143;p19"/>
          <p:cNvSpPr/>
          <p:nvPr/>
        </p:nvSpPr>
        <p:spPr>
          <a:xfrm>
            <a:off x="6354250" y="1385413"/>
            <a:ext cx="18153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kaggle_loan_data.csv</a:t>
            </a:r>
            <a:endParaRPr b="1" sz="1000">
              <a:solidFill>
                <a:srgbClr val="FFFFFF"/>
              </a:solidFill>
            </a:endParaRPr>
          </a:p>
        </p:txBody>
      </p:sp>
      <p:cxnSp>
        <p:nvCxnSpPr>
          <p:cNvPr id="144" name="Google Shape;144;p19"/>
          <p:cNvCxnSpPr/>
          <p:nvPr/>
        </p:nvCxnSpPr>
        <p:spPr>
          <a:xfrm>
            <a:off x="7283507" y="1991175"/>
            <a:ext cx="768000" cy="555000"/>
          </a:xfrm>
          <a:prstGeom prst="straightConnector1">
            <a:avLst/>
          </a:prstGeom>
          <a:noFill/>
          <a:ln cap="flat" cmpd="sng" w="19050">
            <a:solidFill>
              <a:srgbClr val="FF0000"/>
            </a:solidFill>
            <a:prstDash val="solid"/>
            <a:round/>
            <a:headEnd len="med" w="med" type="none"/>
            <a:tailEnd len="med" w="med" type="triangle"/>
          </a:ln>
        </p:spPr>
      </p:cxnSp>
      <p:cxnSp>
        <p:nvCxnSpPr>
          <p:cNvPr id="145" name="Google Shape;145;p19"/>
          <p:cNvCxnSpPr/>
          <p:nvPr/>
        </p:nvCxnSpPr>
        <p:spPr>
          <a:xfrm flipH="1">
            <a:off x="6520907" y="1991175"/>
            <a:ext cx="686400" cy="555000"/>
          </a:xfrm>
          <a:prstGeom prst="straightConnector1">
            <a:avLst/>
          </a:prstGeom>
          <a:noFill/>
          <a:ln cap="flat" cmpd="sng" w="19050">
            <a:solidFill>
              <a:srgbClr val="FF0000"/>
            </a:solidFill>
            <a:prstDash val="solid"/>
            <a:round/>
            <a:headEnd len="med" w="med" type="none"/>
            <a:tailEnd len="med" w="med" type="triangle"/>
          </a:ln>
        </p:spPr>
      </p:cxnSp>
      <p:sp>
        <p:nvSpPr>
          <p:cNvPr id="146" name="Google Shape;146;p19"/>
          <p:cNvSpPr/>
          <p:nvPr/>
        </p:nvSpPr>
        <p:spPr>
          <a:xfrm>
            <a:off x="5742675" y="2736475"/>
            <a:ext cx="13689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Train Data</a:t>
            </a:r>
            <a:endParaRPr b="1" sz="1000">
              <a:solidFill>
                <a:srgbClr val="FFFFFF"/>
              </a:solidFill>
            </a:endParaRPr>
          </a:p>
        </p:txBody>
      </p:sp>
      <p:sp>
        <p:nvSpPr>
          <p:cNvPr id="147" name="Google Shape;147;p19"/>
          <p:cNvSpPr/>
          <p:nvPr/>
        </p:nvSpPr>
        <p:spPr>
          <a:xfrm>
            <a:off x="7419075" y="2736475"/>
            <a:ext cx="13689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Test</a:t>
            </a:r>
            <a:r>
              <a:rPr b="1" lang="tr" sz="1000">
                <a:solidFill>
                  <a:srgbClr val="FFFFFF"/>
                </a:solidFill>
              </a:rPr>
              <a:t> Data</a:t>
            </a:r>
            <a:endParaRPr b="1" sz="1000">
              <a:solidFill>
                <a:srgbClr val="FFFFFF"/>
              </a:solidFill>
            </a:endParaRPr>
          </a:p>
        </p:txBody>
      </p:sp>
      <p:sp>
        <p:nvSpPr>
          <p:cNvPr id="148" name="Google Shape;148;p19"/>
          <p:cNvSpPr/>
          <p:nvPr/>
        </p:nvSpPr>
        <p:spPr>
          <a:xfrm>
            <a:off x="6648100" y="2979075"/>
            <a:ext cx="635400" cy="635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sz="1000"/>
              <a:t>80%</a:t>
            </a:r>
            <a:endParaRPr sz="1000"/>
          </a:p>
        </p:txBody>
      </p:sp>
      <p:sp>
        <p:nvSpPr>
          <p:cNvPr id="149" name="Google Shape;149;p19"/>
          <p:cNvSpPr/>
          <p:nvPr/>
        </p:nvSpPr>
        <p:spPr>
          <a:xfrm>
            <a:off x="8409150" y="2979075"/>
            <a:ext cx="635400" cy="635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sz="1000"/>
              <a:t>20%</a:t>
            </a:r>
            <a:endParaRPr sz="1000"/>
          </a:p>
        </p:txBody>
      </p:sp>
      <p:cxnSp>
        <p:nvCxnSpPr>
          <p:cNvPr id="150" name="Google Shape;150;p19"/>
          <p:cNvCxnSpPr/>
          <p:nvPr/>
        </p:nvCxnSpPr>
        <p:spPr>
          <a:xfrm>
            <a:off x="6253800" y="3403900"/>
            <a:ext cx="487500" cy="450900"/>
          </a:xfrm>
          <a:prstGeom prst="straightConnector1">
            <a:avLst/>
          </a:prstGeom>
          <a:noFill/>
          <a:ln cap="flat" cmpd="sng" w="19050">
            <a:solidFill>
              <a:srgbClr val="FF0000"/>
            </a:solidFill>
            <a:prstDash val="solid"/>
            <a:round/>
            <a:headEnd len="med" w="med" type="none"/>
            <a:tailEnd len="med" w="med" type="triangle"/>
          </a:ln>
        </p:spPr>
      </p:cxnSp>
      <p:cxnSp>
        <p:nvCxnSpPr>
          <p:cNvPr id="151" name="Google Shape;151;p19"/>
          <p:cNvCxnSpPr/>
          <p:nvPr/>
        </p:nvCxnSpPr>
        <p:spPr>
          <a:xfrm flipH="1">
            <a:off x="5786325" y="3424125"/>
            <a:ext cx="379800" cy="426900"/>
          </a:xfrm>
          <a:prstGeom prst="straightConnector1">
            <a:avLst/>
          </a:prstGeom>
          <a:noFill/>
          <a:ln cap="flat" cmpd="sng" w="19050">
            <a:solidFill>
              <a:srgbClr val="FF0000"/>
            </a:solidFill>
            <a:prstDash val="solid"/>
            <a:round/>
            <a:headEnd len="med" w="med" type="none"/>
            <a:tailEnd len="med" w="med" type="triangle"/>
          </a:ln>
        </p:spPr>
      </p:cxnSp>
      <p:sp>
        <p:nvSpPr>
          <p:cNvPr id="152" name="Google Shape;152;p19"/>
          <p:cNvSpPr/>
          <p:nvPr/>
        </p:nvSpPr>
        <p:spPr>
          <a:xfrm>
            <a:off x="5417500" y="3920625"/>
            <a:ext cx="7014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X_train</a:t>
            </a:r>
            <a:endParaRPr b="1" sz="1000">
              <a:solidFill>
                <a:srgbClr val="FFFFFF"/>
              </a:solidFill>
            </a:endParaRPr>
          </a:p>
        </p:txBody>
      </p:sp>
      <p:sp>
        <p:nvSpPr>
          <p:cNvPr id="153" name="Google Shape;153;p19"/>
          <p:cNvSpPr/>
          <p:nvPr/>
        </p:nvSpPr>
        <p:spPr>
          <a:xfrm>
            <a:off x="6408800" y="3920625"/>
            <a:ext cx="7014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y</a:t>
            </a:r>
            <a:r>
              <a:rPr b="1" lang="tr" sz="1000">
                <a:solidFill>
                  <a:srgbClr val="FFFFFF"/>
                </a:solidFill>
              </a:rPr>
              <a:t>_train</a:t>
            </a:r>
            <a:endParaRPr b="1" sz="1000">
              <a:solidFill>
                <a:srgbClr val="FFFFFF"/>
              </a:solidFill>
            </a:endParaRPr>
          </a:p>
        </p:txBody>
      </p:sp>
      <p:cxnSp>
        <p:nvCxnSpPr>
          <p:cNvPr id="154" name="Google Shape;154;p19"/>
          <p:cNvCxnSpPr/>
          <p:nvPr/>
        </p:nvCxnSpPr>
        <p:spPr>
          <a:xfrm>
            <a:off x="8228257" y="3403900"/>
            <a:ext cx="487500" cy="450900"/>
          </a:xfrm>
          <a:prstGeom prst="straightConnector1">
            <a:avLst/>
          </a:prstGeom>
          <a:noFill/>
          <a:ln cap="flat" cmpd="sng" w="19050">
            <a:solidFill>
              <a:srgbClr val="FF0000"/>
            </a:solidFill>
            <a:prstDash val="solid"/>
            <a:round/>
            <a:headEnd len="med" w="med" type="none"/>
            <a:tailEnd len="med" w="med" type="triangle"/>
          </a:ln>
        </p:spPr>
      </p:cxnSp>
      <p:cxnSp>
        <p:nvCxnSpPr>
          <p:cNvPr id="155" name="Google Shape;155;p19"/>
          <p:cNvCxnSpPr/>
          <p:nvPr/>
        </p:nvCxnSpPr>
        <p:spPr>
          <a:xfrm flipH="1">
            <a:off x="7760782" y="3424125"/>
            <a:ext cx="379800" cy="426900"/>
          </a:xfrm>
          <a:prstGeom prst="straightConnector1">
            <a:avLst/>
          </a:prstGeom>
          <a:noFill/>
          <a:ln cap="flat" cmpd="sng" w="19050">
            <a:solidFill>
              <a:srgbClr val="FF0000"/>
            </a:solidFill>
            <a:prstDash val="solid"/>
            <a:round/>
            <a:headEnd len="med" w="med" type="none"/>
            <a:tailEnd len="med" w="med" type="triangle"/>
          </a:ln>
        </p:spPr>
      </p:cxnSp>
      <p:sp>
        <p:nvSpPr>
          <p:cNvPr id="156" name="Google Shape;156;p19"/>
          <p:cNvSpPr/>
          <p:nvPr/>
        </p:nvSpPr>
        <p:spPr>
          <a:xfrm>
            <a:off x="7391957" y="3920625"/>
            <a:ext cx="7014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X_test</a:t>
            </a:r>
            <a:endParaRPr b="1" sz="1000">
              <a:solidFill>
                <a:srgbClr val="FFFFFF"/>
              </a:solidFill>
            </a:endParaRPr>
          </a:p>
        </p:txBody>
      </p:sp>
      <p:sp>
        <p:nvSpPr>
          <p:cNvPr id="157" name="Google Shape;157;p19"/>
          <p:cNvSpPr/>
          <p:nvPr/>
        </p:nvSpPr>
        <p:spPr>
          <a:xfrm>
            <a:off x="8383257" y="3920625"/>
            <a:ext cx="701400" cy="431700"/>
          </a:xfrm>
          <a:prstGeom prst="roundRect">
            <a:avLst>
              <a:gd fmla="val 16667" name="adj"/>
            </a:avLst>
          </a:prstGeom>
          <a:solidFill>
            <a:schemeClr val="dk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 sz="1000">
                <a:solidFill>
                  <a:srgbClr val="FFFFFF"/>
                </a:solidFill>
              </a:rPr>
              <a:t>y_test</a:t>
            </a:r>
            <a:endParaRPr b="1" sz="1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381575" y="575950"/>
            <a:ext cx="8762400" cy="635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tr"/>
              <a:t>List of Features, sorted in their importance</a:t>
            </a:r>
            <a:endParaRPr/>
          </a:p>
        </p:txBody>
      </p:sp>
      <p:pic>
        <p:nvPicPr>
          <p:cNvPr id="163" name="Google Shape;163;p20"/>
          <p:cNvPicPr preferRelativeResize="0"/>
          <p:nvPr/>
        </p:nvPicPr>
        <p:blipFill>
          <a:blip r:embed="rId3">
            <a:alphaModFix/>
          </a:blip>
          <a:stretch>
            <a:fillRect/>
          </a:stretch>
        </p:blipFill>
        <p:spPr>
          <a:xfrm>
            <a:off x="381575" y="1464275"/>
            <a:ext cx="8102699" cy="2125893"/>
          </a:xfrm>
          <a:prstGeom prst="rect">
            <a:avLst/>
          </a:prstGeom>
          <a:noFill/>
          <a:ln>
            <a:noFill/>
          </a:ln>
        </p:spPr>
      </p:pic>
      <p:sp>
        <p:nvSpPr>
          <p:cNvPr id="164" name="Google Shape;164;p20"/>
          <p:cNvSpPr txBox="1"/>
          <p:nvPr/>
        </p:nvSpPr>
        <p:spPr>
          <a:xfrm>
            <a:off x="961600" y="3773600"/>
            <a:ext cx="3394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050"/>
              <a:t># Build a forest and compute the feature importances</a:t>
            </a:r>
            <a:endParaRPr sz="1050"/>
          </a:p>
          <a:p>
            <a:pPr indent="0" lvl="0" marL="0" rtl="0" algn="l">
              <a:lnSpc>
                <a:spcPct val="115000"/>
              </a:lnSpc>
              <a:spcBef>
                <a:spcPts val="0"/>
              </a:spcBef>
              <a:spcAft>
                <a:spcPts val="0"/>
              </a:spcAft>
              <a:buNone/>
            </a:pPr>
            <a:r>
              <a:rPr lang="tr" sz="1050"/>
              <a:t>forest = ExtraTreesClassifier(n_estimators=250,</a:t>
            </a:r>
            <a:endParaRPr sz="1050"/>
          </a:p>
          <a:p>
            <a:pPr indent="0" lvl="0" marL="0" rtl="0" algn="l">
              <a:lnSpc>
                <a:spcPct val="115000"/>
              </a:lnSpc>
              <a:spcBef>
                <a:spcPts val="0"/>
              </a:spcBef>
              <a:spcAft>
                <a:spcPts val="0"/>
              </a:spcAft>
              <a:buNone/>
            </a:pPr>
            <a:r>
              <a:rPr lang="tr" sz="1050"/>
              <a:t>                              random_state=0)</a:t>
            </a:r>
            <a:endParaRPr sz="1050"/>
          </a:p>
          <a:p>
            <a:pPr indent="0" lvl="0" marL="0" rtl="0" algn="l">
              <a:lnSpc>
                <a:spcPct val="115000"/>
              </a:lnSpc>
              <a:spcBef>
                <a:spcPts val="0"/>
              </a:spcBef>
              <a:spcAft>
                <a:spcPts val="0"/>
              </a:spcAft>
              <a:buNone/>
            </a:pPr>
            <a:r>
              <a:t/>
            </a:r>
            <a:endParaRPr sz="1050"/>
          </a:p>
        </p:txBody>
      </p:sp>
      <p:sp>
        <p:nvSpPr>
          <p:cNvPr id="165" name="Google Shape;165;p20"/>
          <p:cNvSpPr txBox="1"/>
          <p:nvPr/>
        </p:nvSpPr>
        <p:spPr>
          <a:xfrm>
            <a:off x="4722375" y="3583500"/>
            <a:ext cx="3971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p>
          <a:p>
            <a:pPr indent="0" lvl="0" marL="0" rtl="0" algn="l">
              <a:lnSpc>
                <a:spcPct val="115000"/>
              </a:lnSpc>
              <a:spcBef>
                <a:spcPts val="0"/>
              </a:spcBef>
              <a:spcAft>
                <a:spcPts val="0"/>
              </a:spcAft>
              <a:buNone/>
            </a:pPr>
            <a:r>
              <a:rPr lang="tr" sz="1050"/>
              <a:t>forest.fit(X, y)</a:t>
            </a:r>
            <a:endParaRPr sz="1050"/>
          </a:p>
          <a:p>
            <a:pPr indent="0" lvl="0" marL="0" rtl="0" algn="l">
              <a:lnSpc>
                <a:spcPct val="115000"/>
              </a:lnSpc>
              <a:spcBef>
                <a:spcPts val="0"/>
              </a:spcBef>
              <a:spcAft>
                <a:spcPts val="0"/>
              </a:spcAft>
              <a:buNone/>
            </a:pPr>
            <a:r>
              <a:rPr lang="tr" sz="1050"/>
              <a:t>importances = forest.feature_importances_</a:t>
            </a:r>
            <a:endParaRPr sz="1050"/>
          </a:p>
          <a:p>
            <a:pPr indent="0" lvl="0" marL="0" rtl="0" algn="l">
              <a:lnSpc>
                <a:spcPct val="115000"/>
              </a:lnSpc>
              <a:spcBef>
                <a:spcPts val="0"/>
              </a:spcBef>
              <a:spcAft>
                <a:spcPts val="0"/>
              </a:spcAft>
              <a:buNone/>
            </a:pPr>
            <a:r>
              <a:rPr lang="tr" sz="1050"/>
              <a:t>std = np.std([tree.feature_importances_ for tree in forest.estimators_],</a:t>
            </a:r>
            <a:endParaRPr sz="1050"/>
          </a:p>
          <a:p>
            <a:pPr indent="0" lvl="0" marL="0" rtl="0" algn="l">
              <a:lnSpc>
                <a:spcPct val="115000"/>
              </a:lnSpc>
              <a:spcBef>
                <a:spcPts val="0"/>
              </a:spcBef>
              <a:spcAft>
                <a:spcPts val="0"/>
              </a:spcAft>
              <a:buNone/>
            </a:pPr>
            <a:r>
              <a:rPr lang="tr" sz="1050"/>
              <a:t>             axis=0)</a:t>
            </a:r>
            <a:endParaRPr sz="1050"/>
          </a:p>
          <a:p>
            <a:pPr indent="0" lvl="0" marL="0" rtl="0" algn="l">
              <a:lnSpc>
                <a:spcPct val="115000"/>
              </a:lnSpc>
              <a:spcBef>
                <a:spcPts val="0"/>
              </a:spcBef>
              <a:spcAft>
                <a:spcPts val="0"/>
              </a:spcAft>
              <a:buNone/>
            </a:pPr>
            <a:r>
              <a:rPr lang="tr" sz="1050"/>
              <a:t>indices = np.argsort(importances)[::-1]</a:t>
            </a:r>
            <a:endParaRPr sz="1050"/>
          </a:p>
        </p:txBody>
      </p:sp>
      <p:cxnSp>
        <p:nvCxnSpPr>
          <p:cNvPr id="166" name="Google Shape;166;p20"/>
          <p:cNvCxnSpPr/>
          <p:nvPr/>
        </p:nvCxnSpPr>
        <p:spPr>
          <a:xfrm>
            <a:off x="4505100" y="3917225"/>
            <a:ext cx="0" cy="1006200"/>
          </a:xfrm>
          <a:prstGeom prst="straightConnector1">
            <a:avLst/>
          </a:prstGeom>
          <a:noFill/>
          <a:ln cap="flat" cmpd="sng" w="19050">
            <a:solidFill>
              <a:srgbClr val="D9D9D9"/>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idx="1" type="body"/>
          </p:nvPr>
        </p:nvSpPr>
        <p:spPr>
          <a:xfrm>
            <a:off x="221100" y="1321850"/>
            <a:ext cx="4209300" cy="363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tr" sz="1200">
                <a:latin typeface="Arial"/>
                <a:ea typeface="Arial"/>
                <a:cs typeface="Arial"/>
                <a:sym typeface="Arial"/>
              </a:rPr>
              <a:t>Testing the Model with Test Data</a:t>
            </a:r>
            <a:r>
              <a:rPr b="1" lang="tr" sz="1200">
                <a:latin typeface="Arial"/>
                <a:ea typeface="Arial"/>
                <a:cs typeface="Arial"/>
                <a:sym typeface="Arial"/>
              </a:rPr>
              <a:t>: </a:t>
            </a:r>
            <a:r>
              <a:rPr lang="tr" sz="1200">
                <a:latin typeface="Arial"/>
                <a:ea typeface="Arial"/>
                <a:cs typeface="Arial"/>
                <a:sym typeface="Arial"/>
              </a:rPr>
              <a:t>After fitting the train data (X_train, y_train) with a random forest model, we tested the success of our model by looking at Mean Absolute Errors with a cross validation score on the test data we previously separated randomly.</a:t>
            </a:r>
            <a:endParaRPr sz="1200">
              <a:latin typeface="Arial"/>
              <a:ea typeface="Arial"/>
              <a:cs typeface="Arial"/>
              <a:sym typeface="Arial"/>
            </a:endParaRPr>
          </a:p>
          <a:p>
            <a:pPr indent="-311150" lvl="0" marL="457200" rtl="0" algn="l">
              <a:spcBef>
                <a:spcPts val="1000"/>
              </a:spcBef>
              <a:spcAft>
                <a:spcPts val="0"/>
              </a:spcAft>
              <a:buSzPts val="1300"/>
              <a:buChar char="●"/>
            </a:pPr>
            <a:r>
              <a:rPr b="1" lang="tr" sz="1200">
                <a:latin typeface="Arial"/>
                <a:ea typeface="Arial"/>
                <a:cs typeface="Arial"/>
                <a:sym typeface="Arial"/>
              </a:rPr>
              <a:t>Cross Validation Score</a:t>
            </a:r>
            <a:r>
              <a:rPr b="1" lang="tr" sz="1200">
                <a:latin typeface="Arial"/>
                <a:ea typeface="Arial"/>
                <a:cs typeface="Arial"/>
                <a:sym typeface="Arial"/>
              </a:rPr>
              <a:t>:</a:t>
            </a:r>
            <a:r>
              <a:rPr lang="tr" sz="1200">
                <a:latin typeface="Arial"/>
                <a:ea typeface="Arial"/>
                <a:cs typeface="Arial"/>
                <a:sym typeface="Arial"/>
              </a:rPr>
              <a:t> </a:t>
            </a:r>
            <a:r>
              <a:rPr lang="tr" sz="1200">
                <a:latin typeface="Arial"/>
                <a:ea typeface="Arial"/>
                <a:cs typeface="Arial"/>
                <a:sym typeface="Arial"/>
              </a:rPr>
              <a:t>Our cross validation score was 0.9066, which was higher than some solution attempts posted on Kaggle.</a:t>
            </a:r>
            <a:endParaRPr sz="1200">
              <a:latin typeface="Arial"/>
              <a:ea typeface="Arial"/>
              <a:cs typeface="Arial"/>
              <a:sym typeface="Arial"/>
            </a:endParaRPr>
          </a:p>
          <a:p>
            <a:pPr indent="-311150" lvl="0" marL="457200" rtl="0" algn="l">
              <a:spcBef>
                <a:spcPts val="1000"/>
              </a:spcBef>
              <a:spcAft>
                <a:spcPts val="1000"/>
              </a:spcAft>
              <a:buSzPts val="1300"/>
              <a:buChar char="●"/>
            </a:pPr>
            <a:r>
              <a:rPr b="1" lang="tr" sz="1200">
                <a:latin typeface="Arial"/>
                <a:ea typeface="Arial"/>
                <a:cs typeface="Arial"/>
                <a:sym typeface="Arial"/>
              </a:rPr>
              <a:t>Graph Limitations</a:t>
            </a:r>
            <a:r>
              <a:rPr b="1" lang="tr" sz="1200">
                <a:latin typeface="Arial"/>
                <a:ea typeface="Arial"/>
                <a:cs typeface="Arial"/>
                <a:sym typeface="Arial"/>
              </a:rPr>
              <a:t>:</a:t>
            </a:r>
            <a:r>
              <a:rPr lang="tr" sz="1200">
                <a:latin typeface="Arial"/>
                <a:ea typeface="Arial"/>
                <a:cs typeface="Arial"/>
                <a:sym typeface="Arial"/>
              </a:rPr>
              <a:t> </a:t>
            </a:r>
            <a:r>
              <a:rPr lang="tr" sz="1200">
                <a:latin typeface="Arial"/>
                <a:ea typeface="Arial"/>
                <a:cs typeface="Arial"/>
                <a:sym typeface="Arial"/>
              </a:rPr>
              <a:t>As our decision tree had 166 features, it was not intuitive to plot the graph for this. </a:t>
            </a:r>
            <a:endParaRPr sz="1200">
              <a:latin typeface="Arial"/>
              <a:ea typeface="Arial"/>
              <a:cs typeface="Arial"/>
              <a:sym typeface="Arial"/>
            </a:endParaRPr>
          </a:p>
        </p:txBody>
      </p:sp>
      <p:sp>
        <p:nvSpPr>
          <p:cNvPr id="172" name="Google Shape;172;p21"/>
          <p:cNvSpPr txBox="1"/>
          <p:nvPr>
            <p:ph type="title"/>
          </p:nvPr>
        </p:nvSpPr>
        <p:spPr>
          <a:xfrm>
            <a:off x="381575" y="575950"/>
            <a:ext cx="8762400" cy="635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tr"/>
              <a:t>Final Results</a:t>
            </a:r>
            <a:endParaRPr/>
          </a:p>
        </p:txBody>
      </p:sp>
      <p:cxnSp>
        <p:nvCxnSpPr>
          <p:cNvPr id="173" name="Google Shape;173;p21"/>
          <p:cNvCxnSpPr/>
          <p:nvPr/>
        </p:nvCxnSpPr>
        <p:spPr>
          <a:xfrm>
            <a:off x="4841575" y="1583850"/>
            <a:ext cx="0" cy="2958600"/>
          </a:xfrm>
          <a:prstGeom prst="straightConnector1">
            <a:avLst/>
          </a:prstGeom>
          <a:noFill/>
          <a:ln cap="flat" cmpd="sng" w="19050">
            <a:solidFill>
              <a:srgbClr val="D9D9D9"/>
            </a:solidFill>
            <a:prstDash val="solid"/>
            <a:round/>
            <a:headEnd len="med" w="med" type="none"/>
            <a:tailEnd len="med" w="med" type="none"/>
          </a:ln>
        </p:spPr>
      </p:cxnSp>
      <p:sp>
        <p:nvSpPr>
          <p:cNvPr id="174" name="Google Shape;174;p21"/>
          <p:cNvSpPr txBox="1"/>
          <p:nvPr/>
        </p:nvSpPr>
        <p:spPr>
          <a:xfrm>
            <a:off x="5280050" y="1641050"/>
            <a:ext cx="3551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000"/>
              <a:t>Cross Validation Calculation with Mean Absolute Error</a:t>
            </a:r>
            <a:endParaRPr b="1"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tr" sz="1000"/>
              <a:t># Function to calculate mean absolute error</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tr" sz="1000"/>
              <a:t>def cross_val(X_train, y_train, model):</a:t>
            </a:r>
            <a:endParaRPr sz="1000"/>
          </a:p>
          <a:p>
            <a:pPr indent="0" lvl="0" marL="0" rtl="0" algn="l">
              <a:lnSpc>
                <a:spcPct val="115000"/>
              </a:lnSpc>
              <a:spcBef>
                <a:spcPts val="0"/>
              </a:spcBef>
              <a:spcAft>
                <a:spcPts val="0"/>
              </a:spcAft>
              <a:buNone/>
            </a:pPr>
            <a:r>
              <a:rPr lang="tr" sz="1000"/>
              <a:t>    from sklearn.model_selection import cross_val_score</a:t>
            </a:r>
            <a:endParaRPr sz="1000"/>
          </a:p>
          <a:p>
            <a:pPr indent="0" lvl="0" marL="0" rtl="0" algn="l">
              <a:lnSpc>
                <a:spcPct val="115000"/>
              </a:lnSpc>
              <a:spcBef>
                <a:spcPts val="0"/>
              </a:spcBef>
              <a:spcAft>
                <a:spcPts val="0"/>
              </a:spcAft>
              <a:buNone/>
            </a:pPr>
            <a:r>
              <a:rPr lang="tr" sz="1000"/>
              <a:t>    accuracies = cross_val_score(estimator = model, X = X_train, y = y_train, cv = 5)</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tr" sz="1000"/>
              <a:t>    return accuracies.mean()</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