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92c84ea75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92c84ea75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92c84ea75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92c84ea75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92c84ea75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92c84ea75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92c84ea75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92c84ea75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92c84ea75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92c84ea75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92c84ea75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92c84ea75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92c84ea75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92c84ea75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92c84ea75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92c84ea75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92c84ea75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92c84ea75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92c84ea75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92c84ea75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92c84ea75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92c84ea75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92c84ea75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92c84ea75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o"/>
              <a:t>Algoritmi de sortare</a:t>
            </a:r>
            <a:endParaRPr/>
          </a:p>
          <a:p>
            <a:pPr indent="0" lvl="0" marL="0" rtl="0" algn="ctr">
              <a:spcBef>
                <a:spcPts val="0"/>
              </a:spcBef>
              <a:spcAft>
                <a:spcPts val="0"/>
              </a:spcAft>
              <a:buNone/>
            </a:pPr>
            <a:r>
              <a:rPr lang="ro"/>
              <a:t>C++</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sz="1600">
                <a:latin typeface="Montserrat"/>
                <a:ea typeface="Montserrat"/>
                <a:cs typeface="Montserrat"/>
                <a:sym typeface="Montserrat"/>
              </a:rPr>
              <a:t>de Biciușcă Matei-Alexandru</a:t>
            </a:r>
            <a:endParaRPr sz="16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1000"/>
                                        <p:tgtEl>
                                          <p:spTgt spid="134"/>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1000"/>
                                        <p:tgtEl>
                                          <p:spTgt spid="13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Idei generale ce reies din grafic și output.txt</a:t>
            </a:r>
            <a:endParaRPr/>
          </a:p>
        </p:txBody>
      </p:sp>
      <p:sp>
        <p:nvSpPr>
          <p:cNvPr id="198" name="Google Shape;198;p22"/>
          <p:cNvSpPr txBox="1"/>
          <p:nvPr>
            <p:ph idx="1" type="body"/>
          </p:nvPr>
        </p:nvSpPr>
        <p:spPr>
          <a:xfrm>
            <a:off x="1297500" y="1036025"/>
            <a:ext cx="7038900" cy="34428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Montserrat"/>
              <a:buAutoNum type="arabicPeriod"/>
            </a:pPr>
            <a:r>
              <a:rPr lang="ro" sz="1700">
                <a:latin typeface="Montserrat"/>
                <a:ea typeface="Montserrat"/>
                <a:cs typeface="Montserrat"/>
                <a:sym typeface="Montserrat"/>
              </a:rPr>
              <a:t>Așa cum se aștepta, Bubble Sort-ul este cea mai lentă sortare, întrucât are cea mai mare complexitate generală. De la 10</a:t>
            </a:r>
            <a:r>
              <a:rPr baseline="30000" lang="ro" sz="1700">
                <a:latin typeface="Montserrat"/>
                <a:ea typeface="Montserrat"/>
                <a:cs typeface="Montserrat"/>
                <a:sym typeface="Montserrat"/>
              </a:rPr>
              <a:t>6</a:t>
            </a:r>
            <a:r>
              <a:rPr lang="ro" sz="1700">
                <a:latin typeface="Montserrat"/>
                <a:ea typeface="Montserrat"/>
                <a:cs typeface="Montserrat"/>
                <a:sym typeface="Montserrat"/>
              </a:rPr>
              <a:t> a fost de preferat să se renunțe la afișarea timpului, deoarece cronometrarea ar fi durat prea mult.</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AutoNum type="arabicPeriod"/>
            </a:pPr>
            <a:r>
              <a:rPr lang="ro" sz="1700">
                <a:latin typeface="Montserrat"/>
                <a:ea typeface="Montserrat"/>
                <a:cs typeface="Montserrat"/>
                <a:sym typeface="Montserrat"/>
              </a:rPr>
              <a:t>Până în 10</a:t>
            </a:r>
            <a:r>
              <a:rPr baseline="30000" lang="ro" sz="1700">
                <a:latin typeface="Montserrat"/>
                <a:ea typeface="Montserrat"/>
                <a:cs typeface="Montserrat"/>
                <a:sym typeface="Montserrat"/>
              </a:rPr>
              <a:t>7</a:t>
            </a:r>
            <a:r>
              <a:rPr lang="ro" sz="1700">
                <a:latin typeface="Montserrat"/>
                <a:ea typeface="Montserrat"/>
                <a:cs typeface="Montserrat"/>
                <a:sym typeface="Montserrat"/>
              </a:rPr>
              <a:t>, Heap Sort-ul este de 2-3 ori mai lent decât sortarea din STL, în schimb se observă cum la 10</a:t>
            </a:r>
            <a:r>
              <a:rPr baseline="30000" lang="ro" sz="1700">
                <a:latin typeface="Montserrat"/>
                <a:ea typeface="Montserrat"/>
                <a:cs typeface="Montserrat"/>
                <a:sym typeface="Montserrat"/>
              </a:rPr>
              <a:t>8</a:t>
            </a:r>
            <a:r>
              <a:rPr lang="ro" sz="1700">
                <a:latin typeface="Montserrat"/>
                <a:ea typeface="Montserrat"/>
                <a:cs typeface="Montserrat"/>
                <a:sym typeface="Montserrat"/>
              </a:rPr>
              <a:t>, Heap Sort-ul e de 4 ori mai lent ca STL-ul.</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AutoNum type="arabicPeriod"/>
            </a:pPr>
            <a:r>
              <a:rPr lang="ro" sz="1700">
                <a:latin typeface="Montserrat"/>
                <a:ea typeface="Montserrat"/>
                <a:cs typeface="Montserrat"/>
                <a:sym typeface="Montserrat"/>
              </a:rPr>
              <a:t>La rândul lui, până în </a:t>
            </a:r>
            <a:r>
              <a:rPr lang="ro" sz="1700">
                <a:latin typeface="Montserrat"/>
                <a:ea typeface="Montserrat"/>
                <a:cs typeface="Montserrat"/>
                <a:sym typeface="Montserrat"/>
              </a:rPr>
              <a:t>10</a:t>
            </a:r>
            <a:r>
              <a:rPr baseline="30000" lang="ro" sz="1700">
                <a:latin typeface="Montserrat"/>
                <a:ea typeface="Montserrat"/>
                <a:cs typeface="Montserrat"/>
                <a:sym typeface="Montserrat"/>
              </a:rPr>
              <a:t>7</a:t>
            </a:r>
            <a:r>
              <a:rPr lang="ro" sz="1700">
                <a:latin typeface="Montserrat"/>
                <a:ea typeface="Montserrat"/>
                <a:cs typeface="Montserrat"/>
                <a:sym typeface="Montserrat"/>
              </a:rPr>
              <a:t>, Merge Sort-ul este de 2-3 ori mai lent decât Heap Sort-ul, în schimb cei doi timpi se apropie pentru valori ale lui n mai mari (Test 8: Heap în 114, Merge în 118).</a:t>
            </a:r>
            <a:endParaRPr sz="1700">
              <a:latin typeface="Montserrat"/>
              <a:ea typeface="Montserrat"/>
              <a:cs typeface="Montserrat"/>
              <a:sym typeface="Montserrat"/>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Idei generale ce reies din grafic și output.txt</a:t>
            </a:r>
            <a:endParaRPr/>
          </a:p>
        </p:txBody>
      </p:sp>
      <p:sp>
        <p:nvSpPr>
          <p:cNvPr id="204" name="Google Shape;204;p23"/>
          <p:cNvSpPr txBox="1"/>
          <p:nvPr>
            <p:ph idx="1" type="body"/>
          </p:nvPr>
        </p:nvSpPr>
        <p:spPr>
          <a:xfrm>
            <a:off x="1297500" y="1048200"/>
            <a:ext cx="7038900" cy="363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sz="1700">
                <a:latin typeface="Montserrat"/>
                <a:ea typeface="Montserrat"/>
                <a:cs typeface="Montserrat"/>
                <a:sym typeface="Montserrat"/>
              </a:rPr>
              <a:t>4. Așa cum se aștepta, toate Radix Sort-urile sunt mai rapide decât sort-ul din STL, cu următoarele precizări: cea în baza 256 este cea mai rapidă, apoi cea în baza 1024, baza 2</a:t>
            </a:r>
            <a:r>
              <a:rPr baseline="30000" lang="ro" sz="1700">
                <a:latin typeface="Montserrat"/>
                <a:ea typeface="Montserrat"/>
                <a:cs typeface="Montserrat"/>
                <a:sym typeface="Montserrat"/>
              </a:rPr>
              <a:t>16</a:t>
            </a:r>
            <a:r>
              <a:rPr lang="ro" sz="1700">
                <a:latin typeface="Montserrat"/>
                <a:ea typeface="Montserrat"/>
                <a:cs typeface="Montserrat"/>
                <a:sym typeface="Montserrat"/>
              </a:rPr>
              <a:t> și apoi baza 10, care e cam de 3 ori mai lentă față de celelalte.</a:t>
            </a:r>
            <a:endParaRPr sz="1700">
              <a:latin typeface="Montserrat"/>
              <a:ea typeface="Montserrat"/>
              <a:cs typeface="Montserrat"/>
              <a:sym typeface="Montserrat"/>
            </a:endParaRPr>
          </a:p>
          <a:p>
            <a:pPr indent="0" lvl="0" marL="0" rtl="0" algn="l">
              <a:spcBef>
                <a:spcPts val="1200"/>
              </a:spcBef>
              <a:spcAft>
                <a:spcPts val="1200"/>
              </a:spcAft>
              <a:buNone/>
            </a:pPr>
            <a:r>
              <a:rPr lang="ro" sz="1700">
                <a:latin typeface="Montserrat"/>
                <a:ea typeface="Montserrat"/>
                <a:cs typeface="Montserrat"/>
                <a:sym typeface="Montserrat"/>
              </a:rPr>
              <a:t>5. La Shell Sort-uri, se poate observa că Sedgewick și Ciura au timp asemănători pe toate testele, fiind chiar destul de apropiați de STL, cu un plus pentru Sedgewick pe testul mare, ceilalți fiind în ordinea următoare: Hibbard &lt; Tokuda (foarte apropiați totuși) &lt; Donald Shell  </a:t>
            </a:r>
            <a:endParaRPr sz="1700">
              <a:latin typeface="Montserrat"/>
              <a:ea typeface="Montserrat"/>
              <a:cs typeface="Montserrat"/>
              <a:sym typeface="Montserrat"/>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1000"/>
                                        <p:tgtEl>
                                          <p:spTgt spid="20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o"/>
              <a:t>Idei generale ce reies din grafic și output.txt</a:t>
            </a:r>
            <a:endParaRPr/>
          </a:p>
          <a:p>
            <a:pPr indent="0" lvl="0" marL="0" rtl="0" algn="l">
              <a:spcBef>
                <a:spcPts val="0"/>
              </a:spcBef>
              <a:spcAft>
                <a:spcPts val="0"/>
              </a:spcAft>
              <a:buNone/>
            </a:pPr>
            <a:r>
              <a:t/>
            </a:r>
            <a:endParaRPr/>
          </a:p>
        </p:txBody>
      </p:sp>
      <p:sp>
        <p:nvSpPr>
          <p:cNvPr id="210" name="Google Shape;210;p24"/>
          <p:cNvSpPr txBox="1"/>
          <p:nvPr>
            <p:ph idx="1" type="body"/>
          </p:nvPr>
        </p:nvSpPr>
        <p:spPr>
          <a:xfrm>
            <a:off x="1297500" y="1194450"/>
            <a:ext cx="7038900" cy="328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sz="1700">
                <a:latin typeface="Montserrat"/>
                <a:ea typeface="Montserrat"/>
                <a:cs typeface="Montserrat"/>
                <a:sym typeface="Montserrat"/>
              </a:rPr>
              <a:t>6. Shell Sort-urile cu </a:t>
            </a:r>
            <a:r>
              <a:rPr lang="ro" sz="1700">
                <a:latin typeface="Montserrat"/>
                <a:ea typeface="Montserrat"/>
                <a:cs typeface="Montserrat"/>
                <a:sym typeface="Montserrat"/>
              </a:rPr>
              <a:t>Sedgewick și Ciura se poate observa că sunt cam de 1.2 - 1.5 ori mai rapizi decât Heap Sort-ul, în timp ce restul Shell Sort-urile ori au timp apropiați cu Heap Sort-ul, ori sunt chiar puțin mai lenți decât acesta, în special pe testele mari.</a:t>
            </a:r>
            <a:endParaRPr sz="1700">
              <a:latin typeface="Montserrat"/>
              <a:ea typeface="Montserrat"/>
              <a:cs typeface="Montserrat"/>
              <a:sym typeface="Montserrat"/>
            </a:endParaRPr>
          </a:p>
          <a:p>
            <a:pPr indent="0" lvl="0" marL="0" rtl="0" algn="l">
              <a:spcBef>
                <a:spcPts val="1200"/>
              </a:spcBef>
              <a:spcAft>
                <a:spcPts val="0"/>
              </a:spcAft>
              <a:buNone/>
            </a:pPr>
            <a:r>
              <a:rPr lang="ro" sz="1700">
                <a:latin typeface="Montserrat"/>
                <a:ea typeface="Montserrat"/>
                <a:cs typeface="Montserrat"/>
                <a:sym typeface="Montserrat"/>
              </a:rPr>
              <a:t>7. După complexitate, sortările sunt sub următorul fel:</a:t>
            </a:r>
            <a:endParaRPr sz="1700">
              <a:latin typeface="Montserrat"/>
              <a:ea typeface="Montserrat"/>
              <a:cs typeface="Montserrat"/>
              <a:sym typeface="Montserrat"/>
            </a:endParaRPr>
          </a:p>
          <a:p>
            <a:pPr indent="0" lvl="0" marL="0" rtl="0" algn="l">
              <a:spcBef>
                <a:spcPts val="1200"/>
              </a:spcBef>
              <a:spcAft>
                <a:spcPts val="1200"/>
              </a:spcAft>
              <a:buNone/>
            </a:pPr>
            <a:r>
              <a:rPr lang="ro" sz="1700">
                <a:latin typeface="Montserrat"/>
                <a:ea typeface="Montserrat"/>
                <a:cs typeface="Montserrat"/>
                <a:sym typeface="Montserrat"/>
              </a:rPr>
              <a:t>	Radix Sort &lt; STL &lt; Shell Sort &lt; Heap Sort &lt; Merge Sort &lt;&lt; Bubble Sort</a:t>
            </a:r>
            <a:endParaRPr sz="1700">
              <a:latin typeface="Montserrat"/>
              <a:ea typeface="Montserrat"/>
              <a:cs typeface="Montserrat"/>
              <a:sym typeface="Montserrat"/>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209"/>
                                        </p:tgtEl>
                                        <p:attrNameLst>
                                          <p:attrName>style.visibility</p:attrName>
                                        </p:attrNameLst>
                                      </p:cBhvr>
                                      <p:to>
                                        <p:strVal val="visible"/>
                                      </p:to>
                                    </p:set>
                                    <p:anim calcmode="lin" valueType="num">
                                      <p:cBhvr additive="base">
                                        <p:cTn dur="1000"/>
                                        <p:tgtEl>
                                          <p:spTgt spid="209"/>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anim calcmode="lin" valueType="num">
                                      <p:cBhvr additive="base">
                                        <p:cTn dur="2900"/>
                                        <p:tgtEl>
                                          <p:spTgt spid="210">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900"/>
                            </p:stCondLst>
                            <p:childTnLst>
                              <p:par>
                                <p:cTn fill="hold" nodeType="afterEffect" presetClass="entr" presetID="2" presetSubtype="4">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anim calcmode="lin" valueType="num">
                                      <p:cBhvr additive="base">
                                        <p:cTn dur="2900"/>
                                        <p:tgtEl>
                                          <p:spTgt spid="210">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800"/>
                            </p:stCondLst>
                            <p:childTnLst>
                              <p:par>
                                <p:cTn fill="hold" nodeType="afterEffect" presetClass="entr" presetID="2" presetSubtype="4">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anim calcmode="lin" valueType="num">
                                      <p:cBhvr additive="base">
                                        <p:cTn dur="2900"/>
                                        <p:tgtEl>
                                          <p:spTgt spid="21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00000" y="217327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o" sz="3000"/>
              <a:t>Sfârșit!</a:t>
            </a:r>
            <a:endParaRPr sz="3000"/>
          </a:p>
        </p:txBody>
      </p:sp>
      <p:sp>
        <p:nvSpPr>
          <p:cNvPr id="216" name="Google Shape;216;p25"/>
          <p:cNvSpPr txBox="1"/>
          <p:nvPr>
            <p:ph idx="1" type="body"/>
          </p:nvPr>
        </p:nvSpPr>
        <p:spPr>
          <a:xfrm>
            <a:off x="0" y="29814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3300"/>
                                        <p:tgtEl>
                                          <p:spTgt spid="21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65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o"/>
              <a:t>Algoritmii de sortare prezentați</a:t>
            </a:r>
            <a:endParaRPr/>
          </a:p>
        </p:txBody>
      </p:sp>
      <p:sp>
        <p:nvSpPr>
          <p:cNvPr id="141" name="Google Shape;141;p14"/>
          <p:cNvSpPr txBox="1"/>
          <p:nvPr>
            <p:ph idx="1" type="body"/>
          </p:nvPr>
        </p:nvSpPr>
        <p:spPr>
          <a:xfrm>
            <a:off x="1297500" y="1103700"/>
            <a:ext cx="7038900" cy="3375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o" sz="2000">
                <a:latin typeface="Montserrat"/>
                <a:ea typeface="Montserrat"/>
                <a:cs typeface="Montserrat"/>
                <a:sym typeface="Montserrat"/>
              </a:rPr>
              <a:t>Heap Sort</a:t>
            </a:r>
            <a:endParaRPr sz="2000">
              <a:latin typeface="Montserrat"/>
              <a:ea typeface="Montserrat"/>
              <a:cs typeface="Montserrat"/>
              <a:sym typeface="Montserrat"/>
            </a:endParaRPr>
          </a:p>
          <a:p>
            <a:pPr indent="0" lvl="0" marL="0" rtl="0" algn="ctr">
              <a:spcBef>
                <a:spcPts val="1200"/>
              </a:spcBef>
              <a:spcAft>
                <a:spcPts val="0"/>
              </a:spcAft>
              <a:buNone/>
            </a:pPr>
            <a:r>
              <a:rPr lang="ro" sz="2000">
                <a:latin typeface="Montserrat"/>
                <a:ea typeface="Montserrat"/>
                <a:cs typeface="Montserrat"/>
                <a:sym typeface="Montserrat"/>
              </a:rPr>
              <a:t>Merge Sort</a:t>
            </a:r>
            <a:endParaRPr sz="2000">
              <a:latin typeface="Montserrat"/>
              <a:ea typeface="Montserrat"/>
              <a:cs typeface="Montserrat"/>
              <a:sym typeface="Montserrat"/>
            </a:endParaRPr>
          </a:p>
          <a:p>
            <a:pPr indent="0" lvl="0" marL="0" rtl="0" algn="ctr">
              <a:spcBef>
                <a:spcPts val="1200"/>
              </a:spcBef>
              <a:spcAft>
                <a:spcPts val="0"/>
              </a:spcAft>
              <a:buNone/>
            </a:pPr>
            <a:r>
              <a:rPr lang="ro" sz="2000">
                <a:latin typeface="Montserrat"/>
                <a:ea typeface="Montserrat"/>
                <a:cs typeface="Montserrat"/>
                <a:sym typeface="Montserrat"/>
              </a:rPr>
              <a:t>Radix Sort</a:t>
            </a:r>
            <a:endParaRPr sz="2000">
              <a:latin typeface="Montserrat"/>
              <a:ea typeface="Montserrat"/>
              <a:cs typeface="Montserrat"/>
              <a:sym typeface="Montserrat"/>
            </a:endParaRPr>
          </a:p>
          <a:p>
            <a:pPr indent="0" lvl="0" marL="0" rtl="0" algn="ctr">
              <a:spcBef>
                <a:spcPts val="1200"/>
              </a:spcBef>
              <a:spcAft>
                <a:spcPts val="0"/>
              </a:spcAft>
              <a:buNone/>
            </a:pPr>
            <a:r>
              <a:rPr lang="ro" sz="2000">
                <a:latin typeface="Montserrat"/>
                <a:ea typeface="Montserrat"/>
                <a:cs typeface="Montserrat"/>
                <a:sym typeface="Montserrat"/>
              </a:rPr>
              <a:t>Shell Sort</a:t>
            </a:r>
            <a:endParaRPr sz="2000">
              <a:latin typeface="Montserrat"/>
              <a:ea typeface="Montserrat"/>
              <a:cs typeface="Montserrat"/>
              <a:sym typeface="Montserrat"/>
            </a:endParaRPr>
          </a:p>
          <a:p>
            <a:pPr indent="0" lvl="0" marL="0" rtl="0" algn="ctr">
              <a:spcBef>
                <a:spcPts val="1200"/>
              </a:spcBef>
              <a:spcAft>
                <a:spcPts val="1200"/>
              </a:spcAft>
              <a:buNone/>
            </a:pPr>
            <a:r>
              <a:rPr lang="ro" sz="2000">
                <a:latin typeface="Montserrat"/>
                <a:ea typeface="Montserrat"/>
                <a:cs typeface="Montserrat"/>
                <a:sym typeface="Montserrat"/>
              </a:rPr>
              <a:t>Bubble Sort</a:t>
            </a:r>
            <a:endParaRPr sz="2000">
              <a:latin typeface="Montserrat"/>
              <a:ea typeface="Montserrat"/>
              <a:cs typeface="Montserrat"/>
              <a:sym typeface="Montserrat"/>
            </a:endParaRPr>
          </a:p>
        </p:txBody>
      </p:sp>
    </p:spTree>
  </p:cSld>
  <p:clrMapOvr>
    <a:masterClrMapping/>
  </p:clrMapOvr>
  <mc:AlternateContent>
    <mc:Choice Requires="p14">
      <p:transition spd="slow" p14:dur="29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2000"/>
                                        <p:tgtEl>
                                          <p:spTgt spid="141">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2000"/>
                                        <p:tgtEl>
                                          <p:spTgt spid="141">
                                            <p:txEl>
                                              <p:pRg end="1" st="1"/>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Effect filter="fade" transition="in">
                                      <p:cBhvr>
                                        <p:cTn dur="2000"/>
                                        <p:tgtEl>
                                          <p:spTgt spid="141">
                                            <p:txEl>
                                              <p:pRg end="2" st="2"/>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animEffect filter="fade" transition="in">
                                      <p:cBhvr>
                                        <p:cTn dur="2000"/>
                                        <p:tgtEl>
                                          <p:spTgt spid="141">
                                            <p:txEl>
                                              <p:pRg end="3" st="3"/>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animEffect filter="fade" transition="in">
                                      <p:cBhvr>
                                        <p:cTn dur="2000"/>
                                        <p:tgtEl>
                                          <p:spTgt spid="1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1993100"/>
            <a:ext cx="7038900" cy="2486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o"/>
              <a:t>Heap Sort</a:t>
            </a:r>
            <a:endParaRPr/>
          </a:p>
          <a:p>
            <a:pPr indent="0" lvl="0" marL="0" rtl="0" algn="ctr">
              <a:spcBef>
                <a:spcPts val="0"/>
              </a:spcBef>
              <a:spcAft>
                <a:spcPts val="0"/>
              </a:spcAft>
              <a:buNone/>
            </a:pPr>
            <a:r>
              <a:t/>
            </a:r>
            <a:endParaRPr/>
          </a:p>
          <a:p>
            <a:pPr indent="0" lvl="0" marL="0" rtl="0" algn="just">
              <a:spcBef>
                <a:spcPts val="0"/>
              </a:spcBef>
              <a:spcAft>
                <a:spcPts val="0"/>
              </a:spcAft>
              <a:buNone/>
            </a:pPr>
            <a:r>
              <a:rPr lang="ro" sz="1800"/>
              <a:t>	</a:t>
            </a:r>
            <a:r>
              <a:rPr lang="ro" sz="1911"/>
              <a:t>Heap Sort este un algoritm de sortare prin comparare care are la bază o structură heap (mai exact max heap). Complexitatea algoritmului este O(n log n). Nu are un best-case sau un worst-case diferit față de complexitatea generală. Ca avantaj nu folosește memorie suplimentară. În schimb, nu este o sortare stabilă.</a:t>
            </a:r>
            <a:endParaRPr sz="1911"/>
          </a:p>
        </p:txBody>
      </p:sp>
      <p:sp>
        <p:nvSpPr>
          <p:cNvPr id="147" name="Google Shape;147;p15"/>
          <p:cNvSpPr txBox="1"/>
          <p:nvPr>
            <p:ph idx="1" type="body"/>
          </p:nvPr>
        </p:nvSpPr>
        <p:spPr>
          <a:xfrm>
            <a:off x="1297500" y="45850"/>
            <a:ext cx="3403200" cy="224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ro"/>
              <a:t>			</a:t>
            </a:r>
            <a:endParaRPr/>
          </a:p>
          <a:p>
            <a:pPr indent="0" lvl="0" marL="0" rtl="0" algn="ctr">
              <a:spcBef>
                <a:spcPts val="1200"/>
              </a:spcBef>
              <a:spcAft>
                <a:spcPts val="1200"/>
              </a:spcAft>
              <a:buNone/>
            </a:pPr>
            <a:r>
              <a:rPr lang="ro"/>
              <a:t>Min Heap</a:t>
            </a:r>
            <a:endParaRPr/>
          </a:p>
        </p:txBody>
      </p:sp>
      <p:sp>
        <p:nvSpPr>
          <p:cNvPr id="148" name="Google Shape;148;p15"/>
          <p:cNvSpPr txBox="1"/>
          <p:nvPr>
            <p:ph idx="2" type="body"/>
          </p:nvPr>
        </p:nvSpPr>
        <p:spPr>
          <a:xfrm>
            <a:off x="4933200" y="118850"/>
            <a:ext cx="3403200" cy="2247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rPr lang="ro"/>
              <a:t>Max Heap</a:t>
            </a:r>
            <a:endParaRPr/>
          </a:p>
          <a:p>
            <a:pPr indent="0" lvl="0" marL="0" rtl="0" algn="l">
              <a:spcBef>
                <a:spcPts val="1200"/>
              </a:spcBef>
              <a:spcAft>
                <a:spcPts val="0"/>
              </a:spcAft>
              <a:buNone/>
            </a:pPr>
            <a:r>
              <a:t/>
            </a:r>
            <a:endParaRPr/>
          </a:p>
          <a:p>
            <a:pPr indent="0" lvl="0" marL="0" rtl="0" algn="ctr">
              <a:spcBef>
                <a:spcPts val="1200"/>
              </a:spcBef>
              <a:spcAft>
                <a:spcPts val="0"/>
              </a:spcAft>
              <a:buNone/>
            </a:pPr>
            <a:r>
              <a:t/>
            </a:r>
            <a:endParaRPr sz="3250"/>
          </a:p>
          <a:p>
            <a:pPr indent="0" lvl="0" marL="0" rtl="0" algn="ctr">
              <a:spcBef>
                <a:spcPts val="1200"/>
              </a:spcBef>
              <a:spcAft>
                <a:spcPts val="0"/>
              </a:spcAft>
              <a:buNone/>
            </a:pPr>
            <a:r>
              <a:rPr lang="ro" sz="5250"/>
              <a:t>Max Heap</a:t>
            </a:r>
            <a:endParaRPr sz="525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9" name="Google Shape;149;p15"/>
          <p:cNvPicPr preferRelativeResize="0"/>
          <p:nvPr/>
        </p:nvPicPr>
        <p:blipFill>
          <a:blip r:embed="rId3">
            <a:alphaModFix/>
          </a:blip>
          <a:stretch>
            <a:fillRect/>
          </a:stretch>
        </p:blipFill>
        <p:spPr>
          <a:xfrm>
            <a:off x="2022800" y="345975"/>
            <a:ext cx="1952600" cy="1263450"/>
          </a:xfrm>
          <a:prstGeom prst="rect">
            <a:avLst/>
          </a:prstGeom>
          <a:noFill/>
          <a:ln>
            <a:noFill/>
          </a:ln>
        </p:spPr>
      </p:pic>
      <p:pic>
        <p:nvPicPr>
          <p:cNvPr id="150" name="Google Shape;150;p15"/>
          <p:cNvPicPr preferRelativeResize="0"/>
          <p:nvPr/>
        </p:nvPicPr>
        <p:blipFill>
          <a:blip r:embed="rId4">
            <a:alphaModFix/>
          </a:blip>
          <a:stretch>
            <a:fillRect/>
          </a:stretch>
        </p:blipFill>
        <p:spPr>
          <a:xfrm>
            <a:off x="5714425" y="285250"/>
            <a:ext cx="1840749" cy="13241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1000"/>
                                        <p:tgtEl>
                                          <p:spTgt spid="146">
                                            <p:txEl>
                                              <p:pRg end="0" st="0"/>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animEffect filter="fade" transition="in">
                                      <p:cBhvr>
                                        <p:cTn dur="1000"/>
                                        <p:tgtEl>
                                          <p:spTgt spid="146">
                                            <p:txEl>
                                              <p:pRg end="1" st="1"/>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animEffect filter="fade" transition="in">
                                      <p:cBhvr>
                                        <p:cTn dur="1000"/>
                                        <p:tgtEl>
                                          <p:spTgt spid="14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18725"/>
            <a:ext cx="3513900" cy="60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o"/>
              <a:t>Merge Sort</a:t>
            </a:r>
            <a:endParaRPr/>
          </a:p>
        </p:txBody>
      </p:sp>
      <p:sp>
        <p:nvSpPr>
          <p:cNvPr id="156" name="Google Shape;156;p16"/>
          <p:cNvSpPr txBox="1"/>
          <p:nvPr>
            <p:ph idx="1" type="body"/>
          </p:nvPr>
        </p:nvSpPr>
        <p:spPr>
          <a:xfrm>
            <a:off x="1168500" y="782250"/>
            <a:ext cx="3771900" cy="376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1700">
              <a:latin typeface="Montserrat"/>
              <a:ea typeface="Montserrat"/>
              <a:cs typeface="Montserrat"/>
              <a:sym typeface="Montserrat"/>
            </a:endParaRPr>
          </a:p>
          <a:p>
            <a:pPr indent="0" lvl="0" marL="0" rtl="0" algn="ctr">
              <a:spcBef>
                <a:spcPts val="1200"/>
              </a:spcBef>
              <a:spcAft>
                <a:spcPts val="1200"/>
              </a:spcAft>
              <a:buNone/>
            </a:pPr>
            <a:r>
              <a:rPr lang="ro" sz="1700">
                <a:latin typeface="Montserrat"/>
                <a:ea typeface="Montserrat"/>
                <a:cs typeface="Montserrat"/>
                <a:sym typeface="Montserrat"/>
              </a:rPr>
              <a:t>Merge Sort (sortare prin interclasare) este un algoritm de tip Divide et Impera care are complexitatea O(n log n). La fel ca Heap Sort, best-case și worst-case sunt tot O (n log n). Este o sortare stabilă, bazându-se pe comparări, dar folosește memorie suplimentară. </a:t>
            </a:r>
            <a:endParaRPr sz="1700">
              <a:latin typeface="Montserrat"/>
              <a:ea typeface="Montserrat"/>
              <a:cs typeface="Montserrat"/>
              <a:sym typeface="Montserrat"/>
            </a:endParaRPr>
          </a:p>
        </p:txBody>
      </p:sp>
      <p:sp>
        <p:nvSpPr>
          <p:cNvPr id="157" name="Google Shape;157;p16"/>
          <p:cNvSpPr txBox="1"/>
          <p:nvPr>
            <p:ph idx="2" type="body"/>
          </p:nvPr>
        </p:nvSpPr>
        <p:spPr>
          <a:xfrm>
            <a:off x="4933225" y="393750"/>
            <a:ext cx="3403200" cy="408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8" name="Google Shape;158;p16"/>
          <p:cNvPicPr preferRelativeResize="0"/>
          <p:nvPr/>
        </p:nvPicPr>
        <p:blipFill>
          <a:blip r:embed="rId3">
            <a:alphaModFix/>
          </a:blip>
          <a:stretch>
            <a:fillRect/>
          </a:stretch>
        </p:blipFill>
        <p:spPr>
          <a:xfrm>
            <a:off x="4978676" y="546500"/>
            <a:ext cx="3312299" cy="3189024"/>
          </a:xfrm>
          <a:prstGeom prst="rect">
            <a:avLst/>
          </a:prstGeom>
          <a:noFill/>
          <a:ln>
            <a:noFill/>
          </a:ln>
        </p:spPr>
      </p:pic>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1000"/>
                                        <p:tgtEl>
                                          <p:spTgt spid="155"/>
                                        </p:tgtEl>
                                        <p:attrNameLst>
                                          <p:attrName>ppt_w</p:attrName>
                                        </p:attrNameLst>
                                      </p:cBhvr>
                                      <p:tavLst>
                                        <p:tav fmla="" tm="0">
                                          <p:val>
                                            <p:strVal val="0"/>
                                          </p:val>
                                        </p:tav>
                                        <p:tav fmla="" tm="100000">
                                          <p:val>
                                            <p:strVal val="#ppt_w"/>
                                          </p:val>
                                        </p:tav>
                                      </p:tavLst>
                                    </p:anim>
                                    <p:anim calcmode="lin" valueType="num">
                                      <p:cBhvr additive="base">
                                        <p:cTn dur="1000"/>
                                        <p:tgtEl>
                                          <p:spTgt spid="155"/>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additive="base">
                                        <p:cTn dur="1000"/>
                                        <p:tgtEl>
                                          <p:spTgt spid="156"/>
                                        </p:tgtEl>
                                        <p:attrNameLst>
                                          <p:attrName>ppt_w</p:attrName>
                                        </p:attrNameLst>
                                      </p:cBhvr>
                                      <p:tavLst>
                                        <p:tav fmla="" tm="0">
                                          <p:val>
                                            <p:strVal val="0"/>
                                          </p:val>
                                        </p:tav>
                                        <p:tav fmla="" tm="100000">
                                          <p:val>
                                            <p:strVal val="#ppt_w"/>
                                          </p:val>
                                        </p:tav>
                                      </p:tavLst>
                                    </p:anim>
                                    <p:anim calcmode="lin" valueType="num">
                                      <p:cBhvr additive="base">
                                        <p:cTn dur="1000"/>
                                        <p:tgtEl>
                                          <p:spTgt spid="15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3179400" y="546500"/>
            <a:ext cx="2785200" cy="2574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o"/>
              <a:t>Radix Sort</a:t>
            </a:r>
            <a:endParaRPr/>
          </a:p>
        </p:txBody>
      </p:sp>
      <p:sp>
        <p:nvSpPr>
          <p:cNvPr id="164" name="Google Shape;164;p17"/>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5" name="Google Shape;165;p17"/>
          <p:cNvSpPr txBox="1"/>
          <p:nvPr>
            <p:ph idx="2" type="body"/>
          </p:nvPr>
        </p:nvSpPr>
        <p:spPr>
          <a:xfrm>
            <a:off x="4648200" y="835825"/>
            <a:ext cx="3676800" cy="320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17"/>
          <p:cNvPicPr preferRelativeResize="0"/>
          <p:nvPr/>
        </p:nvPicPr>
        <p:blipFill>
          <a:blip r:embed="rId3">
            <a:alphaModFix/>
          </a:blip>
          <a:stretch>
            <a:fillRect/>
          </a:stretch>
        </p:blipFill>
        <p:spPr>
          <a:xfrm>
            <a:off x="2381250" y="2008625"/>
            <a:ext cx="4381500" cy="2114550"/>
          </a:xfrm>
          <a:prstGeom prst="rect">
            <a:avLst/>
          </a:prstGeom>
          <a:noFill/>
          <a:ln>
            <a:noFill/>
          </a:ln>
        </p:spPr>
      </p:pic>
    </p:spTree>
  </p:cSld>
  <p:clrMapOvr>
    <a:masterClrMapping/>
  </p:clrMapOvr>
  <mc:AlternateContent>
    <mc:Choice Requires="p14">
      <p:transition spd="slow" p14:dur="14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3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65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o"/>
              <a:t>Radix Sort</a:t>
            </a:r>
            <a:endParaRPr/>
          </a:p>
        </p:txBody>
      </p:sp>
      <p:sp>
        <p:nvSpPr>
          <p:cNvPr id="172" name="Google Shape;172;p18"/>
          <p:cNvSpPr txBox="1"/>
          <p:nvPr>
            <p:ph idx="1" type="body"/>
          </p:nvPr>
        </p:nvSpPr>
        <p:spPr>
          <a:xfrm>
            <a:off x="1297500" y="1178725"/>
            <a:ext cx="7038900" cy="330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sz="1700">
                <a:latin typeface="Montserrat"/>
                <a:ea typeface="Montserrat"/>
                <a:cs typeface="Montserrat"/>
                <a:sym typeface="Montserrat"/>
              </a:rPr>
              <a:t>	Radix Sort este o sortare stabilă, bazată pe numărare, ce poate fi implementată în mai multe baze și care este cunoscută sub două forme:</a:t>
            </a:r>
            <a:endParaRPr sz="1700">
              <a:latin typeface="Montserrat"/>
              <a:ea typeface="Montserrat"/>
              <a:cs typeface="Montserrat"/>
              <a:sym typeface="Montserrat"/>
            </a:endParaRPr>
          </a:p>
          <a:p>
            <a:pPr indent="-336550" lvl="0" marL="457200" rtl="0" algn="l">
              <a:spcBef>
                <a:spcPts val="1200"/>
              </a:spcBef>
              <a:spcAft>
                <a:spcPts val="0"/>
              </a:spcAft>
              <a:buSzPts val="1700"/>
              <a:buFont typeface="Montserrat"/>
              <a:buChar char="-"/>
            </a:pPr>
            <a:r>
              <a:rPr lang="ro" sz="1700">
                <a:latin typeface="Montserrat"/>
                <a:ea typeface="Montserrat"/>
                <a:cs typeface="Montserrat"/>
                <a:sym typeface="Montserrat"/>
              </a:rPr>
              <a:t>MSD (Most Significant Digit)</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ro" sz="1700">
                <a:latin typeface="Montserrat"/>
                <a:ea typeface="Montserrat"/>
                <a:cs typeface="Montserrat"/>
                <a:sym typeface="Montserrat"/>
              </a:rPr>
              <a:t>LSD (Least Significant DIgit)</a:t>
            </a:r>
            <a:endParaRPr sz="1700">
              <a:latin typeface="Montserrat"/>
              <a:ea typeface="Montserrat"/>
              <a:cs typeface="Montserrat"/>
              <a:sym typeface="Montserrat"/>
            </a:endParaRPr>
          </a:p>
          <a:p>
            <a:pPr indent="457200" lvl="0" marL="0" rtl="0" algn="l">
              <a:spcBef>
                <a:spcPts val="1200"/>
              </a:spcBef>
              <a:spcAft>
                <a:spcPts val="0"/>
              </a:spcAft>
              <a:buNone/>
            </a:pPr>
            <a:r>
              <a:rPr lang="ro" sz="1700">
                <a:latin typeface="Montserrat"/>
                <a:ea typeface="Montserrat"/>
                <a:cs typeface="Montserrat"/>
                <a:sym typeface="Montserrat"/>
              </a:rPr>
              <a:t>Dintre cele două variante am ales să implementez LSD-ul. LSD Radix Sort este stabil, dar folosește memorie în plus.</a:t>
            </a:r>
            <a:endParaRPr sz="1700">
              <a:latin typeface="Montserrat"/>
              <a:ea typeface="Montserrat"/>
              <a:cs typeface="Montserrat"/>
              <a:sym typeface="Montserrat"/>
            </a:endParaRPr>
          </a:p>
          <a:p>
            <a:pPr indent="457200" lvl="0" marL="0" rtl="0" algn="l">
              <a:spcBef>
                <a:spcPts val="1200"/>
              </a:spcBef>
              <a:spcAft>
                <a:spcPts val="1200"/>
              </a:spcAft>
              <a:buNone/>
            </a:pPr>
            <a:r>
              <a:rPr lang="ro" sz="1700">
                <a:latin typeface="Montserrat"/>
                <a:ea typeface="Montserrat"/>
                <a:cs typeface="Montserrat"/>
                <a:sym typeface="Montserrat"/>
              </a:rPr>
              <a:t>În acest caz am implementat Radix Sort-ul în bazele 10, 2</a:t>
            </a:r>
            <a:r>
              <a:rPr baseline="30000" lang="ro" sz="1700">
                <a:latin typeface="Montserrat"/>
                <a:ea typeface="Montserrat"/>
                <a:cs typeface="Montserrat"/>
                <a:sym typeface="Montserrat"/>
              </a:rPr>
              <a:t>8</a:t>
            </a:r>
            <a:r>
              <a:rPr lang="ro" sz="1700">
                <a:latin typeface="Montserrat"/>
                <a:ea typeface="Montserrat"/>
                <a:cs typeface="Montserrat"/>
                <a:sym typeface="Montserrat"/>
              </a:rPr>
              <a:t>, 2</a:t>
            </a:r>
            <a:r>
              <a:rPr baseline="30000" lang="ro" sz="1700">
                <a:latin typeface="Montserrat"/>
                <a:ea typeface="Montserrat"/>
                <a:cs typeface="Montserrat"/>
                <a:sym typeface="Montserrat"/>
              </a:rPr>
              <a:t>10</a:t>
            </a:r>
            <a:r>
              <a:rPr lang="ro" sz="1700">
                <a:latin typeface="Montserrat"/>
                <a:ea typeface="Montserrat"/>
                <a:cs typeface="Montserrat"/>
                <a:sym typeface="Montserrat"/>
              </a:rPr>
              <a:t> și 2</a:t>
            </a:r>
            <a:r>
              <a:rPr baseline="30000" lang="ro" sz="1700">
                <a:latin typeface="Montserrat"/>
                <a:ea typeface="Montserrat"/>
                <a:cs typeface="Montserrat"/>
                <a:sym typeface="Montserrat"/>
              </a:rPr>
              <a:t>16</a:t>
            </a:r>
            <a:r>
              <a:rPr lang="ro" sz="1700">
                <a:latin typeface="Montserrat"/>
                <a:ea typeface="Montserrat"/>
                <a:cs typeface="Montserrat"/>
                <a:sym typeface="Montserrat"/>
              </a:rPr>
              <a:t>.</a:t>
            </a:r>
            <a:r>
              <a:rPr baseline="30000" lang="ro" sz="1700">
                <a:latin typeface="Montserrat"/>
                <a:ea typeface="Montserrat"/>
                <a:cs typeface="Montserrat"/>
                <a:sym typeface="Montserrat"/>
              </a:rPr>
              <a:t>   </a:t>
            </a:r>
            <a:endParaRPr sz="1700">
              <a:latin typeface="Montserrat"/>
              <a:ea typeface="Montserrat"/>
              <a:cs typeface="Montserrat"/>
              <a:sym typeface="Montserrat"/>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2432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o"/>
              <a:t>Shell Sort</a:t>
            </a:r>
            <a:endParaRPr/>
          </a:p>
        </p:txBody>
      </p:sp>
      <p:sp>
        <p:nvSpPr>
          <p:cNvPr id="178" name="Google Shape;178;p19"/>
          <p:cNvSpPr txBox="1"/>
          <p:nvPr>
            <p:ph idx="1" type="body"/>
          </p:nvPr>
        </p:nvSpPr>
        <p:spPr>
          <a:xfrm>
            <a:off x="966825" y="825100"/>
            <a:ext cx="7691400" cy="403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	</a:t>
            </a:r>
            <a:r>
              <a:rPr lang="ro" sz="1700">
                <a:latin typeface="Montserrat"/>
                <a:ea typeface="Montserrat"/>
                <a:cs typeface="Montserrat"/>
                <a:sym typeface="Montserrat"/>
              </a:rPr>
              <a:t>Shell Sort este o versiune generalizată și mai eficientă a Insertion Sort, care sortează elementele aflate la o anumită distanță ce se modifică de-a lungul algoritmului. Secvențele de distanță pot varia, existând diverse șiruri încercate pentru determinarea unui Shell Sort mai eficient. Shell Sort-ul nu are memorie în plus, dar nu este stabil.</a:t>
            </a:r>
            <a:endParaRPr sz="1700">
              <a:latin typeface="Montserrat"/>
              <a:ea typeface="Montserrat"/>
              <a:cs typeface="Montserrat"/>
              <a:sym typeface="Montserrat"/>
            </a:endParaRPr>
          </a:p>
          <a:p>
            <a:pPr indent="0" lvl="0" marL="0" rtl="0" algn="l">
              <a:spcBef>
                <a:spcPts val="1200"/>
              </a:spcBef>
              <a:spcAft>
                <a:spcPts val="0"/>
              </a:spcAft>
              <a:buNone/>
            </a:pPr>
            <a:r>
              <a:rPr lang="ro" sz="1700">
                <a:latin typeface="Montserrat"/>
                <a:ea typeface="Montserrat"/>
                <a:cs typeface="Montserrat"/>
                <a:sym typeface="Montserrat"/>
              </a:rPr>
              <a:t>	Am luat în considerare 5 șiruri pentru compararea eficienței Shell Sort, raportat la distanțele alese:</a:t>
            </a:r>
            <a:endParaRPr sz="1700">
              <a:latin typeface="Montserrat"/>
              <a:ea typeface="Montserrat"/>
              <a:cs typeface="Montserrat"/>
              <a:sym typeface="Montserrat"/>
            </a:endParaRPr>
          </a:p>
          <a:p>
            <a:pPr indent="-336550" lvl="0" marL="457200" rtl="0" algn="l">
              <a:spcBef>
                <a:spcPts val="1200"/>
              </a:spcBef>
              <a:spcAft>
                <a:spcPts val="0"/>
              </a:spcAft>
              <a:buSzPts val="1700"/>
              <a:buFont typeface="Montserrat"/>
              <a:buChar char="-"/>
            </a:pPr>
            <a:r>
              <a:rPr lang="ro" sz="1700">
                <a:latin typeface="Montserrat"/>
                <a:ea typeface="Montserrat"/>
                <a:cs typeface="Montserrat"/>
                <a:sym typeface="Montserrat"/>
              </a:rPr>
              <a:t>secvența lui Donald Shell: N/2</a:t>
            </a:r>
            <a:r>
              <a:rPr baseline="30000" lang="ro" sz="1700">
                <a:latin typeface="Montserrat"/>
                <a:ea typeface="Montserrat"/>
                <a:cs typeface="Montserrat"/>
                <a:sym typeface="Montserrat"/>
              </a:rPr>
              <a:t>k</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ro" sz="1700">
                <a:latin typeface="Montserrat"/>
                <a:ea typeface="Montserrat"/>
                <a:cs typeface="Montserrat"/>
                <a:sym typeface="Montserrat"/>
              </a:rPr>
              <a:t>secvența lui Ciura: 1, 4, 10, 23, 57, 132, 301, 701, 1750, …</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ro" sz="1700">
                <a:latin typeface="Montserrat"/>
                <a:ea typeface="Montserrat"/>
                <a:cs typeface="Montserrat"/>
                <a:sym typeface="Montserrat"/>
              </a:rPr>
              <a:t>secvența lui Hibbard: 2</a:t>
            </a:r>
            <a:r>
              <a:rPr baseline="30000" lang="ro" sz="1700">
                <a:latin typeface="Montserrat"/>
                <a:ea typeface="Montserrat"/>
                <a:cs typeface="Montserrat"/>
                <a:sym typeface="Montserrat"/>
              </a:rPr>
              <a:t>k</a:t>
            </a:r>
            <a:r>
              <a:rPr lang="ro" sz="1700">
                <a:latin typeface="Montserrat"/>
                <a:ea typeface="Montserrat"/>
                <a:cs typeface="Montserrat"/>
                <a:sym typeface="Montserrat"/>
              </a:rPr>
              <a:t> - 1</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ro" sz="1700">
                <a:latin typeface="Montserrat"/>
                <a:ea typeface="Montserrat"/>
                <a:cs typeface="Montserrat"/>
                <a:sym typeface="Montserrat"/>
              </a:rPr>
              <a:t>secvența lui Tokuda: ceil((9 * (9 / 4)</a:t>
            </a:r>
            <a:r>
              <a:rPr baseline="30000" lang="ro" sz="1700">
                <a:latin typeface="Montserrat"/>
                <a:ea typeface="Montserrat"/>
                <a:cs typeface="Montserrat"/>
                <a:sym typeface="Montserrat"/>
              </a:rPr>
              <a:t>k</a:t>
            </a:r>
            <a:r>
              <a:rPr lang="ro" sz="1700">
                <a:latin typeface="Montserrat"/>
                <a:ea typeface="Montserrat"/>
                <a:cs typeface="Montserrat"/>
                <a:sym typeface="Montserrat"/>
              </a:rPr>
              <a:t> - 4) / 5)</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ro" sz="1700">
                <a:latin typeface="Montserrat"/>
                <a:ea typeface="Montserrat"/>
                <a:cs typeface="Montserrat"/>
                <a:sym typeface="Montserrat"/>
              </a:rPr>
              <a:t>secvența lui Sedgewick (1982): 4</a:t>
            </a:r>
            <a:r>
              <a:rPr baseline="30000" lang="ro" sz="1700">
                <a:latin typeface="Montserrat"/>
                <a:ea typeface="Montserrat"/>
                <a:cs typeface="Montserrat"/>
                <a:sym typeface="Montserrat"/>
              </a:rPr>
              <a:t>k </a:t>
            </a:r>
            <a:r>
              <a:rPr lang="ro" sz="1700">
                <a:latin typeface="Montserrat"/>
                <a:ea typeface="Montserrat"/>
                <a:cs typeface="Montserrat"/>
                <a:sym typeface="Montserrat"/>
              </a:rPr>
              <a:t>+ 3 * 2</a:t>
            </a:r>
            <a:r>
              <a:rPr baseline="30000" lang="ro" sz="1700">
                <a:latin typeface="Montserrat"/>
                <a:ea typeface="Montserrat"/>
                <a:cs typeface="Montserrat"/>
                <a:sym typeface="Montserrat"/>
              </a:rPr>
              <a:t>k - 1</a:t>
            </a:r>
            <a:r>
              <a:rPr lang="ro" sz="1700">
                <a:latin typeface="Montserrat"/>
                <a:ea typeface="Montserrat"/>
                <a:cs typeface="Montserrat"/>
                <a:sym typeface="Montserrat"/>
              </a:rPr>
              <a:t> + 1 </a:t>
            </a:r>
            <a:endParaRPr sz="1700">
              <a:latin typeface="Montserrat"/>
              <a:ea typeface="Montserrat"/>
              <a:cs typeface="Montserrat"/>
              <a:sym typeface="Montserrat"/>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25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o"/>
              <a:t>Bubble Sort</a:t>
            </a:r>
            <a:endParaRPr/>
          </a:p>
        </p:txBody>
      </p:sp>
      <p:sp>
        <p:nvSpPr>
          <p:cNvPr id="184" name="Google Shape;184;p20"/>
          <p:cNvSpPr txBox="1"/>
          <p:nvPr>
            <p:ph idx="1" type="body"/>
          </p:nvPr>
        </p:nvSpPr>
        <p:spPr>
          <a:xfrm>
            <a:off x="1340375" y="1050125"/>
            <a:ext cx="3771000" cy="3632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o" sz="1700">
                <a:latin typeface="Montserrat"/>
                <a:ea typeface="Montserrat"/>
                <a:cs typeface="Montserrat"/>
                <a:sym typeface="Montserrat"/>
              </a:rPr>
              <a:t>Bubble Sort este un algoritm simplu de sortare care parcurge în mod repetat lista, compară elementele adiacente și le schimbă dacă sunt în ordinea greșită.</a:t>
            </a:r>
            <a:endParaRPr sz="1700">
              <a:latin typeface="Montserrat"/>
              <a:ea typeface="Montserrat"/>
              <a:cs typeface="Montserrat"/>
              <a:sym typeface="Montserrat"/>
            </a:endParaRPr>
          </a:p>
          <a:p>
            <a:pPr indent="0" lvl="0" marL="0" rtl="0" algn="ctr">
              <a:spcBef>
                <a:spcPts val="1200"/>
              </a:spcBef>
              <a:spcAft>
                <a:spcPts val="1200"/>
              </a:spcAft>
              <a:buNone/>
            </a:pPr>
            <a:r>
              <a:rPr lang="ro" sz="1700">
                <a:latin typeface="Montserrat"/>
                <a:ea typeface="Montserrat"/>
                <a:cs typeface="Montserrat"/>
                <a:sym typeface="Montserrat"/>
              </a:rPr>
              <a:t>Această este o sortare stabilă, ce nu solicită memorie suplimentară. Best-case-ul este O(n), iar worst-case (și case-ul general) este O(n</a:t>
            </a:r>
            <a:r>
              <a:rPr baseline="30000" lang="ro" sz="1700">
                <a:latin typeface="Montserrat"/>
                <a:ea typeface="Montserrat"/>
                <a:cs typeface="Montserrat"/>
                <a:sym typeface="Montserrat"/>
              </a:rPr>
              <a:t>2</a:t>
            </a:r>
            <a:r>
              <a:rPr lang="ro" sz="1700">
                <a:latin typeface="Montserrat"/>
                <a:ea typeface="Montserrat"/>
                <a:cs typeface="Montserrat"/>
                <a:sym typeface="Montserrat"/>
              </a:rPr>
              <a:t>).</a:t>
            </a:r>
            <a:endParaRPr sz="1700">
              <a:latin typeface="Montserrat"/>
              <a:ea typeface="Montserrat"/>
              <a:cs typeface="Montserrat"/>
              <a:sym typeface="Montserrat"/>
            </a:endParaRPr>
          </a:p>
        </p:txBody>
      </p:sp>
      <p:pic>
        <p:nvPicPr>
          <p:cNvPr id="185" name="Google Shape;185;p20"/>
          <p:cNvPicPr preferRelativeResize="0"/>
          <p:nvPr/>
        </p:nvPicPr>
        <p:blipFill>
          <a:blip r:embed="rId3">
            <a:alphaModFix/>
          </a:blip>
          <a:stretch>
            <a:fillRect/>
          </a:stretch>
        </p:blipFill>
        <p:spPr>
          <a:xfrm>
            <a:off x="5722150" y="1307838"/>
            <a:ext cx="3143250" cy="2619375"/>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25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o"/>
              <a:t>Graficul general al sortărilor date</a:t>
            </a:r>
            <a:endParaRPr/>
          </a:p>
        </p:txBody>
      </p:sp>
      <p:sp>
        <p:nvSpPr>
          <p:cNvPr id="191" name="Google Shape;191;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21" title="Diagramă"/>
          <p:cNvPicPr preferRelativeResize="0"/>
          <p:nvPr/>
        </p:nvPicPr>
        <p:blipFill>
          <a:blip r:embed="rId3">
            <a:alphaModFix/>
          </a:blip>
          <a:stretch>
            <a:fillRect/>
          </a:stretch>
        </p:blipFill>
        <p:spPr>
          <a:xfrm>
            <a:off x="1924499" y="1334288"/>
            <a:ext cx="5465605" cy="3377725"/>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