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0B68C52-9CDE-49CF-81C2-F2ED8D7F1C8D}">
  <a:tblStyle styleId="{D0B68C52-9CDE-49CF-81C2-F2ED8D7F1C8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Oswa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e4ee28eaf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e4ee28eaf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e82b7d421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e82b7d421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e82b7d421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e82b7d421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e82b7d421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e82b7d421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e82b7d421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e82b7d421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e82b7d421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e82b7d421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e82b7d421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e82b7d421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e82b7d421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e82b7d421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e4ee28eaf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e4ee28eaf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d04973fa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d04973fa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d04973fa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d04973fa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d04973fa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d04973fa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d04973fa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d04973fa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e82b7d42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e82b7d42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e82b7d42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e82b7d42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e82b7d421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e82b7d421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cs.usfca.edu/~galles/visualization/RedBlack.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7.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8.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o"/>
              <a:t>Red-black trees</a:t>
            </a:r>
            <a:endParaRPr/>
          </a:p>
        </p:txBody>
      </p:sp>
      <p:sp>
        <p:nvSpPr>
          <p:cNvPr id="60" name="Google Shape;60;p13"/>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ro"/>
              <a:t>de Biciușcă Matei-Alexandru</a:t>
            </a:r>
            <a:endParaRPr/>
          </a:p>
        </p:txBody>
      </p:sp>
      <p:pic>
        <p:nvPicPr>
          <p:cNvPr id="61" name="Google Shape;61;p13"/>
          <p:cNvPicPr preferRelativeResize="0"/>
          <p:nvPr/>
        </p:nvPicPr>
        <p:blipFill>
          <a:blip r:embed="rId3">
            <a:alphaModFix/>
          </a:blip>
          <a:stretch>
            <a:fillRect/>
          </a:stretch>
        </p:blipFill>
        <p:spPr>
          <a:xfrm>
            <a:off x="4924425" y="1223950"/>
            <a:ext cx="3867150" cy="2695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2800"/>
                                        <p:tgtEl>
                                          <p:spTgt spid="6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72625" y="299175"/>
            <a:ext cx="4342200" cy="1029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ro" sz="3000"/>
              <a:t>Ștergere și fix delete în RB Tree</a:t>
            </a:r>
            <a:endParaRPr sz="3000"/>
          </a:p>
          <a:p>
            <a:pPr indent="0" lvl="0" marL="0" rtl="0" algn="ctr">
              <a:spcBef>
                <a:spcPts val="0"/>
              </a:spcBef>
              <a:spcAft>
                <a:spcPts val="0"/>
              </a:spcAft>
              <a:buNone/>
            </a:pPr>
            <a:r>
              <a:t/>
            </a:r>
            <a:endParaRPr/>
          </a:p>
        </p:txBody>
      </p:sp>
      <p:sp>
        <p:nvSpPr>
          <p:cNvPr id="125" name="Google Shape;125;p22"/>
          <p:cNvSpPr txBox="1"/>
          <p:nvPr>
            <p:ph idx="1" type="subTitle"/>
          </p:nvPr>
        </p:nvSpPr>
        <p:spPr>
          <a:xfrm>
            <a:off x="221125" y="803700"/>
            <a:ext cx="4193700" cy="4123500"/>
          </a:xfrm>
          <a:prstGeom prst="rect">
            <a:avLst/>
          </a:prstGeom>
        </p:spPr>
        <p:txBody>
          <a:bodyPr anchorCtr="0" anchor="t" bIns="91425" lIns="91425" spcFirstLastPara="1" rIns="91425" wrap="square" tIns="91425">
            <a:normAutofit fontScale="85000" lnSpcReduction="20000"/>
          </a:bodyPr>
          <a:lstStyle/>
          <a:p>
            <a:pPr indent="457200" lvl="0" marL="0" rtl="0" algn="just">
              <a:spcBef>
                <a:spcPts val="0"/>
              </a:spcBef>
              <a:spcAft>
                <a:spcPts val="0"/>
              </a:spcAft>
              <a:buNone/>
            </a:pPr>
            <a:r>
              <a:rPr lang="ro"/>
              <a:t>Găsirea nodului de ștergere plus succesorul din stânga din dreapta este proporțională cu înălțimea arborelui, deci este O(log n). Schimbarea și ștergerea sunt ambele O(1). Fiecare fix particular (rotație, de exemplu) este O(1). În cel mai rău caz, un dublu-negru ar putea fi transmis până la rădăcină. </a:t>
            </a:r>
            <a:endParaRPr/>
          </a:p>
          <a:p>
            <a:pPr indent="457200" lvl="0" marL="0" rtl="0" algn="just">
              <a:spcBef>
                <a:spcPts val="0"/>
              </a:spcBef>
              <a:spcAft>
                <a:spcPts val="0"/>
              </a:spcAft>
              <a:buNone/>
            </a:pPr>
            <a:r>
              <a:rPr lang="ro"/>
              <a:t>Deoarece fiecare rotație durează aceeași perioadă de timp, aceasta este proporțională cu înălțimea arborelui și deci O(log n). Ca rezultat, cel mai rău caz de complexitate a ștergerii este O(log n).</a:t>
            </a:r>
            <a:endParaRPr/>
          </a:p>
          <a:p>
            <a:pPr indent="0" lvl="0" marL="0" rtl="0" algn="just">
              <a:spcBef>
                <a:spcPts val="0"/>
              </a:spcBef>
              <a:spcAft>
                <a:spcPts val="0"/>
              </a:spcAft>
              <a:buNone/>
            </a:pPr>
            <a:r>
              <a:t/>
            </a:r>
            <a:endParaRPr/>
          </a:p>
          <a:p>
            <a:pPr indent="457200" lvl="0" marL="0" rtl="0" algn="just">
              <a:spcBef>
                <a:spcPts val="0"/>
              </a:spcBef>
              <a:spcAft>
                <a:spcPts val="0"/>
              </a:spcAft>
              <a:buNone/>
            </a:pPr>
            <a:r>
              <a:rPr lang="ro"/>
              <a:t>Cel mai bun caz: În cel mai bun caz, nu există rotație. Are loc doar recolorarea. Complexitatea timpului este O(log n).</a:t>
            </a:r>
            <a:endParaRPr/>
          </a:p>
          <a:p>
            <a:pPr indent="0" lvl="0" marL="0" rtl="0" algn="ctr">
              <a:spcBef>
                <a:spcPts val="0"/>
              </a:spcBef>
              <a:spcAft>
                <a:spcPts val="0"/>
              </a:spcAft>
              <a:buNone/>
            </a:pPr>
            <a:r>
              <a:t/>
            </a:r>
            <a:endParaRPr/>
          </a:p>
        </p:txBody>
      </p:sp>
      <p:pic>
        <p:nvPicPr>
          <p:cNvPr id="126" name="Google Shape;126;p22"/>
          <p:cNvPicPr preferRelativeResize="0"/>
          <p:nvPr/>
        </p:nvPicPr>
        <p:blipFill>
          <a:blip r:embed="rId3">
            <a:alphaModFix/>
          </a:blip>
          <a:stretch>
            <a:fillRect/>
          </a:stretch>
        </p:blipFill>
        <p:spPr>
          <a:xfrm>
            <a:off x="4982350" y="64275"/>
            <a:ext cx="3330674" cy="4918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53575" y="107150"/>
            <a:ext cx="4425300" cy="1146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ro" sz="3000"/>
              <a:t>Ștergere și fix delete în RB Tree</a:t>
            </a:r>
            <a:endParaRPr sz="3000"/>
          </a:p>
          <a:p>
            <a:pPr indent="0" lvl="0" marL="0" rtl="0" algn="ctr">
              <a:spcBef>
                <a:spcPts val="0"/>
              </a:spcBef>
              <a:spcAft>
                <a:spcPts val="0"/>
              </a:spcAft>
              <a:buNone/>
            </a:pPr>
            <a:r>
              <a:t/>
            </a:r>
            <a:endParaRPr/>
          </a:p>
        </p:txBody>
      </p:sp>
      <p:sp>
        <p:nvSpPr>
          <p:cNvPr id="132" name="Google Shape;132;p23"/>
          <p:cNvSpPr txBox="1"/>
          <p:nvPr>
            <p:ph idx="1" type="subTitle"/>
          </p:nvPr>
        </p:nvSpPr>
        <p:spPr>
          <a:xfrm>
            <a:off x="265500" y="878675"/>
            <a:ext cx="4045200" cy="4029000"/>
          </a:xfrm>
          <a:prstGeom prst="rect">
            <a:avLst/>
          </a:prstGeom>
        </p:spPr>
        <p:txBody>
          <a:bodyPr anchorCtr="0" anchor="t" bIns="91425" lIns="91425" spcFirstLastPara="1" rIns="91425" wrap="square" tIns="91425">
            <a:normAutofit fontScale="92500" lnSpcReduction="20000"/>
          </a:bodyPr>
          <a:lstStyle/>
          <a:p>
            <a:pPr indent="457200" lvl="0" marL="0" rtl="0" algn="just">
              <a:spcBef>
                <a:spcPts val="0"/>
              </a:spcBef>
              <a:spcAft>
                <a:spcPts val="0"/>
              </a:spcAft>
              <a:buNone/>
            </a:pPr>
            <a:r>
              <a:rPr lang="ro"/>
              <a:t>Cel mai rău caz: arborii RB necesită un număr constant (cel mult 3 pentru ștergere) de rotații. Deci, în cel mai rău caz, vor exista 3 rotații în timpul ștergerii. Complexitatea timpului este O(log n).</a:t>
            </a:r>
            <a:endParaRPr/>
          </a:p>
          <a:p>
            <a:pPr indent="457200" lvl="0" marL="0" rtl="0" algn="just">
              <a:spcBef>
                <a:spcPts val="0"/>
              </a:spcBef>
              <a:spcAft>
                <a:spcPts val="0"/>
              </a:spcAft>
              <a:buNone/>
            </a:pPr>
            <a:r>
              <a:t/>
            </a:r>
            <a:endParaRPr/>
          </a:p>
          <a:p>
            <a:pPr indent="457200" lvl="0" marL="0" rtl="0" algn="just">
              <a:spcBef>
                <a:spcPts val="0"/>
              </a:spcBef>
              <a:spcAft>
                <a:spcPts val="0"/>
              </a:spcAft>
              <a:buNone/>
            </a:pPr>
            <a:r>
              <a:t/>
            </a:r>
            <a:endParaRPr/>
          </a:p>
          <a:p>
            <a:pPr indent="457200" lvl="0" marL="0" rtl="0" algn="just">
              <a:spcBef>
                <a:spcPts val="0"/>
              </a:spcBef>
              <a:spcAft>
                <a:spcPts val="0"/>
              </a:spcAft>
              <a:buNone/>
            </a:pPr>
            <a:r>
              <a:rPr lang="ro"/>
              <a:t>Cazul mediu: Deoarece cazul mediu este media tuturor cazurilor posibile, complexitatea de timp a ștergerii și în acest caz este O(log n).</a:t>
            </a:r>
            <a:endParaRPr/>
          </a:p>
          <a:p>
            <a:pPr indent="457200" lvl="0" marL="0" rtl="0" algn="just">
              <a:spcBef>
                <a:spcPts val="0"/>
              </a:spcBef>
              <a:spcAft>
                <a:spcPts val="0"/>
              </a:spcAft>
              <a:buNone/>
            </a:pPr>
            <a:r>
              <a:t/>
            </a:r>
            <a:endParaRPr/>
          </a:p>
          <a:p>
            <a:pPr indent="457200" lvl="0" marL="0" rtl="0" algn="just">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pic>
        <p:nvPicPr>
          <p:cNvPr id="133" name="Google Shape;133;p23"/>
          <p:cNvPicPr preferRelativeResize="0"/>
          <p:nvPr/>
        </p:nvPicPr>
        <p:blipFill>
          <a:blip r:embed="rId3">
            <a:alphaModFix/>
          </a:blip>
          <a:stretch>
            <a:fillRect/>
          </a:stretch>
        </p:blipFill>
        <p:spPr>
          <a:xfrm>
            <a:off x="4967609" y="0"/>
            <a:ext cx="3152131" cy="514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265500" y="106275"/>
            <a:ext cx="4045200" cy="72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o" sz="3000"/>
              <a:t>Căutarea în RB tree</a:t>
            </a:r>
            <a:endParaRPr sz="3000"/>
          </a:p>
        </p:txBody>
      </p:sp>
      <p:sp>
        <p:nvSpPr>
          <p:cNvPr id="139" name="Google Shape;139;p24"/>
          <p:cNvSpPr txBox="1"/>
          <p:nvPr>
            <p:ph idx="1" type="subTitle"/>
          </p:nvPr>
        </p:nvSpPr>
        <p:spPr>
          <a:xfrm>
            <a:off x="265500" y="953700"/>
            <a:ext cx="4045200" cy="3879000"/>
          </a:xfrm>
          <a:prstGeom prst="rect">
            <a:avLst/>
          </a:prstGeom>
        </p:spPr>
        <p:txBody>
          <a:bodyPr anchorCtr="0" anchor="t" bIns="91425" lIns="91425" spcFirstLastPara="1" rIns="91425" wrap="square" tIns="91425">
            <a:normAutofit fontScale="77500" lnSpcReduction="10000"/>
          </a:bodyPr>
          <a:lstStyle/>
          <a:p>
            <a:pPr indent="457200" lvl="0" marL="0" rtl="0" algn="just">
              <a:spcBef>
                <a:spcPts val="0"/>
              </a:spcBef>
              <a:spcAft>
                <a:spcPts val="0"/>
              </a:spcAft>
              <a:buNone/>
            </a:pPr>
            <a:r>
              <a:rPr lang="ro"/>
              <a:t>Operația de căutare în arborele roșu-negru are loc exact ca în oricare BST, fără a folosi vreo funcție specifică RB tree.</a:t>
            </a:r>
            <a:endParaRPr/>
          </a:p>
          <a:p>
            <a:pPr indent="0" lvl="0" marL="0" rtl="0" algn="just">
              <a:spcBef>
                <a:spcPts val="0"/>
              </a:spcBef>
              <a:spcAft>
                <a:spcPts val="0"/>
              </a:spcAft>
              <a:buNone/>
            </a:pPr>
            <a:r>
              <a:rPr lang="ro"/>
              <a:t>c</a:t>
            </a:r>
            <a:r>
              <a:rPr lang="ro"/>
              <a:t>ăutarea unui nod în Red Black Tree</a:t>
            </a:r>
            <a:endParaRPr/>
          </a:p>
          <a:p>
            <a:pPr indent="0" lvl="0" marL="0" rtl="0" algn="just">
              <a:spcBef>
                <a:spcPts val="0"/>
              </a:spcBef>
              <a:spcAft>
                <a:spcPts val="0"/>
              </a:spcAft>
              <a:buNone/>
            </a:pPr>
            <a:r>
              <a:t/>
            </a:r>
            <a:endParaRPr/>
          </a:p>
          <a:p>
            <a:pPr indent="457200" lvl="0" marL="0" rtl="0" algn="just">
              <a:spcBef>
                <a:spcPts val="0"/>
              </a:spcBef>
              <a:spcAft>
                <a:spcPts val="0"/>
              </a:spcAft>
              <a:buNone/>
            </a:pPr>
            <a:r>
              <a:rPr lang="ro"/>
              <a:t>Efectuați o căutare binară asupra înregistrărilor din nodul curent.</a:t>
            </a:r>
            <a:endParaRPr/>
          </a:p>
          <a:p>
            <a:pPr indent="457200" lvl="0" marL="0" rtl="0" algn="just">
              <a:spcBef>
                <a:spcPts val="0"/>
              </a:spcBef>
              <a:spcAft>
                <a:spcPts val="0"/>
              </a:spcAft>
              <a:buNone/>
            </a:pPr>
            <a:r>
              <a:t/>
            </a:r>
            <a:endParaRPr/>
          </a:p>
          <a:p>
            <a:pPr indent="457200" lvl="0" marL="0" rtl="0" algn="just">
              <a:spcBef>
                <a:spcPts val="0"/>
              </a:spcBef>
              <a:spcAft>
                <a:spcPts val="0"/>
              </a:spcAft>
              <a:buNone/>
            </a:pPr>
            <a:r>
              <a:rPr lang="ro"/>
              <a:t>Dacă este găsită o înregistrare cu cheia de căutare, atunci returnați acea înregistrare.</a:t>
            </a:r>
            <a:endParaRPr/>
          </a:p>
          <a:p>
            <a:pPr indent="0" lvl="0" marL="0" rtl="0" algn="just">
              <a:spcBef>
                <a:spcPts val="0"/>
              </a:spcBef>
              <a:spcAft>
                <a:spcPts val="0"/>
              </a:spcAft>
              <a:buNone/>
            </a:pPr>
            <a:r>
              <a:rPr lang="ro"/>
              <a:t>Dacă nodul curent este un nod frunză și cheia nu este găsită, atunci raportați o căutare nereușită. În caz contrar, urmați ramura potrivită și repetați procesul.</a:t>
            </a:r>
            <a:endParaRPr/>
          </a:p>
          <a:p>
            <a:pPr indent="0" lvl="0" marL="0" rtl="0" algn="ctr">
              <a:spcBef>
                <a:spcPts val="0"/>
              </a:spcBef>
              <a:spcAft>
                <a:spcPts val="0"/>
              </a:spcAft>
              <a:buNone/>
            </a:pPr>
            <a:r>
              <a:t/>
            </a:r>
            <a:endParaRPr/>
          </a:p>
        </p:txBody>
      </p:sp>
      <p:sp>
        <p:nvSpPr>
          <p:cNvPr id="140" name="Google Shape;140;p24"/>
          <p:cNvSpPr txBox="1"/>
          <p:nvPr>
            <p:ph idx="2" type="body"/>
          </p:nvPr>
        </p:nvSpPr>
        <p:spPr>
          <a:xfrm>
            <a:off x="4939500" y="450050"/>
            <a:ext cx="3837000" cy="3969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o" sz="1100">
                <a:solidFill>
                  <a:srgbClr val="383A42"/>
                </a:solidFill>
                <a:latin typeface="Courier New"/>
                <a:ea typeface="Courier New"/>
                <a:cs typeface="Courier New"/>
                <a:sym typeface="Courier New"/>
              </a:rPr>
              <a:t>void tree_search(int &amp;val) {</a:t>
            </a:r>
            <a:endParaRPr sz="1100">
              <a:solidFill>
                <a:srgbClr val="383A42"/>
              </a:solidFill>
              <a:latin typeface="Courier New"/>
              <a:ea typeface="Courier New"/>
              <a:cs typeface="Courier New"/>
              <a:sym typeface="Courier New"/>
            </a:endParaRPr>
          </a:p>
          <a:p>
            <a:pPr indent="457200" lvl="0" marL="0" rtl="0" algn="l">
              <a:spcBef>
                <a:spcPts val="0"/>
              </a:spcBef>
              <a:spcAft>
                <a:spcPts val="0"/>
              </a:spcAft>
              <a:buNone/>
            </a:pPr>
            <a:r>
              <a:rPr lang="ro" sz="1100">
                <a:solidFill>
                  <a:srgbClr val="383A42"/>
                </a:solidFill>
                <a:latin typeface="Courier New"/>
                <a:ea typeface="Courier New"/>
                <a:cs typeface="Courier New"/>
                <a:sym typeface="Courier New"/>
              </a:rPr>
              <a:t>Node* x = root;</a:t>
            </a:r>
            <a:endParaRPr sz="1100">
              <a:solidFill>
                <a:srgbClr val="383A42"/>
              </a:solidFill>
              <a:latin typeface="Courier New"/>
              <a:ea typeface="Courier New"/>
              <a:cs typeface="Courier New"/>
              <a:sym typeface="Courier New"/>
            </a:endParaRPr>
          </a:p>
          <a:p>
            <a:pPr indent="457200" lvl="0" marL="0" rtl="0" algn="l">
              <a:spcBef>
                <a:spcPts val="0"/>
              </a:spcBef>
              <a:spcAft>
                <a:spcPts val="0"/>
              </a:spcAft>
              <a:buNone/>
            </a:pPr>
            <a:r>
              <a:rPr lang="ro" sz="1100">
                <a:solidFill>
                  <a:srgbClr val="A626A4"/>
                </a:solidFill>
                <a:latin typeface="Courier New"/>
                <a:ea typeface="Courier New"/>
                <a:cs typeface="Courier New"/>
                <a:sym typeface="Courier New"/>
              </a:rPr>
              <a:t>while</a:t>
            </a:r>
            <a:r>
              <a:rPr lang="ro" sz="1100">
                <a:solidFill>
                  <a:srgbClr val="383A42"/>
                </a:solidFill>
                <a:latin typeface="Courier New"/>
                <a:ea typeface="Courier New"/>
                <a:cs typeface="Courier New"/>
                <a:sym typeface="Courier New"/>
              </a:rPr>
              <a:t>(x != stop &amp;&amp; x -&gt; val != val){</a:t>
            </a:r>
            <a:endParaRPr sz="1100">
              <a:solidFill>
                <a:srgbClr val="383A42"/>
              </a:solidFill>
              <a:latin typeface="Courier New"/>
              <a:ea typeface="Courier New"/>
              <a:cs typeface="Courier New"/>
              <a:sym typeface="Courier New"/>
            </a:endParaRPr>
          </a:p>
          <a:p>
            <a:pPr indent="457200" lvl="0" marL="457200" rtl="0" algn="l">
              <a:spcBef>
                <a:spcPts val="0"/>
              </a:spcBef>
              <a:spcAft>
                <a:spcPts val="0"/>
              </a:spcAft>
              <a:buNone/>
            </a:pPr>
            <a:r>
              <a:rPr lang="ro" sz="1100">
                <a:solidFill>
                  <a:srgbClr val="A626A4"/>
                </a:solidFill>
                <a:latin typeface="Courier New"/>
                <a:ea typeface="Courier New"/>
                <a:cs typeface="Courier New"/>
                <a:sym typeface="Courier New"/>
              </a:rPr>
              <a:t>if</a:t>
            </a:r>
            <a:r>
              <a:rPr lang="ro" sz="1100">
                <a:solidFill>
                  <a:srgbClr val="383A42"/>
                </a:solidFill>
                <a:latin typeface="Courier New"/>
                <a:ea typeface="Courier New"/>
                <a:cs typeface="Courier New"/>
                <a:sym typeface="Courier New"/>
              </a:rPr>
              <a:t>(val &lt; x -&gt; val)</a:t>
            </a:r>
            <a:endParaRPr sz="1100">
              <a:solidFill>
                <a:srgbClr val="383A42"/>
              </a:solidFill>
              <a:latin typeface="Courier New"/>
              <a:ea typeface="Courier New"/>
              <a:cs typeface="Courier New"/>
              <a:sym typeface="Courier New"/>
            </a:endParaRPr>
          </a:p>
          <a:p>
            <a:pPr indent="457200" lvl="0" marL="914400" rtl="0" algn="l">
              <a:spcBef>
                <a:spcPts val="0"/>
              </a:spcBef>
              <a:spcAft>
                <a:spcPts val="0"/>
              </a:spcAft>
              <a:buNone/>
            </a:pPr>
            <a:r>
              <a:rPr lang="ro" sz="1100">
                <a:solidFill>
                  <a:srgbClr val="383A42"/>
                </a:solidFill>
                <a:latin typeface="Courier New"/>
                <a:ea typeface="Courier New"/>
                <a:cs typeface="Courier New"/>
                <a:sym typeface="Courier New"/>
              </a:rPr>
              <a:t>x = x -&gt; left;</a:t>
            </a:r>
            <a:endParaRPr sz="1100">
              <a:solidFill>
                <a:srgbClr val="383A42"/>
              </a:solidFill>
              <a:latin typeface="Courier New"/>
              <a:ea typeface="Courier New"/>
              <a:cs typeface="Courier New"/>
              <a:sym typeface="Courier New"/>
            </a:endParaRPr>
          </a:p>
          <a:p>
            <a:pPr indent="457200" lvl="0" marL="457200" rtl="0" algn="l">
              <a:spcBef>
                <a:spcPts val="0"/>
              </a:spcBef>
              <a:spcAft>
                <a:spcPts val="0"/>
              </a:spcAft>
              <a:buNone/>
            </a:pPr>
            <a:r>
              <a:rPr lang="ro" sz="1100">
                <a:solidFill>
                  <a:srgbClr val="A626A4"/>
                </a:solidFill>
                <a:latin typeface="Courier New"/>
                <a:ea typeface="Courier New"/>
                <a:cs typeface="Courier New"/>
                <a:sym typeface="Courier New"/>
              </a:rPr>
              <a:t>else</a:t>
            </a:r>
            <a:endParaRPr sz="1100">
              <a:solidFill>
                <a:srgbClr val="A626A4"/>
              </a:solidFill>
              <a:latin typeface="Courier New"/>
              <a:ea typeface="Courier New"/>
              <a:cs typeface="Courier New"/>
              <a:sym typeface="Courier New"/>
            </a:endParaRPr>
          </a:p>
          <a:p>
            <a:pPr indent="457200" lvl="0" marL="914400" rtl="0" algn="l">
              <a:spcBef>
                <a:spcPts val="0"/>
              </a:spcBef>
              <a:spcAft>
                <a:spcPts val="0"/>
              </a:spcAft>
              <a:buNone/>
            </a:pPr>
            <a:r>
              <a:rPr lang="ro" sz="1100">
                <a:solidFill>
                  <a:srgbClr val="383A42"/>
                </a:solidFill>
                <a:latin typeface="Courier New"/>
                <a:ea typeface="Courier New"/>
                <a:cs typeface="Courier New"/>
                <a:sym typeface="Courier New"/>
              </a:rPr>
              <a:t>x = x -&gt; right;</a:t>
            </a:r>
            <a:endParaRPr sz="1100">
              <a:solidFill>
                <a:srgbClr val="383A42"/>
              </a:solidFill>
              <a:latin typeface="Courier New"/>
              <a:ea typeface="Courier New"/>
              <a:cs typeface="Courier New"/>
              <a:sym typeface="Courier New"/>
            </a:endParaRPr>
          </a:p>
          <a:p>
            <a:pPr indent="457200" lvl="0" marL="0" rtl="0" algn="l">
              <a:spcBef>
                <a:spcPts val="0"/>
              </a:spcBef>
              <a:spcAft>
                <a:spcPts val="0"/>
              </a:spcAft>
              <a:buNone/>
            </a:pPr>
            <a:r>
              <a:rPr lang="ro" sz="1100">
                <a:solidFill>
                  <a:srgbClr val="383A42"/>
                </a:solidFill>
                <a:latin typeface="Courier New"/>
                <a:ea typeface="Courier New"/>
                <a:cs typeface="Courier New"/>
                <a:sym typeface="Courier New"/>
              </a:rPr>
              <a:t>}</a:t>
            </a:r>
            <a:endParaRPr sz="1100">
              <a:solidFill>
                <a:srgbClr val="383A42"/>
              </a:solidFill>
              <a:latin typeface="Courier New"/>
              <a:ea typeface="Courier New"/>
              <a:cs typeface="Courier New"/>
              <a:sym typeface="Courier New"/>
            </a:endParaRPr>
          </a:p>
          <a:p>
            <a:pPr indent="457200" lvl="0" marL="0" rtl="0" algn="l">
              <a:spcBef>
                <a:spcPts val="0"/>
              </a:spcBef>
              <a:spcAft>
                <a:spcPts val="0"/>
              </a:spcAft>
              <a:buNone/>
            </a:pPr>
            <a:r>
              <a:rPr lang="ro" sz="1100">
                <a:solidFill>
                  <a:srgbClr val="A626A4"/>
                </a:solidFill>
                <a:latin typeface="Courier New"/>
                <a:ea typeface="Courier New"/>
                <a:cs typeface="Courier New"/>
                <a:sym typeface="Courier New"/>
              </a:rPr>
              <a:t>if</a:t>
            </a:r>
            <a:r>
              <a:rPr lang="ro" sz="1100">
                <a:solidFill>
                  <a:srgbClr val="383A42"/>
                </a:solidFill>
                <a:latin typeface="Courier New"/>
                <a:ea typeface="Courier New"/>
                <a:cs typeface="Courier New"/>
                <a:sym typeface="Courier New"/>
              </a:rPr>
              <a:t>(x != stop)</a:t>
            </a:r>
            <a:endParaRPr sz="1100">
              <a:solidFill>
                <a:srgbClr val="383A42"/>
              </a:solidFill>
              <a:latin typeface="Courier New"/>
              <a:ea typeface="Courier New"/>
              <a:cs typeface="Courier New"/>
              <a:sym typeface="Courier New"/>
            </a:endParaRPr>
          </a:p>
          <a:p>
            <a:pPr indent="457200" lvl="0" marL="457200" rtl="0" algn="l">
              <a:spcBef>
                <a:spcPts val="0"/>
              </a:spcBef>
              <a:spcAft>
                <a:spcPts val="0"/>
              </a:spcAft>
              <a:buNone/>
            </a:pPr>
            <a:r>
              <a:rPr lang="ro" sz="1100">
                <a:solidFill>
                  <a:srgbClr val="383A42"/>
                </a:solidFill>
                <a:latin typeface="Courier New"/>
                <a:ea typeface="Courier New"/>
                <a:cs typeface="Courier New"/>
                <a:sym typeface="Courier New"/>
              </a:rPr>
              <a:t>fout &lt;&lt; </a:t>
            </a:r>
            <a:r>
              <a:rPr lang="ro" sz="1100">
                <a:solidFill>
                  <a:srgbClr val="50A14F"/>
                </a:solidFill>
                <a:latin typeface="Courier New"/>
                <a:ea typeface="Courier New"/>
                <a:cs typeface="Courier New"/>
                <a:sym typeface="Courier New"/>
              </a:rPr>
              <a:t>"1\n"</a:t>
            </a:r>
            <a:r>
              <a:rPr lang="ro" sz="1100">
                <a:solidFill>
                  <a:srgbClr val="383A42"/>
                </a:solidFill>
                <a:latin typeface="Courier New"/>
                <a:ea typeface="Courier New"/>
                <a:cs typeface="Courier New"/>
                <a:sym typeface="Courier New"/>
              </a:rPr>
              <a:t>;</a:t>
            </a:r>
            <a:endParaRPr sz="1100">
              <a:solidFill>
                <a:srgbClr val="383A42"/>
              </a:solidFill>
              <a:latin typeface="Courier New"/>
              <a:ea typeface="Courier New"/>
              <a:cs typeface="Courier New"/>
              <a:sym typeface="Courier New"/>
            </a:endParaRPr>
          </a:p>
          <a:p>
            <a:pPr indent="457200" lvl="0" marL="0" rtl="0" algn="l">
              <a:spcBef>
                <a:spcPts val="0"/>
              </a:spcBef>
              <a:spcAft>
                <a:spcPts val="0"/>
              </a:spcAft>
              <a:buNone/>
            </a:pPr>
            <a:r>
              <a:rPr lang="ro" sz="1100">
                <a:solidFill>
                  <a:srgbClr val="A626A4"/>
                </a:solidFill>
                <a:latin typeface="Courier New"/>
                <a:ea typeface="Courier New"/>
                <a:cs typeface="Courier New"/>
                <a:sym typeface="Courier New"/>
              </a:rPr>
              <a:t>else</a:t>
            </a:r>
            <a:endParaRPr sz="1100">
              <a:solidFill>
                <a:srgbClr val="A626A4"/>
              </a:solidFill>
              <a:latin typeface="Courier New"/>
              <a:ea typeface="Courier New"/>
              <a:cs typeface="Courier New"/>
              <a:sym typeface="Courier New"/>
            </a:endParaRPr>
          </a:p>
          <a:p>
            <a:pPr indent="457200" lvl="0" marL="457200" rtl="0" algn="l">
              <a:spcBef>
                <a:spcPts val="0"/>
              </a:spcBef>
              <a:spcAft>
                <a:spcPts val="0"/>
              </a:spcAft>
              <a:buNone/>
            </a:pPr>
            <a:r>
              <a:rPr lang="ro" sz="1100">
                <a:solidFill>
                  <a:srgbClr val="383A42"/>
                </a:solidFill>
                <a:latin typeface="Courier New"/>
                <a:ea typeface="Courier New"/>
                <a:cs typeface="Courier New"/>
                <a:sym typeface="Courier New"/>
              </a:rPr>
              <a:t>fout &lt;&lt; </a:t>
            </a:r>
            <a:r>
              <a:rPr lang="ro" sz="1100">
                <a:solidFill>
                  <a:srgbClr val="50A14F"/>
                </a:solidFill>
                <a:latin typeface="Courier New"/>
                <a:ea typeface="Courier New"/>
                <a:cs typeface="Courier New"/>
                <a:sym typeface="Courier New"/>
              </a:rPr>
              <a:t>"0\n"</a:t>
            </a:r>
            <a:r>
              <a:rPr lang="ro" sz="1100">
                <a:solidFill>
                  <a:srgbClr val="383A42"/>
                </a:solidFill>
                <a:latin typeface="Courier New"/>
                <a:ea typeface="Courier New"/>
                <a:cs typeface="Courier New"/>
                <a:sym typeface="Courier New"/>
              </a:rPr>
              <a:t>;</a:t>
            </a:r>
            <a:endParaRPr sz="1100">
              <a:solidFill>
                <a:srgbClr val="383A42"/>
              </a:solidFill>
              <a:latin typeface="Courier New"/>
              <a:ea typeface="Courier New"/>
              <a:cs typeface="Courier New"/>
              <a:sym typeface="Courier New"/>
            </a:endParaRPr>
          </a:p>
          <a:p>
            <a:pPr indent="0" lvl="0" marL="0" rtl="0" algn="l">
              <a:spcBef>
                <a:spcPts val="0"/>
              </a:spcBef>
              <a:spcAft>
                <a:spcPts val="0"/>
              </a:spcAft>
              <a:buNone/>
            </a:pPr>
            <a:r>
              <a:rPr lang="ro" sz="1100">
                <a:solidFill>
                  <a:srgbClr val="383A42"/>
                </a:solidFill>
                <a:latin typeface="Courier New"/>
                <a:ea typeface="Courier New"/>
                <a:cs typeface="Courier New"/>
                <a:sym typeface="Courier New"/>
              </a:rPr>
              <a:t>}</a:t>
            </a:r>
            <a:endParaRPr sz="1100">
              <a:solidFill>
                <a:srgbClr val="383A42"/>
              </a:solidFill>
              <a:latin typeface="Courier New"/>
              <a:ea typeface="Courier New"/>
              <a:cs typeface="Courier New"/>
              <a:sym typeface="Courier New"/>
            </a:endParaRPr>
          </a:p>
          <a:p>
            <a:pPr indent="0" lvl="0" marL="0" rtl="0" algn="l">
              <a:spcBef>
                <a:spcPts val="0"/>
              </a:spcBef>
              <a:spcAft>
                <a:spcPts val="0"/>
              </a:spcAft>
              <a:buNone/>
            </a:pPr>
            <a:r>
              <a:rPr lang="ro" sz="1100">
                <a:solidFill>
                  <a:srgbClr val="383A42"/>
                </a:solidFill>
                <a:latin typeface="Courier New"/>
                <a:ea typeface="Courier New"/>
                <a:cs typeface="Courier New"/>
                <a:sym typeface="Courier New"/>
              </a:rPr>
              <a:t>///funcția de căutare în RB tree în C++</a:t>
            </a:r>
            <a:endParaRPr sz="1100">
              <a:solidFill>
                <a:srgbClr val="383A42"/>
              </a:solidFill>
              <a:latin typeface="Courier New"/>
              <a:ea typeface="Courier New"/>
              <a:cs typeface="Courier New"/>
              <a:sym typeface="Courier New"/>
            </a:endParaRPr>
          </a:p>
          <a:p>
            <a:pPr indent="0" lvl="0" marL="0" rtl="0" algn="l">
              <a:spcBef>
                <a:spcPts val="0"/>
              </a:spcBef>
              <a:spcAft>
                <a:spcPts val="0"/>
              </a:spcAft>
              <a:buNone/>
            </a:pPr>
            <a:r>
              <a:t/>
            </a:r>
            <a:endParaRPr sz="2000"/>
          </a:p>
          <a:p>
            <a:pPr indent="0" lvl="0" marL="0" rtl="0" algn="l">
              <a:spcBef>
                <a:spcPts val="1200"/>
              </a:spcBef>
              <a:spcAft>
                <a:spcPts val="1200"/>
              </a:spcAft>
              <a:buNone/>
            </a:pPr>
            <a:r>
              <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o"/>
              <a:t>Predecesor, succesor și afișare sortată </a:t>
            </a:r>
            <a:endParaRPr/>
          </a:p>
        </p:txBody>
      </p:sp>
      <p:sp>
        <p:nvSpPr>
          <p:cNvPr id="146" name="Google Shape;14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ro">
                <a:solidFill>
                  <a:schemeClr val="dk1"/>
                </a:solidFill>
              </a:rPr>
              <a:t>Pe infoarena la problema abce, cerințele 4, 5 și 6 erau mai generale, unde codul pentru găsirea predecesorului, succesorului și afișării inorder pentru valori între x și y era asemănător cu aproape oricare BST, deoarece era nevoie, ca nivel de informație, doar de rădăcină, fii și valoarea din nod.</a:t>
            </a:r>
            <a:endParaRPr>
              <a:solidFill>
                <a:schemeClr val="dk1"/>
              </a:solidFill>
            </a:endParaRPr>
          </a:p>
          <a:p>
            <a:pPr indent="457200" lvl="0" marL="0" rtl="0" algn="l">
              <a:spcBef>
                <a:spcPts val="1200"/>
              </a:spcBef>
              <a:spcAft>
                <a:spcPts val="0"/>
              </a:spcAft>
              <a:buNone/>
            </a:pPr>
            <a:r>
              <a:rPr lang="ro">
                <a:solidFill>
                  <a:schemeClr val="dk1"/>
                </a:solidFill>
              </a:rPr>
              <a:t>Predecesor, succesor: O(log n).</a:t>
            </a:r>
            <a:endParaRPr>
              <a:solidFill>
                <a:schemeClr val="dk1"/>
              </a:solidFill>
            </a:endParaRPr>
          </a:p>
          <a:p>
            <a:pPr indent="457200" lvl="0" marL="0" rtl="0" algn="l">
              <a:spcBef>
                <a:spcPts val="1200"/>
              </a:spcBef>
              <a:spcAft>
                <a:spcPts val="1200"/>
              </a:spcAft>
              <a:buNone/>
            </a:pPr>
            <a:r>
              <a:rPr lang="ro">
                <a:solidFill>
                  <a:schemeClr val="dk1"/>
                </a:solidFill>
              </a:rPr>
              <a:t>Parcurgere inorder: O(n).</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2735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o"/>
              <a:t>Aplicații și concluzii RB tree</a:t>
            </a:r>
            <a:endParaRPr/>
          </a:p>
        </p:txBody>
      </p:sp>
      <p:sp>
        <p:nvSpPr>
          <p:cNvPr id="152" name="Google Shape;152;p26"/>
          <p:cNvSpPr txBox="1"/>
          <p:nvPr>
            <p:ph idx="1" type="body"/>
          </p:nvPr>
        </p:nvSpPr>
        <p:spPr>
          <a:xfrm>
            <a:off x="311700" y="910825"/>
            <a:ext cx="8520600" cy="4007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ro" sz="6931">
                <a:solidFill>
                  <a:schemeClr val="dk1"/>
                </a:solidFill>
              </a:rPr>
              <a:t>Aplicații:</a:t>
            </a:r>
            <a:endParaRPr sz="6931">
              <a:solidFill>
                <a:schemeClr val="dk1"/>
              </a:solidFill>
            </a:endParaRPr>
          </a:p>
          <a:p>
            <a:pPr indent="0" lvl="0" marL="0" rtl="0" algn="l">
              <a:spcBef>
                <a:spcPts val="1200"/>
              </a:spcBef>
              <a:spcAft>
                <a:spcPts val="0"/>
              </a:spcAft>
              <a:buNone/>
            </a:pPr>
            <a:r>
              <a:rPr lang="ro" sz="6931">
                <a:solidFill>
                  <a:schemeClr val="dk1"/>
                </a:solidFill>
              </a:rPr>
              <a:t>	- </a:t>
            </a:r>
            <a:r>
              <a:rPr lang="ro" sz="6931">
                <a:solidFill>
                  <a:schemeClr val="dk1"/>
                </a:solidFill>
              </a:rPr>
              <a:t>Scheduler complet corect în kernelul Linux</a:t>
            </a:r>
            <a:endParaRPr sz="6931">
              <a:solidFill>
                <a:schemeClr val="dk1"/>
              </a:solidFill>
            </a:endParaRPr>
          </a:p>
          <a:p>
            <a:pPr indent="457200" lvl="0" marL="0" rtl="0" algn="l">
              <a:spcBef>
                <a:spcPts val="1200"/>
              </a:spcBef>
              <a:spcAft>
                <a:spcPts val="0"/>
              </a:spcAft>
              <a:buNone/>
            </a:pPr>
            <a:r>
              <a:rPr lang="ro" sz="6931">
                <a:solidFill>
                  <a:schemeClr val="dk1"/>
                </a:solidFill>
              </a:rPr>
              <a:t>- Geometrie computațională Structuri de date</a:t>
            </a:r>
            <a:endParaRPr sz="6931">
              <a:solidFill>
                <a:schemeClr val="dk1"/>
              </a:solidFill>
            </a:endParaRPr>
          </a:p>
          <a:p>
            <a:pPr indent="457200" lvl="0" marL="0" rtl="0" algn="l">
              <a:spcBef>
                <a:spcPts val="1200"/>
              </a:spcBef>
              <a:spcAft>
                <a:spcPts val="0"/>
              </a:spcAft>
              <a:buNone/>
            </a:pPr>
            <a:r>
              <a:rPr lang="ro" sz="6931">
                <a:solidFill>
                  <a:schemeClr val="dk1"/>
                </a:solidFill>
              </a:rPr>
              <a:t>- În diferite implementări ale structurilor de date asociative (de exemplu, C++ STL folosește arborele RB intern pentru a implementa Set și Map)</a:t>
            </a:r>
            <a:endParaRPr sz="6931">
              <a:solidFill>
                <a:schemeClr val="dk1"/>
              </a:solidFill>
            </a:endParaRPr>
          </a:p>
          <a:p>
            <a:pPr indent="457200" lvl="0" marL="0" rtl="0" algn="l">
              <a:spcBef>
                <a:spcPts val="1200"/>
              </a:spcBef>
              <a:spcAft>
                <a:spcPts val="0"/>
              </a:spcAft>
              <a:buNone/>
            </a:pPr>
            <a:r>
              <a:rPr lang="ro" sz="6931">
                <a:solidFill>
                  <a:schemeClr val="dk1"/>
                </a:solidFill>
              </a:rPr>
              <a:t>- Începând cu Java 8, HashMap a fost modificat astfel încât, în loc să utilizeze o LinkedList pentru a stoca diferite elemente cu coduri hash care se ciocnesc, este folosit un arbore roșu-negru. Acest lucru are ca rezultat îmbunătățirea complexității în timp a căutării unui astfel de element de la O(m) la O(log m) unde m este numărul de elemente cu coduri hash care se ciocnesc.</a:t>
            </a:r>
            <a:endParaRPr sz="6931">
              <a:solidFill>
                <a:schemeClr val="dk1"/>
              </a:solidFill>
            </a:endParaRPr>
          </a:p>
          <a:p>
            <a:pPr indent="457200" lvl="0" marL="0" rtl="0" algn="l">
              <a:spcBef>
                <a:spcPts val="1200"/>
              </a:spcBef>
              <a:spcAft>
                <a:spcPts val="0"/>
              </a:spcAft>
              <a:buNone/>
            </a:pPr>
            <a:r>
              <a:t/>
            </a:r>
            <a:endParaRPr>
              <a:solidFill>
                <a:schemeClr val="dk1"/>
              </a:solidFill>
            </a:endParaRPr>
          </a:p>
          <a:p>
            <a:pPr indent="457200" lvl="0" marL="0" rtl="0" algn="l">
              <a:spcBef>
                <a:spcPts val="1200"/>
              </a:spcBef>
              <a:spcAft>
                <a:spcPts val="0"/>
              </a:spcAft>
              <a:buNone/>
            </a:pPr>
            <a:r>
              <a:t/>
            </a:r>
            <a:endParaRPr>
              <a:solidFill>
                <a:schemeClr val="dk1"/>
              </a:solidFill>
            </a:endParaRPr>
          </a:p>
          <a:p>
            <a:pPr indent="45720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1878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o"/>
              <a:t>Aplicații și concluzii RB tree</a:t>
            </a:r>
            <a:endParaRPr/>
          </a:p>
          <a:p>
            <a:pPr indent="0" lvl="0" marL="0" rtl="0" algn="l">
              <a:spcBef>
                <a:spcPts val="0"/>
              </a:spcBef>
              <a:spcAft>
                <a:spcPts val="0"/>
              </a:spcAft>
              <a:buNone/>
            </a:pPr>
            <a:r>
              <a:t/>
            </a:r>
            <a:endParaRPr/>
          </a:p>
        </p:txBody>
      </p:sp>
      <p:sp>
        <p:nvSpPr>
          <p:cNvPr id="158" name="Google Shape;158;p27"/>
          <p:cNvSpPr txBox="1"/>
          <p:nvPr>
            <p:ph idx="1" type="body"/>
          </p:nvPr>
        </p:nvSpPr>
        <p:spPr>
          <a:xfrm>
            <a:off x="311700" y="814400"/>
            <a:ext cx="8520600" cy="4104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ro">
                <a:solidFill>
                  <a:schemeClr val="dk1"/>
                </a:solidFill>
              </a:rPr>
              <a:t>Concluzii:</a:t>
            </a:r>
            <a:endParaRPr>
              <a:solidFill>
                <a:schemeClr val="dk1"/>
              </a:solidFill>
            </a:endParaRPr>
          </a:p>
          <a:p>
            <a:pPr indent="0" lvl="0" marL="0" rtl="0" algn="l">
              <a:spcBef>
                <a:spcPts val="1200"/>
              </a:spcBef>
              <a:spcAft>
                <a:spcPts val="0"/>
              </a:spcAft>
              <a:buNone/>
            </a:pPr>
            <a:r>
              <a:rPr lang="ro">
                <a:solidFill>
                  <a:schemeClr val="dk1"/>
                </a:solidFill>
              </a:rPr>
              <a:t>	Un anume manush pe nume Robert Sedgewick a prezentat la un curs de-al său cum RBT apare și serialul Missing:</a:t>
            </a:r>
            <a:endParaRPr>
              <a:solidFill>
                <a:schemeClr val="dk1"/>
              </a:solidFill>
            </a:endParaRPr>
          </a:p>
          <a:p>
            <a:pPr indent="0" lvl="0" marL="0" rtl="0" algn="l">
              <a:spcBef>
                <a:spcPts val="1200"/>
              </a:spcBef>
              <a:spcAft>
                <a:spcPts val="0"/>
              </a:spcAft>
              <a:buNone/>
            </a:pPr>
            <a:r>
              <a:rPr lang="ro">
                <a:solidFill>
                  <a:schemeClr val="dk1"/>
                </a:solidFill>
              </a:rPr>
              <a:t>	Jess: It was the red door again.</a:t>
            </a:r>
            <a:endParaRPr>
              <a:solidFill>
                <a:schemeClr val="dk1"/>
              </a:solidFill>
            </a:endParaRPr>
          </a:p>
          <a:p>
            <a:pPr indent="457200" lvl="0" marL="0" rtl="0" algn="l">
              <a:spcBef>
                <a:spcPts val="1200"/>
              </a:spcBef>
              <a:spcAft>
                <a:spcPts val="0"/>
              </a:spcAft>
              <a:buNone/>
            </a:pPr>
            <a:r>
              <a:rPr lang="ro">
                <a:solidFill>
                  <a:schemeClr val="dk1"/>
                </a:solidFill>
              </a:rPr>
              <a:t>Pollock: I thought the red door was the storage container.</a:t>
            </a:r>
            <a:endParaRPr>
              <a:solidFill>
                <a:schemeClr val="dk1"/>
              </a:solidFill>
            </a:endParaRPr>
          </a:p>
          <a:p>
            <a:pPr indent="457200" lvl="0" marL="0" rtl="0" algn="l">
              <a:spcBef>
                <a:spcPts val="1200"/>
              </a:spcBef>
              <a:spcAft>
                <a:spcPts val="0"/>
              </a:spcAft>
              <a:buNone/>
            </a:pPr>
            <a:r>
              <a:rPr lang="ro">
                <a:solidFill>
                  <a:schemeClr val="dk1"/>
                </a:solidFill>
              </a:rPr>
              <a:t>Jess: But it wasn’t red anymore, it was black.</a:t>
            </a:r>
            <a:endParaRPr>
              <a:solidFill>
                <a:schemeClr val="dk1"/>
              </a:solidFill>
            </a:endParaRPr>
          </a:p>
          <a:p>
            <a:pPr indent="457200" lvl="0" marL="0" rtl="0" algn="l">
              <a:spcBef>
                <a:spcPts val="1200"/>
              </a:spcBef>
              <a:spcAft>
                <a:spcPts val="0"/>
              </a:spcAft>
              <a:buNone/>
            </a:pPr>
            <a:r>
              <a:rPr lang="ro">
                <a:solidFill>
                  <a:schemeClr val="dk1"/>
                </a:solidFill>
              </a:rPr>
              <a:t>Antonio: So red turning to black means what?</a:t>
            </a:r>
            <a:endParaRPr>
              <a:solidFill>
                <a:schemeClr val="dk1"/>
              </a:solidFill>
            </a:endParaRPr>
          </a:p>
          <a:p>
            <a:pPr indent="457200" lvl="0" marL="0" rtl="0" algn="l">
              <a:spcBef>
                <a:spcPts val="1200"/>
              </a:spcBef>
              <a:spcAft>
                <a:spcPts val="0"/>
              </a:spcAft>
              <a:buNone/>
            </a:pPr>
            <a:r>
              <a:rPr lang="ro">
                <a:solidFill>
                  <a:schemeClr val="dk1"/>
                </a:solidFill>
              </a:rPr>
              <a:t>Pollock: Budget deficits, red ink, black ink.</a:t>
            </a:r>
            <a:endParaRPr>
              <a:solidFill>
                <a:schemeClr val="dk1"/>
              </a:solidFill>
            </a:endParaRPr>
          </a:p>
          <a:p>
            <a:pPr indent="457200" lvl="0" marL="0" rtl="0" algn="l">
              <a:spcBef>
                <a:spcPts val="1200"/>
              </a:spcBef>
              <a:spcAft>
                <a:spcPts val="0"/>
              </a:spcAft>
              <a:buNone/>
            </a:pPr>
            <a:r>
              <a:rPr lang="ro">
                <a:solidFill>
                  <a:schemeClr val="dk1"/>
                </a:solidFill>
              </a:rPr>
              <a:t>Antonio: It could be from a binary search tree. The red–black tree tracks every simple path from a node to a descendant leaf that has the same number of black nodes.</a:t>
            </a:r>
            <a:endParaRPr>
              <a:solidFill>
                <a:schemeClr val="dk1"/>
              </a:solidFill>
            </a:endParaRPr>
          </a:p>
          <a:p>
            <a:pPr indent="457200" lvl="0" marL="0" rtl="0" algn="l">
              <a:spcBef>
                <a:spcPts val="1200"/>
              </a:spcBef>
              <a:spcAft>
                <a:spcPts val="0"/>
              </a:spcAft>
              <a:buNone/>
            </a:pPr>
            <a:r>
              <a:rPr lang="ro">
                <a:solidFill>
                  <a:schemeClr val="dk1"/>
                </a:solidFill>
              </a:rPr>
              <a:t>Jess: Does that help you with the ladies?</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o"/>
              <a:t>Sfârșit!</a:t>
            </a:r>
            <a:endParaRPr/>
          </a:p>
        </p:txBody>
      </p:sp>
      <p:sp>
        <p:nvSpPr>
          <p:cNvPr id="164" name="Google Shape;16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solidFill>
                  <a:schemeClr val="dk1"/>
                </a:solidFill>
              </a:rPr>
              <a:t>Dacă ți-a plăcut prezentarea, dă un like/follow pe Github.</a:t>
            </a:r>
            <a:endParaRPr>
              <a:solidFill>
                <a:schemeClr val="dk1"/>
              </a:solidFill>
            </a:endParaRPr>
          </a:p>
          <a:p>
            <a:pPr indent="0" lvl="0" marL="0" rtl="0" algn="l">
              <a:spcBef>
                <a:spcPts val="1200"/>
              </a:spcBef>
              <a:spcAft>
                <a:spcPts val="0"/>
              </a:spcAft>
              <a:buNone/>
            </a:pPr>
            <a:r>
              <a:rPr lang="ro">
                <a:solidFill>
                  <a:schemeClr val="dk1"/>
                </a:solidFill>
              </a:rPr>
              <a:t>Dacă nu (most likely), check out this stuff:</a:t>
            </a:r>
            <a:endParaRPr>
              <a:solidFill>
                <a:schemeClr val="dk1"/>
              </a:solidFill>
            </a:endParaRPr>
          </a:p>
          <a:p>
            <a:pPr indent="0" lvl="0" marL="0" rtl="0" algn="l">
              <a:spcBef>
                <a:spcPts val="1200"/>
              </a:spcBef>
              <a:spcAft>
                <a:spcPts val="0"/>
              </a:spcAft>
              <a:buNone/>
            </a:pPr>
            <a:r>
              <a:rPr lang="ro" u="sng">
                <a:solidFill>
                  <a:schemeClr val="hlink"/>
                </a:solidFill>
                <a:hlinkClick r:id="rId3"/>
              </a:rPr>
              <a:t>https://www.cs.usfca.edu/~galles/visualization/RedBlack.html</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ro">
                <a:solidFill>
                  <a:schemeClr val="dk1"/>
                </a:solidFill>
              </a:rPr>
              <a:t>Mulțumesc!</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0"/>
              </a:spcAft>
              <a:buNone/>
            </a:pPr>
            <a:r>
              <a:rPr lang="ro" sz="2000">
                <a:latin typeface="Arial"/>
                <a:ea typeface="Arial"/>
                <a:cs typeface="Arial"/>
                <a:sym typeface="Arial"/>
              </a:rPr>
              <a:t>Scurtă introducere Red-black trees (arbori roșii-negri</a:t>
            </a:r>
            <a:endParaRPr sz="2000">
              <a:latin typeface="Arial"/>
              <a:ea typeface="Arial"/>
              <a:cs typeface="Arial"/>
              <a:sym typeface="Arial"/>
            </a:endParaRPr>
          </a:p>
          <a:p>
            <a:pPr indent="457200" lvl="0" marL="0" rtl="0" algn="just">
              <a:spcBef>
                <a:spcPts val="0"/>
              </a:spcBef>
              <a:spcAft>
                <a:spcPts val="0"/>
              </a:spcAft>
              <a:buNone/>
            </a:pPr>
            <a:r>
              <a:t/>
            </a:r>
            <a:endParaRPr sz="2000">
              <a:latin typeface="Arial"/>
              <a:ea typeface="Arial"/>
              <a:cs typeface="Arial"/>
              <a:sym typeface="Arial"/>
            </a:endParaRPr>
          </a:p>
          <a:p>
            <a:pPr indent="457200" lvl="0" marL="0" rtl="0" algn="just">
              <a:spcBef>
                <a:spcPts val="0"/>
              </a:spcBef>
              <a:spcAft>
                <a:spcPts val="0"/>
              </a:spcAft>
              <a:buNone/>
            </a:pPr>
            <a:r>
              <a:rPr lang="ro" sz="1400">
                <a:latin typeface="Arial"/>
                <a:ea typeface="Arial"/>
                <a:cs typeface="Arial"/>
                <a:sym typeface="Arial"/>
              </a:rPr>
              <a:t>În informatică, un arbore roșu-negru este un fel de arbore de căutare binar auto-echilibrat. Fiecare nod stochează un spațiu (bool) suplimentar reprezentând „culoarea” („roșu” sau „negru”), folosit pentru a se asigura că arborele rămâne echilibrat în timpul inserărilor și ștergerilor.</a:t>
            </a:r>
            <a:endParaRPr sz="1400">
              <a:latin typeface="Arial"/>
              <a:ea typeface="Arial"/>
              <a:cs typeface="Arial"/>
              <a:sym typeface="Arial"/>
            </a:endParaRPr>
          </a:p>
          <a:p>
            <a:pPr indent="457200" lvl="0" marL="0" rtl="0" algn="just">
              <a:spcBef>
                <a:spcPts val="0"/>
              </a:spcBef>
              <a:spcAft>
                <a:spcPts val="0"/>
              </a:spcAft>
              <a:buNone/>
            </a:pPr>
            <a:r>
              <a:rPr lang="ro" sz="1400">
                <a:latin typeface="Arial"/>
                <a:ea typeface="Arial"/>
                <a:cs typeface="Arial"/>
                <a:sym typeface="Arial"/>
              </a:rPr>
              <a:t>Proprietăți:</a:t>
            </a:r>
            <a:endParaRPr sz="1400">
              <a:latin typeface="Arial"/>
              <a:ea typeface="Arial"/>
              <a:cs typeface="Arial"/>
              <a:sym typeface="Arial"/>
            </a:endParaRPr>
          </a:p>
          <a:p>
            <a:pPr indent="457200" lvl="0" marL="0" rtl="0" algn="just">
              <a:spcBef>
                <a:spcPts val="0"/>
              </a:spcBef>
              <a:spcAft>
                <a:spcPts val="0"/>
              </a:spcAft>
              <a:buNone/>
            </a:pPr>
            <a:r>
              <a:rPr lang="ro" sz="1400">
                <a:latin typeface="Arial"/>
                <a:ea typeface="Arial"/>
                <a:cs typeface="Arial"/>
                <a:sym typeface="Arial"/>
              </a:rPr>
              <a:t>○ Fiecare nod e fie roșu, fie negru</a:t>
            </a:r>
            <a:endParaRPr sz="1400">
              <a:latin typeface="Arial"/>
              <a:ea typeface="Arial"/>
              <a:cs typeface="Arial"/>
              <a:sym typeface="Arial"/>
            </a:endParaRPr>
          </a:p>
          <a:p>
            <a:pPr indent="457200" lvl="0" marL="0" rtl="0" algn="just">
              <a:spcBef>
                <a:spcPts val="0"/>
              </a:spcBef>
              <a:spcAft>
                <a:spcPts val="0"/>
              </a:spcAft>
              <a:buNone/>
            </a:pPr>
            <a:r>
              <a:rPr lang="ro" sz="1400">
                <a:latin typeface="Arial"/>
                <a:ea typeface="Arial"/>
                <a:cs typeface="Arial"/>
                <a:sym typeface="Arial"/>
              </a:rPr>
              <a:t>○ Rădăcina e mereu neagră</a:t>
            </a:r>
            <a:endParaRPr sz="1400">
              <a:latin typeface="Arial"/>
              <a:ea typeface="Arial"/>
              <a:cs typeface="Arial"/>
              <a:sym typeface="Arial"/>
            </a:endParaRPr>
          </a:p>
          <a:p>
            <a:pPr indent="457200" lvl="0" marL="0" rtl="0" algn="just">
              <a:spcBef>
                <a:spcPts val="0"/>
              </a:spcBef>
              <a:spcAft>
                <a:spcPts val="0"/>
              </a:spcAft>
              <a:buNone/>
            </a:pPr>
            <a:r>
              <a:rPr lang="ro" sz="1400">
                <a:latin typeface="Arial"/>
                <a:ea typeface="Arial"/>
                <a:cs typeface="Arial"/>
                <a:sym typeface="Arial"/>
              </a:rPr>
              <a:t>○ Nu putem avea două noduri adiacente roșii</a:t>
            </a:r>
            <a:endParaRPr sz="1400">
              <a:latin typeface="Arial"/>
              <a:ea typeface="Arial"/>
              <a:cs typeface="Arial"/>
              <a:sym typeface="Arial"/>
            </a:endParaRPr>
          </a:p>
          <a:p>
            <a:pPr indent="457200" lvl="0" marL="0" rtl="0" algn="just">
              <a:spcBef>
                <a:spcPts val="0"/>
              </a:spcBef>
              <a:spcAft>
                <a:spcPts val="0"/>
              </a:spcAft>
              <a:buNone/>
            </a:pPr>
            <a:r>
              <a:rPr lang="ro" sz="1400">
                <a:latin typeface="Arial"/>
                <a:ea typeface="Arial"/>
                <a:cs typeface="Arial"/>
                <a:sym typeface="Arial"/>
              </a:rPr>
              <a:t>○ Orice drum de la un nod la un descendent NULL</a:t>
            </a:r>
            <a:endParaRPr sz="1400">
              <a:latin typeface="Arial"/>
              <a:ea typeface="Arial"/>
              <a:cs typeface="Arial"/>
              <a:sym typeface="Arial"/>
            </a:endParaRPr>
          </a:p>
          <a:p>
            <a:pPr indent="457200" lvl="0" marL="0" rtl="0" algn="just">
              <a:spcBef>
                <a:spcPts val="0"/>
              </a:spcBef>
              <a:spcAft>
                <a:spcPts val="0"/>
              </a:spcAft>
              <a:buNone/>
            </a:pPr>
            <a:r>
              <a:rPr lang="ro" sz="1400">
                <a:latin typeface="Arial"/>
                <a:ea typeface="Arial"/>
                <a:cs typeface="Arial"/>
                <a:sym typeface="Arial"/>
              </a:rPr>
              <a:t>are același număr de noduri negre</a:t>
            </a:r>
            <a:endParaRPr sz="1400">
              <a:latin typeface="Arial"/>
              <a:ea typeface="Arial"/>
              <a:cs typeface="Arial"/>
              <a:sym typeface="Arial"/>
            </a:endParaRPr>
          </a:p>
          <a:p>
            <a:pPr indent="457200" lvl="0" marL="0" rtl="0" algn="just">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Tree>
  </p:cSld>
  <p:clrMapOvr>
    <a:masterClrMapping/>
  </p:clrMapOvr>
  <mc:AlternateContent>
    <mc:Choice Requires="p14">
      <p:transition spd="slow" p14:dur="2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6">
                                            <p:txEl>
                                              <p:pRg end="0" st="0"/>
                                            </p:txEl>
                                          </p:spTgt>
                                        </p:tgtEl>
                                        <p:attrNameLst>
                                          <p:attrName>style.visibility</p:attrName>
                                        </p:attrNameLst>
                                      </p:cBhvr>
                                      <p:to>
                                        <p:strVal val="visible"/>
                                      </p:to>
                                    </p:set>
                                    <p:animEffect filter="fade" transition="in">
                                      <p:cBhvr>
                                        <p:cTn dur="2700"/>
                                        <p:tgtEl>
                                          <p:spTgt spid="66">
                                            <p:txEl>
                                              <p:pRg end="0" st="0"/>
                                            </p:txEl>
                                          </p:spTgt>
                                        </p:tgtEl>
                                      </p:cBhvr>
                                    </p:animEffect>
                                  </p:childTnLst>
                                </p:cTn>
                              </p:par>
                            </p:childTnLst>
                          </p:cTn>
                        </p:par>
                        <p:par>
                          <p:cTn fill="hold">
                            <p:stCondLst>
                              <p:cond delay="3700"/>
                            </p:stCondLst>
                            <p:childTnLst>
                              <p:par>
                                <p:cTn fill="hold" nodeType="afterEffect" presetClass="entr" presetID="10" presetSubtype="0">
                                  <p:stCondLst>
                                    <p:cond delay="0"/>
                                  </p:stCondLst>
                                  <p:childTnLst>
                                    <p:set>
                                      <p:cBhvr>
                                        <p:cTn dur="1" fill="hold">
                                          <p:stCondLst>
                                            <p:cond delay="0"/>
                                          </p:stCondLst>
                                        </p:cTn>
                                        <p:tgtEl>
                                          <p:spTgt spid="66">
                                            <p:txEl>
                                              <p:pRg end="1" st="1"/>
                                            </p:txEl>
                                          </p:spTgt>
                                        </p:tgtEl>
                                        <p:attrNameLst>
                                          <p:attrName>style.visibility</p:attrName>
                                        </p:attrNameLst>
                                      </p:cBhvr>
                                      <p:to>
                                        <p:strVal val="visible"/>
                                      </p:to>
                                    </p:set>
                                    <p:animEffect filter="fade" transition="in">
                                      <p:cBhvr>
                                        <p:cTn dur="2700"/>
                                        <p:tgtEl>
                                          <p:spTgt spid="66">
                                            <p:txEl>
                                              <p:pRg end="1" st="1"/>
                                            </p:txEl>
                                          </p:spTgt>
                                        </p:tgtEl>
                                      </p:cBhvr>
                                    </p:animEffect>
                                  </p:childTnLst>
                                </p:cTn>
                              </p:par>
                            </p:childTnLst>
                          </p:cTn>
                        </p:par>
                        <p:par>
                          <p:cTn fill="hold">
                            <p:stCondLst>
                              <p:cond delay="6400"/>
                            </p:stCondLst>
                            <p:childTnLst>
                              <p:par>
                                <p:cTn fill="hold" nodeType="afterEffect" presetClass="entr" presetID="10" presetSubtype="0">
                                  <p:stCondLst>
                                    <p:cond delay="0"/>
                                  </p:stCondLst>
                                  <p:childTnLst>
                                    <p:set>
                                      <p:cBhvr>
                                        <p:cTn dur="1" fill="hold">
                                          <p:stCondLst>
                                            <p:cond delay="0"/>
                                          </p:stCondLst>
                                        </p:cTn>
                                        <p:tgtEl>
                                          <p:spTgt spid="66">
                                            <p:txEl>
                                              <p:pRg end="2" st="2"/>
                                            </p:txEl>
                                          </p:spTgt>
                                        </p:tgtEl>
                                        <p:attrNameLst>
                                          <p:attrName>style.visibility</p:attrName>
                                        </p:attrNameLst>
                                      </p:cBhvr>
                                      <p:to>
                                        <p:strVal val="visible"/>
                                      </p:to>
                                    </p:set>
                                    <p:animEffect filter="fade" transition="in">
                                      <p:cBhvr>
                                        <p:cTn dur="2700"/>
                                        <p:tgtEl>
                                          <p:spTgt spid="66">
                                            <p:txEl>
                                              <p:pRg end="2" st="2"/>
                                            </p:txEl>
                                          </p:spTgt>
                                        </p:tgtEl>
                                      </p:cBhvr>
                                    </p:animEffect>
                                  </p:childTnLst>
                                </p:cTn>
                              </p:par>
                            </p:childTnLst>
                          </p:cTn>
                        </p:par>
                        <p:par>
                          <p:cTn fill="hold">
                            <p:stCondLst>
                              <p:cond delay="9100"/>
                            </p:stCondLst>
                            <p:childTnLst>
                              <p:par>
                                <p:cTn fill="hold" nodeType="afterEffect" presetClass="entr" presetID="10" presetSubtype="0">
                                  <p:stCondLst>
                                    <p:cond delay="0"/>
                                  </p:stCondLst>
                                  <p:childTnLst>
                                    <p:set>
                                      <p:cBhvr>
                                        <p:cTn dur="1" fill="hold">
                                          <p:stCondLst>
                                            <p:cond delay="0"/>
                                          </p:stCondLst>
                                        </p:cTn>
                                        <p:tgtEl>
                                          <p:spTgt spid="66">
                                            <p:txEl>
                                              <p:pRg end="3" st="3"/>
                                            </p:txEl>
                                          </p:spTgt>
                                        </p:tgtEl>
                                        <p:attrNameLst>
                                          <p:attrName>style.visibility</p:attrName>
                                        </p:attrNameLst>
                                      </p:cBhvr>
                                      <p:to>
                                        <p:strVal val="visible"/>
                                      </p:to>
                                    </p:set>
                                    <p:animEffect filter="fade" transition="in">
                                      <p:cBhvr>
                                        <p:cTn dur="2700"/>
                                        <p:tgtEl>
                                          <p:spTgt spid="66">
                                            <p:txEl>
                                              <p:pRg end="3" st="3"/>
                                            </p:txEl>
                                          </p:spTgt>
                                        </p:tgtEl>
                                      </p:cBhvr>
                                    </p:animEffect>
                                  </p:childTnLst>
                                </p:cTn>
                              </p:par>
                            </p:childTnLst>
                          </p:cTn>
                        </p:par>
                        <p:par>
                          <p:cTn fill="hold">
                            <p:stCondLst>
                              <p:cond delay="11800"/>
                            </p:stCondLst>
                            <p:childTnLst>
                              <p:par>
                                <p:cTn fill="hold" nodeType="afterEffect" presetClass="entr" presetID="10" presetSubtype="0">
                                  <p:stCondLst>
                                    <p:cond delay="0"/>
                                  </p:stCondLst>
                                  <p:childTnLst>
                                    <p:set>
                                      <p:cBhvr>
                                        <p:cTn dur="1" fill="hold">
                                          <p:stCondLst>
                                            <p:cond delay="0"/>
                                          </p:stCondLst>
                                        </p:cTn>
                                        <p:tgtEl>
                                          <p:spTgt spid="66">
                                            <p:txEl>
                                              <p:pRg end="4" st="4"/>
                                            </p:txEl>
                                          </p:spTgt>
                                        </p:tgtEl>
                                        <p:attrNameLst>
                                          <p:attrName>style.visibility</p:attrName>
                                        </p:attrNameLst>
                                      </p:cBhvr>
                                      <p:to>
                                        <p:strVal val="visible"/>
                                      </p:to>
                                    </p:set>
                                    <p:animEffect filter="fade" transition="in">
                                      <p:cBhvr>
                                        <p:cTn dur="2700"/>
                                        <p:tgtEl>
                                          <p:spTgt spid="66">
                                            <p:txEl>
                                              <p:pRg end="4" st="4"/>
                                            </p:txEl>
                                          </p:spTgt>
                                        </p:tgtEl>
                                      </p:cBhvr>
                                    </p:animEffect>
                                  </p:childTnLst>
                                </p:cTn>
                              </p:par>
                            </p:childTnLst>
                          </p:cTn>
                        </p:par>
                        <p:par>
                          <p:cTn fill="hold">
                            <p:stCondLst>
                              <p:cond delay="14500"/>
                            </p:stCondLst>
                            <p:childTnLst>
                              <p:par>
                                <p:cTn fill="hold" nodeType="afterEffect" presetClass="entr" presetID="10" presetSubtype="0">
                                  <p:stCondLst>
                                    <p:cond delay="0"/>
                                  </p:stCondLst>
                                  <p:childTnLst>
                                    <p:set>
                                      <p:cBhvr>
                                        <p:cTn dur="1" fill="hold">
                                          <p:stCondLst>
                                            <p:cond delay="0"/>
                                          </p:stCondLst>
                                        </p:cTn>
                                        <p:tgtEl>
                                          <p:spTgt spid="66">
                                            <p:txEl>
                                              <p:pRg end="5" st="5"/>
                                            </p:txEl>
                                          </p:spTgt>
                                        </p:tgtEl>
                                        <p:attrNameLst>
                                          <p:attrName>style.visibility</p:attrName>
                                        </p:attrNameLst>
                                      </p:cBhvr>
                                      <p:to>
                                        <p:strVal val="visible"/>
                                      </p:to>
                                    </p:set>
                                    <p:animEffect filter="fade" transition="in">
                                      <p:cBhvr>
                                        <p:cTn dur="2700"/>
                                        <p:tgtEl>
                                          <p:spTgt spid="66">
                                            <p:txEl>
                                              <p:pRg end="5" st="5"/>
                                            </p:txEl>
                                          </p:spTgt>
                                        </p:tgtEl>
                                      </p:cBhvr>
                                    </p:animEffect>
                                  </p:childTnLst>
                                </p:cTn>
                              </p:par>
                            </p:childTnLst>
                          </p:cTn>
                        </p:par>
                        <p:par>
                          <p:cTn fill="hold">
                            <p:stCondLst>
                              <p:cond delay="17200"/>
                            </p:stCondLst>
                            <p:childTnLst>
                              <p:par>
                                <p:cTn fill="hold" nodeType="afterEffect" presetClass="entr" presetID="10" presetSubtype="0">
                                  <p:stCondLst>
                                    <p:cond delay="0"/>
                                  </p:stCondLst>
                                  <p:childTnLst>
                                    <p:set>
                                      <p:cBhvr>
                                        <p:cTn dur="1" fill="hold">
                                          <p:stCondLst>
                                            <p:cond delay="0"/>
                                          </p:stCondLst>
                                        </p:cTn>
                                        <p:tgtEl>
                                          <p:spTgt spid="66">
                                            <p:txEl>
                                              <p:pRg end="6" st="6"/>
                                            </p:txEl>
                                          </p:spTgt>
                                        </p:tgtEl>
                                        <p:attrNameLst>
                                          <p:attrName>style.visibility</p:attrName>
                                        </p:attrNameLst>
                                      </p:cBhvr>
                                      <p:to>
                                        <p:strVal val="visible"/>
                                      </p:to>
                                    </p:set>
                                    <p:animEffect filter="fade" transition="in">
                                      <p:cBhvr>
                                        <p:cTn dur="2700"/>
                                        <p:tgtEl>
                                          <p:spTgt spid="66">
                                            <p:txEl>
                                              <p:pRg end="6" st="6"/>
                                            </p:txEl>
                                          </p:spTgt>
                                        </p:tgtEl>
                                      </p:cBhvr>
                                    </p:animEffect>
                                  </p:childTnLst>
                                </p:cTn>
                              </p:par>
                            </p:childTnLst>
                          </p:cTn>
                        </p:par>
                        <p:par>
                          <p:cTn fill="hold">
                            <p:stCondLst>
                              <p:cond delay="19900"/>
                            </p:stCondLst>
                            <p:childTnLst>
                              <p:par>
                                <p:cTn fill="hold" nodeType="afterEffect" presetClass="entr" presetID="10" presetSubtype="0">
                                  <p:stCondLst>
                                    <p:cond delay="0"/>
                                  </p:stCondLst>
                                  <p:childTnLst>
                                    <p:set>
                                      <p:cBhvr>
                                        <p:cTn dur="1" fill="hold">
                                          <p:stCondLst>
                                            <p:cond delay="0"/>
                                          </p:stCondLst>
                                        </p:cTn>
                                        <p:tgtEl>
                                          <p:spTgt spid="66">
                                            <p:txEl>
                                              <p:pRg end="7" st="7"/>
                                            </p:txEl>
                                          </p:spTgt>
                                        </p:tgtEl>
                                        <p:attrNameLst>
                                          <p:attrName>style.visibility</p:attrName>
                                        </p:attrNameLst>
                                      </p:cBhvr>
                                      <p:to>
                                        <p:strVal val="visible"/>
                                      </p:to>
                                    </p:set>
                                    <p:animEffect filter="fade" transition="in">
                                      <p:cBhvr>
                                        <p:cTn dur="2700"/>
                                        <p:tgtEl>
                                          <p:spTgt spid="66">
                                            <p:txEl>
                                              <p:pRg end="7" st="7"/>
                                            </p:txEl>
                                          </p:spTgt>
                                        </p:tgtEl>
                                      </p:cBhvr>
                                    </p:animEffect>
                                  </p:childTnLst>
                                </p:cTn>
                              </p:par>
                            </p:childTnLst>
                          </p:cTn>
                        </p:par>
                        <p:par>
                          <p:cTn fill="hold">
                            <p:stCondLst>
                              <p:cond delay="22600"/>
                            </p:stCondLst>
                            <p:childTnLst>
                              <p:par>
                                <p:cTn fill="hold" nodeType="afterEffect" presetClass="entr" presetID="10" presetSubtype="0">
                                  <p:stCondLst>
                                    <p:cond delay="0"/>
                                  </p:stCondLst>
                                  <p:childTnLst>
                                    <p:set>
                                      <p:cBhvr>
                                        <p:cTn dur="1" fill="hold">
                                          <p:stCondLst>
                                            <p:cond delay="0"/>
                                          </p:stCondLst>
                                        </p:cTn>
                                        <p:tgtEl>
                                          <p:spTgt spid="66">
                                            <p:txEl>
                                              <p:pRg end="8" st="8"/>
                                            </p:txEl>
                                          </p:spTgt>
                                        </p:tgtEl>
                                        <p:attrNameLst>
                                          <p:attrName>style.visibility</p:attrName>
                                        </p:attrNameLst>
                                      </p:cBhvr>
                                      <p:to>
                                        <p:strVal val="visible"/>
                                      </p:to>
                                    </p:set>
                                    <p:animEffect filter="fade" transition="in">
                                      <p:cBhvr>
                                        <p:cTn dur="2700"/>
                                        <p:tgtEl>
                                          <p:spTgt spid="66">
                                            <p:txEl>
                                              <p:pRg end="8" st="8"/>
                                            </p:txEl>
                                          </p:spTgt>
                                        </p:tgtEl>
                                      </p:cBhvr>
                                    </p:animEffect>
                                  </p:childTnLst>
                                </p:cTn>
                              </p:par>
                            </p:childTnLst>
                          </p:cTn>
                        </p:par>
                        <p:par>
                          <p:cTn fill="hold">
                            <p:stCondLst>
                              <p:cond delay="25300"/>
                            </p:stCondLst>
                            <p:childTnLst>
                              <p:par>
                                <p:cTn fill="hold" nodeType="afterEffect" presetClass="entr" presetID="10" presetSubtype="0">
                                  <p:stCondLst>
                                    <p:cond delay="0"/>
                                  </p:stCondLst>
                                  <p:childTnLst>
                                    <p:set>
                                      <p:cBhvr>
                                        <p:cTn dur="1" fill="hold">
                                          <p:stCondLst>
                                            <p:cond delay="0"/>
                                          </p:stCondLst>
                                        </p:cTn>
                                        <p:tgtEl>
                                          <p:spTgt spid="66">
                                            <p:txEl>
                                              <p:pRg end="9" st="9"/>
                                            </p:txEl>
                                          </p:spTgt>
                                        </p:tgtEl>
                                        <p:attrNameLst>
                                          <p:attrName>style.visibility</p:attrName>
                                        </p:attrNameLst>
                                      </p:cBhvr>
                                      <p:to>
                                        <p:strVal val="visible"/>
                                      </p:to>
                                    </p:set>
                                    <p:animEffect filter="fade" transition="in">
                                      <p:cBhvr>
                                        <p:cTn dur="2700"/>
                                        <p:tgtEl>
                                          <p:spTgt spid="66">
                                            <p:txEl>
                                              <p:pRg end="9" st="9"/>
                                            </p:txEl>
                                          </p:spTgt>
                                        </p:tgtEl>
                                      </p:cBhvr>
                                    </p:animEffect>
                                  </p:childTnLst>
                                </p:cTn>
                              </p:par>
                            </p:childTnLst>
                          </p:cTn>
                        </p:par>
                        <p:par>
                          <p:cTn fill="hold">
                            <p:stCondLst>
                              <p:cond delay="28000"/>
                            </p:stCondLst>
                            <p:childTnLst>
                              <p:par>
                                <p:cTn fill="hold" nodeType="afterEffect" presetClass="entr" presetID="10" presetSubtype="0">
                                  <p:stCondLst>
                                    <p:cond delay="0"/>
                                  </p:stCondLst>
                                  <p:childTnLst>
                                    <p:set>
                                      <p:cBhvr>
                                        <p:cTn dur="1" fill="hold">
                                          <p:stCondLst>
                                            <p:cond delay="0"/>
                                          </p:stCondLst>
                                        </p:cTn>
                                        <p:tgtEl>
                                          <p:spTgt spid="66">
                                            <p:txEl>
                                              <p:pRg end="10" st="10"/>
                                            </p:txEl>
                                          </p:spTgt>
                                        </p:tgtEl>
                                        <p:attrNameLst>
                                          <p:attrName>style.visibility</p:attrName>
                                        </p:attrNameLst>
                                      </p:cBhvr>
                                      <p:to>
                                        <p:strVal val="visible"/>
                                      </p:to>
                                    </p:set>
                                    <p:animEffect filter="fade" transition="in">
                                      <p:cBhvr>
                                        <p:cTn dur="2700"/>
                                        <p:tgtEl>
                                          <p:spTgt spid="66">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idx="1" type="subTitle"/>
          </p:nvPr>
        </p:nvSpPr>
        <p:spPr>
          <a:xfrm>
            <a:off x="265500" y="375048"/>
            <a:ext cx="4045200" cy="381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ro" sz="2000">
                <a:latin typeface="Arial"/>
                <a:ea typeface="Arial"/>
                <a:cs typeface="Arial"/>
                <a:sym typeface="Arial"/>
              </a:rPr>
              <a:t>Operații/funcții necesare</a:t>
            </a:r>
            <a:endParaRPr sz="2000">
              <a:latin typeface="Arial"/>
              <a:ea typeface="Arial"/>
              <a:cs typeface="Arial"/>
              <a:sym typeface="Arial"/>
            </a:endParaRPr>
          </a:p>
          <a:p>
            <a:pPr indent="0" lvl="0" marL="0" rtl="0" algn="ctr">
              <a:spcBef>
                <a:spcPts val="0"/>
              </a:spcBef>
              <a:spcAft>
                <a:spcPts val="0"/>
              </a:spcAft>
              <a:buNone/>
            </a:pPr>
            <a:r>
              <a:t/>
            </a:r>
            <a:endParaRPr sz="2000">
              <a:latin typeface="Arial"/>
              <a:ea typeface="Arial"/>
              <a:cs typeface="Arial"/>
              <a:sym typeface="Arial"/>
            </a:endParaRPr>
          </a:p>
          <a:p>
            <a:pPr indent="457200" lvl="0" marL="0" rtl="0" algn="just">
              <a:spcBef>
                <a:spcPts val="0"/>
              </a:spcBef>
              <a:spcAft>
                <a:spcPts val="0"/>
              </a:spcAft>
              <a:buNone/>
            </a:pPr>
            <a:r>
              <a:rPr lang="ro" sz="1400">
                <a:latin typeface="Arial"/>
                <a:ea typeface="Arial"/>
                <a:cs typeface="Arial"/>
                <a:sym typeface="Arial"/>
              </a:rPr>
              <a:t>Ca orice arbore binar de căutare echilibrat, acesta implementează funcțiile clasice, de inserare, ștergere și căutare. În plus, pe arborele am implementat funcții de succesor/predecesor și parcurgere inorder, pentru rezolvarea problemei abce de pe infoarena.</a:t>
            </a:r>
            <a:endParaRPr sz="1400">
              <a:latin typeface="Arial"/>
              <a:ea typeface="Arial"/>
              <a:cs typeface="Arial"/>
              <a:sym typeface="Arial"/>
            </a:endParaRPr>
          </a:p>
          <a:p>
            <a:pPr indent="457200" lvl="0" marL="0" rtl="0" algn="just">
              <a:spcBef>
                <a:spcPts val="0"/>
              </a:spcBef>
              <a:spcAft>
                <a:spcPts val="0"/>
              </a:spcAft>
              <a:buNone/>
            </a:pPr>
            <a:r>
              <a:t/>
            </a:r>
            <a:endParaRPr sz="1400">
              <a:latin typeface="Arial"/>
              <a:ea typeface="Arial"/>
              <a:cs typeface="Arial"/>
              <a:sym typeface="Arial"/>
            </a:endParaRPr>
          </a:p>
          <a:p>
            <a:pPr indent="457200" lvl="0" marL="0" rtl="0" algn="just">
              <a:spcBef>
                <a:spcPts val="0"/>
              </a:spcBef>
              <a:spcAft>
                <a:spcPts val="0"/>
              </a:spcAft>
              <a:buNone/>
            </a:pPr>
            <a:r>
              <a:rPr lang="ro" sz="1400">
                <a:latin typeface="Arial"/>
                <a:ea typeface="Arial"/>
                <a:cs typeface="Arial"/>
                <a:sym typeface="Arial"/>
              </a:rPr>
              <a:t>Dat fiind faptul că lucrăm pe un arbore binar de căutare echilibrat, am implementat funcții de left/right rotation, de swap, și de reparare al arborelui, în urma ștergerii/inserării.</a:t>
            </a:r>
            <a:endParaRPr sz="1400">
              <a:latin typeface="Arial"/>
              <a:ea typeface="Arial"/>
              <a:cs typeface="Arial"/>
              <a:sym typeface="Arial"/>
            </a:endParaRPr>
          </a:p>
          <a:p>
            <a:pPr indent="457200" lvl="0" marL="0" rtl="0" algn="just">
              <a:spcBef>
                <a:spcPts val="0"/>
              </a:spcBef>
              <a:spcAft>
                <a:spcPts val="0"/>
              </a:spcAft>
              <a:buNone/>
            </a:pPr>
            <a:r>
              <a:t/>
            </a:r>
            <a:endParaRPr sz="1400">
              <a:latin typeface="Arial"/>
              <a:ea typeface="Arial"/>
              <a:cs typeface="Arial"/>
              <a:sym typeface="Arial"/>
            </a:endParaRPr>
          </a:p>
        </p:txBody>
      </p:sp>
      <p:graphicFrame>
        <p:nvGraphicFramePr>
          <p:cNvPr id="72" name="Google Shape;72;p15"/>
          <p:cNvGraphicFramePr/>
          <p:nvPr/>
        </p:nvGraphicFramePr>
        <p:xfrm>
          <a:off x="4843575" y="1403980"/>
          <a:ext cx="3000000" cy="3000000"/>
        </p:xfrm>
        <a:graphic>
          <a:graphicData uri="http://schemas.openxmlformats.org/drawingml/2006/table">
            <a:tbl>
              <a:tblPr>
                <a:noFill/>
                <a:tableStyleId>{D0B68C52-9CDE-49CF-81C2-F2ED8D7F1C8D}</a:tableStyleId>
              </a:tblPr>
              <a:tblGrid>
                <a:gridCol w="1435825"/>
                <a:gridCol w="1296525"/>
                <a:gridCol w="1296525"/>
              </a:tblGrid>
              <a:tr h="360475">
                <a:tc>
                  <a:txBody>
                    <a:bodyPr/>
                    <a:lstStyle/>
                    <a:p>
                      <a:pPr indent="0" lvl="0" marL="0" rtl="0" algn="ctr">
                        <a:spcBef>
                          <a:spcPts val="0"/>
                        </a:spcBef>
                        <a:spcAft>
                          <a:spcPts val="0"/>
                        </a:spcAft>
                        <a:buNone/>
                      </a:pPr>
                      <a:r>
                        <a:rPr lang="ro"/>
                        <a:t>Funcție </a:t>
                      </a:r>
                      <a:endParaRPr/>
                    </a:p>
                  </a:txBody>
                  <a:tcPr marT="91425" marB="91425" marR="91425" marL="91425"/>
                </a:tc>
                <a:tc>
                  <a:txBody>
                    <a:bodyPr/>
                    <a:lstStyle/>
                    <a:p>
                      <a:pPr indent="0" lvl="0" marL="0" rtl="0" algn="ctr">
                        <a:spcBef>
                          <a:spcPts val="0"/>
                        </a:spcBef>
                        <a:spcAft>
                          <a:spcPts val="0"/>
                        </a:spcAft>
                        <a:buNone/>
                      </a:pPr>
                      <a:r>
                        <a:rPr lang="ro"/>
                        <a:t>Amortizat</a:t>
                      </a:r>
                      <a:endParaRPr/>
                    </a:p>
                  </a:txBody>
                  <a:tcPr marT="91425" marB="91425" marR="91425" marL="91425"/>
                </a:tc>
                <a:tc>
                  <a:txBody>
                    <a:bodyPr/>
                    <a:lstStyle/>
                    <a:p>
                      <a:pPr indent="0" lvl="0" marL="0" rtl="0" algn="ctr">
                        <a:spcBef>
                          <a:spcPts val="0"/>
                        </a:spcBef>
                        <a:spcAft>
                          <a:spcPts val="0"/>
                        </a:spcAft>
                        <a:buNone/>
                      </a:pPr>
                      <a:r>
                        <a:rPr lang="ro"/>
                        <a:t>Worst case</a:t>
                      </a:r>
                      <a:endParaRPr/>
                    </a:p>
                  </a:txBody>
                  <a:tcPr marT="91425" marB="91425" marR="91425" marL="91425"/>
                </a:tc>
              </a:tr>
              <a:tr h="340450">
                <a:tc>
                  <a:txBody>
                    <a:bodyPr/>
                    <a:lstStyle/>
                    <a:p>
                      <a:pPr indent="0" lvl="0" marL="0" rtl="0" algn="l">
                        <a:spcBef>
                          <a:spcPts val="0"/>
                        </a:spcBef>
                        <a:spcAft>
                          <a:spcPts val="0"/>
                        </a:spcAft>
                        <a:buNone/>
                      </a:pPr>
                      <a:r>
                        <a:rPr lang="ro"/>
                        <a:t>Inserare</a:t>
                      </a:r>
                      <a:endParaRPr/>
                    </a:p>
                  </a:txBody>
                  <a:tcPr marT="91425" marB="91425" marR="91425" marL="91425"/>
                </a:tc>
                <a:tc>
                  <a:txBody>
                    <a:bodyPr/>
                    <a:lstStyle/>
                    <a:p>
                      <a:pPr indent="0" lvl="0" marL="0" rtl="0" algn="ctr">
                        <a:spcBef>
                          <a:spcPts val="0"/>
                        </a:spcBef>
                        <a:spcAft>
                          <a:spcPts val="0"/>
                        </a:spcAft>
                        <a:buNone/>
                      </a:pPr>
                      <a:r>
                        <a:rPr lang="ro"/>
                        <a:t>O(1)</a:t>
                      </a:r>
                      <a:endParaRPr/>
                    </a:p>
                  </a:txBody>
                  <a:tcPr marT="91425" marB="91425" marR="91425" marL="91425"/>
                </a:tc>
                <a:tc>
                  <a:txBody>
                    <a:bodyPr/>
                    <a:lstStyle/>
                    <a:p>
                      <a:pPr indent="0" lvl="0" marL="0" rtl="0" algn="ctr">
                        <a:spcBef>
                          <a:spcPts val="0"/>
                        </a:spcBef>
                        <a:spcAft>
                          <a:spcPts val="0"/>
                        </a:spcAft>
                        <a:buNone/>
                      </a:pPr>
                      <a:r>
                        <a:rPr lang="ro"/>
                        <a:t>O(log n)</a:t>
                      </a:r>
                      <a:endParaRPr/>
                    </a:p>
                  </a:txBody>
                  <a:tcPr marT="91425" marB="91425" marR="91425" marL="91425"/>
                </a:tc>
              </a:tr>
              <a:tr h="365175">
                <a:tc>
                  <a:txBody>
                    <a:bodyPr/>
                    <a:lstStyle/>
                    <a:p>
                      <a:pPr indent="0" lvl="0" marL="0" rtl="0" algn="l">
                        <a:spcBef>
                          <a:spcPts val="0"/>
                        </a:spcBef>
                        <a:spcAft>
                          <a:spcPts val="0"/>
                        </a:spcAft>
                        <a:buNone/>
                      </a:pPr>
                      <a:r>
                        <a:rPr lang="ro"/>
                        <a:t>Căutare</a:t>
                      </a:r>
                      <a:endParaRPr/>
                    </a:p>
                  </a:txBody>
                  <a:tcPr marT="91425" marB="91425" marR="91425" marL="91425"/>
                </a:tc>
                <a:tc>
                  <a:txBody>
                    <a:bodyPr/>
                    <a:lstStyle/>
                    <a:p>
                      <a:pPr indent="0" lvl="0" marL="0" rtl="0" algn="ctr">
                        <a:spcBef>
                          <a:spcPts val="0"/>
                        </a:spcBef>
                        <a:spcAft>
                          <a:spcPts val="0"/>
                        </a:spcAft>
                        <a:buNone/>
                      </a:pPr>
                      <a:r>
                        <a:rPr lang="ro"/>
                        <a:t>O(log n)</a:t>
                      </a:r>
                      <a:endParaRPr/>
                    </a:p>
                  </a:txBody>
                  <a:tcPr marT="91425" marB="91425" marR="91425" marL="91425"/>
                </a:tc>
                <a:tc>
                  <a:txBody>
                    <a:bodyPr/>
                    <a:lstStyle/>
                    <a:p>
                      <a:pPr indent="0" lvl="0" marL="0" rtl="0" algn="ctr">
                        <a:spcBef>
                          <a:spcPts val="0"/>
                        </a:spcBef>
                        <a:spcAft>
                          <a:spcPts val="0"/>
                        </a:spcAft>
                        <a:buNone/>
                      </a:pPr>
                      <a:r>
                        <a:rPr lang="ro"/>
                        <a:t>O(log n)</a:t>
                      </a:r>
                      <a:endParaRPr/>
                    </a:p>
                  </a:txBody>
                  <a:tcPr marT="91425" marB="91425" marR="91425" marL="91425"/>
                </a:tc>
              </a:tr>
              <a:tr h="306875">
                <a:tc>
                  <a:txBody>
                    <a:bodyPr/>
                    <a:lstStyle/>
                    <a:p>
                      <a:pPr indent="0" lvl="0" marL="0" rtl="0" algn="l">
                        <a:spcBef>
                          <a:spcPts val="0"/>
                        </a:spcBef>
                        <a:spcAft>
                          <a:spcPts val="0"/>
                        </a:spcAft>
                        <a:buNone/>
                      </a:pPr>
                      <a:r>
                        <a:rPr lang="ro"/>
                        <a:t>Ștergere</a:t>
                      </a:r>
                      <a:endParaRPr/>
                    </a:p>
                  </a:txBody>
                  <a:tcPr marT="91425" marB="91425" marR="91425" marL="91425"/>
                </a:tc>
                <a:tc>
                  <a:txBody>
                    <a:bodyPr/>
                    <a:lstStyle/>
                    <a:p>
                      <a:pPr indent="0" lvl="0" marL="0" rtl="0" algn="ctr">
                        <a:spcBef>
                          <a:spcPts val="0"/>
                        </a:spcBef>
                        <a:spcAft>
                          <a:spcPts val="0"/>
                        </a:spcAft>
                        <a:buNone/>
                      </a:pPr>
                      <a:r>
                        <a:rPr lang="ro"/>
                        <a:t>O(1)</a:t>
                      </a:r>
                      <a:endParaRPr/>
                    </a:p>
                  </a:txBody>
                  <a:tcPr marT="91425" marB="91425" marR="91425" marL="91425"/>
                </a:tc>
                <a:tc>
                  <a:txBody>
                    <a:bodyPr/>
                    <a:lstStyle/>
                    <a:p>
                      <a:pPr indent="0" lvl="0" marL="0" rtl="0" algn="ctr">
                        <a:spcBef>
                          <a:spcPts val="0"/>
                        </a:spcBef>
                        <a:spcAft>
                          <a:spcPts val="0"/>
                        </a:spcAft>
                        <a:buNone/>
                      </a:pPr>
                      <a:r>
                        <a:rPr lang="ro"/>
                        <a:t>O(log n)</a:t>
                      </a:r>
                      <a:endParaRPr/>
                    </a:p>
                  </a:txBody>
                  <a:tcPr marT="91425" marB="91425" marR="91425" marL="91425" anchor="ctr"/>
                </a:tc>
              </a:tr>
              <a:tr h="339525">
                <a:tc>
                  <a:txBody>
                    <a:bodyPr/>
                    <a:lstStyle/>
                    <a:p>
                      <a:pPr indent="0" lvl="0" marL="0" rtl="0" algn="l">
                        <a:spcBef>
                          <a:spcPts val="0"/>
                        </a:spcBef>
                        <a:spcAft>
                          <a:spcPts val="0"/>
                        </a:spcAft>
                        <a:buNone/>
                      </a:pPr>
                      <a:r>
                        <a:rPr lang="ro"/>
                        <a:t>Par. Inorder</a:t>
                      </a:r>
                      <a:endParaRPr/>
                    </a:p>
                  </a:txBody>
                  <a:tcPr marT="91425" marB="91425" marR="91425" marL="91425"/>
                </a:tc>
                <a:tc>
                  <a:txBody>
                    <a:bodyPr/>
                    <a:lstStyle/>
                    <a:p>
                      <a:pPr indent="0" lvl="0" marL="0" rtl="0" algn="ctr">
                        <a:spcBef>
                          <a:spcPts val="0"/>
                        </a:spcBef>
                        <a:spcAft>
                          <a:spcPts val="0"/>
                        </a:spcAft>
                        <a:buNone/>
                      </a:pPr>
                      <a:r>
                        <a:rPr lang="ro"/>
                        <a:t>O(n)</a:t>
                      </a:r>
                      <a:endParaRPr/>
                    </a:p>
                  </a:txBody>
                  <a:tcPr marT="91425" marB="91425" marR="91425" marL="91425"/>
                </a:tc>
                <a:tc>
                  <a:txBody>
                    <a:bodyPr/>
                    <a:lstStyle/>
                    <a:p>
                      <a:pPr indent="0" lvl="0" marL="0" rtl="0" algn="ctr">
                        <a:spcBef>
                          <a:spcPts val="0"/>
                        </a:spcBef>
                        <a:spcAft>
                          <a:spcPts val="0"/>
                        </a:spcAft>
                        <a:buNone/>
                      </a:pPr>
                      <a:r>
                        <a:rPr lang="ro"/>
                        <a:t>O(n)</a:t>
                      </a:r>
                      <a:endParaRPr/>
                    </a:p>
                  </a:txBody>
                  <a:tcPr marT="91425" marB="91425" marR="91425" marL="91425"/>
                </a:tc>
              </a:tr>
              <a:tr h="321175">
                <a:tc>
                  <a:txBody>
                    <a:bodyPr/>
                    <a:lstStyle/>
                    <a:p>
                      <a:pPr indent="0" lvl="0" marL="0" rtl="0" algn="l">
                        <a:spcBef>
                          <a:spcPts val="0"/>
                        </a:spcBef>
                        <a:spcAft>
                          <a:spcPts val="0"/>
                        </a:spcAft>
                        <a:buNone/>
                      </a:pPr>
                      <a:r>
                        <a:rPr lang="ro"/>
                        <a:t>Left Rotation</a:t>
                      </a:r>
                      <a:endParaRPr/>
                    </a:p>
                  </a:txBody>
                  <a:tcPr marT="91425" marB="91425" marR="91425" marL="91425"/>
                </a:tc>
                <a:tc>
                  <a:txBody>
                    <a:bodyPr/>
                    <a:lstStyle/>
                    <a:p>
                      <a:pPr indent="0" lvl="0" marL="0" rtl="0" algn="ctr">
                        <a:spcBef>
                          <a:spcPts val="0"/>
                        </a:spcBef>
                        <a:spcAft>
                          <a:spcPts val="0"/>
                        </a:spcAft>
                        <a:buNone/>
                      </a:pPr>
                      <a:r>
                        <a:rPr lang="ro"/>
                        <a:t>O(1)</a:t>
                      </a:r>
                      <a:endParaRPr/>
                    </a:p>
                  </a:txBody>
                  <a:tcPr marT="91425" marB="91425" marR="91425" marL="91425"/>
                </a:tc>
                <a:tc>
                  <a:txBody>
                    <a:bodyPr/>
                    <a:lstStyle/>
                    <a:p>
                      <a:pPr indent="0" lvl="0" marL="0" rtl="0" algn="ctr">
                        <a:spcBef>
                          <a:spcPts val="0"/>
                        </a:spcBef>
                        <a:spcAft>
                          <a:spcPts val="0"/>
                        </a:spcAft>
                        <a:buNone/>
                      </a:pPr>
                      <a:r>
                        <a:rPr lang="ro"/>
                        <a:t>O(1)</a:t>
                      </a:r>
                      <a:endParaRPr/>
                    </a:p>
                  </a:txBody>
                  <a:tcPr marT="91425" marB="91425" marR="91425" marL="91425"/>
                </a:tc>
              </a:tr>
              <a:tr h="353350">
                <a:tc>
                  <a:txBody>
                    <a:bodyPr/>
                    <a:lstStyle/>
                    <a:p>
                      <a:pPr indent="0" lvl="0" marL="0" rtl="0" algn="l">
                        <a:spcBef>
                          <a:spcPts val="0"/>
                        </a:spcBef>
                        <a:spcAft>
                          <a:spcPts val="0"/>
                        </a:spcAft>
                        <a:buNone/>
                      </a:pPr>
                      <a:r>
                        <a:rPr lang="ro"/>
                        <a:t>Right Rotation</a:t>
                      </a:r>
                      <a:endParaRPr/>
                    </a:p>
                  </a:txBody>
                  <a:tcPr marT="91425" marB="91425" marR="91425" marL="91425"/>
                </a:tc>
                <a:tc>
                  <a:txBody>
                    <a:bodyPr/>
                    <a:lstStyle/>
                    <a:p>
                      <a:pPr indent="0" lvl="0" marL="0" rtl="0" algn="ctr">
                        <a:spcBef>
                          <a:spcPts val="0"/>
                        </a:spcBef>
                        <a:spcAft>
                          <a:spcPts val="0"/>
                        </a:spcAft>
                        <a:buNone/>
                      </a:pPr>
                      <a:r>
                        <a:rPr lang="ro"/>
                        <a:t>O(1)</a:t>
                      </a:r>
                      <a:endParaRPr/>
                    </a:p>
                  </a:txBody>
                  <a:tcPr marT="91425" marB="91425" marR="91425" marL="91425"/>
                </a:tc>
                <a:tc>
                  <a:txBody>
                    <a:bodyPr/>
                    <a:lstStyle/>
                    <a:p>
                      <a:pPr indent="0" lvl="0" marL="0" rtl="0" algn="ctr">
                        <a:spcBef>
                          <a:spcPts val="0"/>
                        </a:spcBef>
                        <a:spcAft>
                          <a:spcPts val="0"/>
                        </a:spcAft>
                        <a:buNone/>
                      </a:pPr>
                      <a:r>
                        <a:rPr lang="ro"/>
                        <a:t>O(1)</a:t>
                      </a:r>
                      <a:endParaRPr/>
                    </a:p>
                  </a:txBody>
                  <a:tcPr marT="91425" marB="91425" marR="91425" marL="91425"/>
                </a:tc>
              </a:tr>
              <a:tr h="353350">
                <a:tc>
                  <a:txBody>
                    <a:bodyPr/>
                    <a:lstStyle/>
                    <a:p>
                      <a:pPr indent="0" lvl="0" marL="0" rtl="0" algn="l">
                        <a:spcBef>
                          <a:spcPts val="0"/>
                        </a:spcBef>
                        <a:spcAft>
                          <a:spcPts val="0"/>
                        </a:spcAft>
                        <a:buNone/>
                      </a:pPr>
                      <a:r>
                        <a:rPr lang="ro"/>
                        <a:t>Fix Insert</a:t>
                      </a:r>
                      <a:endParaRPr/>
                    </a:p>
                  </a:txBody>
                  <a:tcPr marT="91425" marB="91425" marR="91425" marL="91425"/>
                </a:tc>
                <a:tc>
                  <a:txBody>
                    <a:bodyPr/>
                    <a:lstStyle/>
                    <a:p>
                      <a:pPr indent="0" lvl="0" marL="0" rtl="0" algn="ctr">
                        <a:spcBef>
                          <a:spcPts val="0"/>
                        </a:spcBef>
                        <a:spcAft>
                          <a:spcPts val="0"/>
                        </a:spcAft>
                        <a:buNone/>
                      </a:pPr>
                      <a:r>
                        <a:rPr lang="ro"/>
                        <a:t>O(1)</a:t>
                      </a:r>
                      <a:endParaRPr/>
                    </a:p>
                  </a:txBody>
                  <a:tcPr marT="91425" marB="91425" marR="91425" marL="91425"/>
                </a:tc>
                <a:tc>
                  <a:txBody>
                    <a:bodyPr/>
                    <a:lstStyle/>
                    <a:p>
                      <a:pPr indent="0" lvl="0" marL="0" rtl="0" algn="ctr">
                        <a:spcBef>
                          <a:spcPts val="0"/>
                        </a:spcBef>
                        <a:spcAft>
                          <a:spcPts val="0"/>
                        </a:spcAft>
                        <a:buNone/>
                      </a:pPr>
                      <a:r>
                        <a:rPr lang="ro"/>
                        <a:t>O(log n)</a:t>
                      </a:r>
                      <a:endParaRPr/>
                    </a:p>
                  </a:txBody>
                  <a:tcPr marT="91425" marB="91425" marR="91425" marL="91425"/>
                </a:tc>
              </a:tr>
              <a:tr h="353350">
                <a:tc>
                  <a:txBody>
                    <a:bodyPr/>
                    <a:lstStyle/>
                    <a:p>
                      <a:pPr indent="0" lvl="0" marL="0" rtl="0" algn="l">
                        <a:spcBef>
                          <a:spcPts val="0"/>
                        </a:spcBef>
                        <a:spcAft>
                          <a:spcPts val="0"/>
                        </a:spcAft>
                        <a:buNone/>
                      </a:pPr>
                      <a:r>
                        <a:rPr lang="ro"/>
                        <a:t>Fix Delete</a:t>
                      </a:r>
                      <a:endParaRPr/>
                    </a:p>
                  </a:txBody>
                  <a:tcPr marT="91425" marB="91425" marR="91425" marL="91425"/>
                </a:tc>
                <a:tc>
                  <a:txBody>
                    <a:bodyPr/>
                    <a:lstStyle/>
                    <a:p>
                      <a:pPr indent="0" lvl="0" marL="0" rtl="0" algn="ctr">
                        <a:spcBef>
                          <a:spcPts val="0"/>
                        </a:spcBef>
                        <a:spcAft>
                          <a:spcPts val="0"/>
                        </a:spcAft>
                        <a:buNone/>
                      </a:pPr>
                      <a:r>
                        <a:rPr lang="ro"/>
                        <a:t>O(1)</a:t>
                      </a:r>
                      <a:endParaRPr/>
                    </a:p>
                  </a:txBody>
                  <a:tcPr marT="91425" marB="91425" marR="91425" marL="91425"/>
                </a:tc>
                <a:tc>
                  <a:txBody>
                    <a:bodyPr/>
                    <a:lstStyle/>
                    <a:p>
                      <a:pPr indent="0" lvl="0" marL="0" rtl="0" algn="ctr">
                        <a:spcBef>
                          <a:spcPts val="0"/>
                        </a:spcBef>
                        <a:spcAft>
                          <a:spcPts val="0"/>
                        </a:spcAft>
                        <a:buNone/>
                      </a:pPr>
                      <a:r>
                        <a:rPr lang="ro"/>
                        <a:t>O(log n)</a:t>
                      </a:r>
                      <a:endParaRPr/>
                    </a:p>
                  </a:txBody>
                  <a:tcPr marT="91425" marB="91425" marR="91425" marL="91425"/>
                </a:tc>
              </a:tr>
            </a:tbl>
          </a:graphicData>
        </a:graphic>
      </p:graphicFrame>
      <p:sp>
        <p:nvSpPr>
          <p:cNvPr id="73" name="Google Shape;73;p15"/>
          <p:cNvSpPr txBox="1"/>
          <p:nvPr>
            <p:ph idx="2" type="body"/>
          </p:nvPr>
        </p:nvSpPr>
        <p:spPr>
          <a:xfrm>
            <a:off x="4939513" y="60725"/>
            <a:ext cx="3837000" cy="1836000"/>
          </a:xfrm>
          <a:prstGeom prst="rect">
            <a:avLst/>
          </a:prstGeom>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ro"/>
              <a:t>Complexitățile în notația big O</a:t>
            </a:r>
            <a:endParaRPr/>
          </a:p>
          <a:p>
            <a:pPr indent="0" lvl="0" marL="0" rtl="0" algn="ctr">
              <a:spcBef>
                <a:spcPts val="1200"/>
              </a:spcBef>
              <a:spcAft>
                <a:spcPts val="0"/>
              </a:spcAft>
              <a:buNone/>
            </a:pPr>
            <a:r>
              <a:rPr lang="ro"/>
              <a:t>Spațiu: O(n)</a:t>
            </a:r>
            <a:endParaRPr/>
          </a:p>
          <a:p>
            <a:pPr indent="0" lvl="0" marL="0" rtl="0" algn="ctr">
              <a:spcBef>
                <a:spcPts val="1200"/>
              </a:spcBef>
              <a:spcAft>
                <a:spcPts val="0"/>
              </a:spcAft>
              <a:buNone/>
            </a:pPr>
            <a:r>
              <a:rPr lang="ro"/>
              <a:t>Timp:</a:t>
            </a:r>
            <a:endParaRPr/>
          </a:p>
          <a:p>
            <a:pPr indent="0" lvl="0" marL="0" rtl="0" algn="ctr">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265500" y="301350"/>
            <a:ext cx="4045200" cy="856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o"/>
              <a:t>Left rotation</a:t>
            </a:r>
            <a:endParaRPr/>
          </a:p>
        </p:txBody>
      </p:sp>
      <p:sp>
        <p:nvSpPr>
          <p:cNvPr id="79" name="Google Shape;79;p16"/>
          <p:cNvSpPr txBox="1"/>
          <p:nvPr>
            <p:ph idx="2" type="body"/>
          </p:nvPr>
        </p:nvSpPr>
        <p:spPr>
          <a:xfrm>
            <a:off x="369600" y="1157850"/>
            <a:ext cx="3837000" cy="3695100"/>
          </a:xfrm>
          <a:prstGeom prst="rect">
            <a:avLst/>
          </a:prstGeom>
        </p:spPr>
        <p:txBody>
          <a:bodyPr anchorCtr="0" anchor="ctr" bIns="91425" lIns="91425" spcFirstLastPara="1" rIns="91425" wrap="square" tIns="91425">
            <a:normAutofit/>
          </a:bodyPr>
          <a:lstStyle/>
          <a:p>
            <a:pPr indent="457200" lvl="0" marL="0" rtl="0" algn="l">
              <a:spcBef>
                <a:spcPts val="0"/>
              </a:spcBef>
              <a:spcAft>
                <a:spcPts val="0"/>
              </a:spcAft>
              <a:buNone/>
            </a:pPr>
            <a:r>
              <a:rPr lang="ro">
                <a:solidFill>
                  <a:schemeClr val="dk1"/>
                </a:solidFill>
              </a:rPr>
              <a:t>În rotația stângă, presupunem că copilul drept nu este nul. </a:t>
            </a:r>
            <a:endParaRPr>
              <a:solidFill>
                <a:schemeClr val="dk1"/>
              </a:solidFill>
            </a:endParaRPr>
          </a:p>
          <a:p>
            <a:pPr indent="457200" lvl="0" marL="0" rtl="0" algn="l">
              <a:spcBef>
                <a:spcPts val="1200"/>
              </a:spcBef>
              <a:spcAft>
                <a:spcPts val="1200"/>
              </a:spcAft>
              <a:buNone/>
            </a:pPr>
            <a:r>
              <a:rPr lang="ro">
                <a:solidFill>
                  <a:schemeClr val="dk1"/>
                </a:solidFill>
              </a:rPr>
              <a:t> După aplicarea rotației la stânga pe nodul x, nodul y va deveni noua rădăcină a subarborelui și copilul său din stânga va fi x. Și copilul din stânga anterior al lui y va deveni acum copilul din dreapta al lui x. </a:t>
            </a:r>
            <a:r>
              <a:rPr lang="ro"/>
              <a:t>dreapta al lui x.</a:t>
            </a:r>
            <a:endParaRPr/>
          </a:p>
        </p:txBody>
      </p:sp>
      <p:pic>
        <p:nvPicPr>
          <p:cNvPr id="80" name="Google Shape;80;p16"/>
          <p:cNvPicPr preferRelativeResize="0"/>
          <p:nvPr/>
        </p:nvPicPr>
        <p:blipFill>
          <a:blip r:embed="rId3">
            <a:alphaModFix/>
          </a:blip>
          <a:stretch>
            <a:fillRect/>
          </a:stretch>
        </p:blipFill>
        <p:spPr>
          <a:xfrm>
            <a:off x="5032660" y="727951"/>
            <a:ext cx="3002565" cy="3973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265500" y="411050"/>
            <a:ext cx="4045200" cy="86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o"/>
              <a:t>Right Rotation</a:t>
            </a:r>
            <a:endParaRPr/>
          </a:p>
        </p:txBody>
      </p:sp>
      <p:sp>
        <p:nvSpPr>
          <p:cNvPr id="86" name="Google Shape;86;p17"/>
          <p:cNvSpPr txBox="1"/>
          <p:nvPr>
            <p:ph idx="1" type="subTitle"/>
          </p:nvPr>
        </p:nvSpPr>
        <p:spPr>
          <a:xfrm>
            <a:off x="265500" y="1389475"/>
            <a:ext cx="4045200" cy="3510300"/>
          </a:xfrm>
          <a:prstGeom prst="rect">
            <a:avLst/>
          </a:prstGeom>
        </p:spPr>
        <p:txBody>
          <a:bodyPr anchorCtr="0" anchor="t" bIns="91425" lIns="91425" spcFirstLastPara="1" rIns="91425" wrap="square" tIns="91425">
            <a:normAutofit/>
          </a:bodyPr>
          <a:lstStyle/>
          <a:p>
            <a:pPr indent="457200" lvl="0" marL="0" rtl="0" algn="l">
              <a:lnSpc>
                <a:spcPct val="115000"/>
              </a:lnSpc>
              <a:spcBef>
                <a:spcPts val="0"/>
              </a:spcBef>
              <a:spcAft>
                <a:spcPts val="0"/>
              </a:spcAft>
              <a:buNone/>
            </a:pPr>
            <a:r>
              <a:rPr lang="ro" sz="1800"/>
              <a:t>În mod similar, în rotația din dreapta, presupunem că copilul stâng nu este nul. </a:t>
            </a:r>
            <a:endParaRPr sz="1800"/>
          </a:p>
          <a:p>
            <a:pPr indent="457200" lvl="0" marL="0" rtl="0" algn="l">
              <a:lnSpc>
                <a:spcPct val="115000"/>
              </a:lnSpc>
              <a:spcBef>
                <a:spcPts val="1200"/>
              </a:spcBef>
              <a:spcAft>
                <a:spcPts val="0"/>
              </a:spcAft>
              <a:buNone/>
            </a:pPr>
            <a:r>
              <a:rPr lang="ro" sz="1800"/>
              <a:t>Așadar rotația la dreapta pe nodul y va face din x rădăcina arborelui, y va deveni copilul drept al lui x. Și copilul din dreapta anterior al lui x va deveni acum copilul din stânga al lui y.</a:t>
            </a:r>
            <a:endParaRPr sz="1800"/>
          </a:p>
          <a:p>
            <a:pPr indent="0" lvl="0" marL="0" rtl="0" algn="ctr">
              <a:spcBef>
                <a:spcPts val="1200"/>
              </a:spcBef>
              <a:spcAft>
                <a:spcPts val="0"/>
              </a:spcAft>
              <a:buNone/>
            </a:pPr>
            <a:r>
              <a:t/>
            </a:r>
            <a:endParaRPr/>
          </a:p>
        </p:txBody>
      </p:sp>
      <p:pic>
        <p:nvPicPr>
          <p:cNvPr id="87" name="Google Shape;87;p17"/>
          <p:cNvPicPr preferRelativeResize="0"/>
          <p:nvPr/>
        </p:nvPicPr>
        <p:blipFill>
          <a:blip r:embed="rId3">
            <a:alphaModFix/>
          </a:blip>
          <a:stretch>
            <a:fillRect/>
          </a:stretch>
        </p:blipFill>
        <p:spPr>
          <a:xfrm>
            <a:off x="5006550" y="934175"/>
            <a:ext cx="3147500" cy="3770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265500" y="240400"/>
            <a:ext cx="4045200" cy="1137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ro" sz="3000"/>
              <a:t>Inserare și fix insert în RB Tree</a:t>
            </a:r>
            <a:endParaRPr sz="3000"/>
          </a:p>
          <a:p>
            <a:pPr indent="0" lvl="0" marL="0" rtl="0" algn="ctr">
              <a:spcBef>
                <a:spcPts val="0"/>
              </a:spcBef>
              <a:spcAft>
                <a:spcPts val="0"/>
              </a:spcAft>
              <a:buNone/>
            </a:pPr>
            <a:r>
              <a:t/>
            </a:r>
            <a:endParaRPr/>
          </a:p>
        </p:txBody>
      </p:sp>
      <p:sp>
        <p:nvSpPr>
          <p:cNvPr id="93" name="Google Shape;93;p18"/>
          <p:cNvSpPr txBox="1"/>
          <p:nvPr>
            <p:ph idx="1" type="subTitle"/>
          </p:nvPr>
        </p:nvSpPr>
        <p:spPr>
          <a:xfrm>
            <a:off x="265500" y="987250"/>
            <a:ext cx="4045200" cy="4006200"/>
          </a:xfrm>
          <a:prstGeom prst="rect">
            <a:avLst/>
          </a:prstGeom>
        </p:spPr>
        <p:txBody>
          <a:bodyPr anchorCtr="0" anchor="t" bIns="91425" lIns="91425" spcFirstLastPara="1" rIns="91425" wrap="square" tIns="91425">
            <a:noAutofit/>
          </a:bodyPr>
          <a:lstStyle/>
          <a:p>
            <a:pPr indent="457200" lvl="0" marL="0" rtl="0" algn="just">
              <a:lnSpc>
                <a:spcPct val="80000"/>
              </a:lnSpc>
              <a:spcBef>
                <a:spcPts val="0"/>
              </a:spcBef>
              <a:spcAft>
                <a:spcPts val="0"/>
              </a:spcAft>
              <a:buSzPts val="935"/>
              <a:buNone/>
            </a:pPr>
            <a:r>
              <a:rPr lang="ro" sz="1629"/>
              <a:t>Există trei faze pentru inserarea unei chei într-un arbore care nu este gol. Operația de inserare a arborelui de căutare binar este efectuată în prima fază. Deoarece un arbore roșu-negru este echilibrat, operația de inserare BST este O (înălțimea arborelui), care este O (log n). </a:t>
            </a:r>
            <a:endParaRPr sz="1629"/>
          </a:p>
          <a:p>
            <a:pPr indent="0" lvl="0" marL="0" rtl="0" algn="just">
              <a:lnSpc>
                <a:spcPct val="80000"/>
              </a:lnSpc>
              <a:spcBef>
                <a:spcPts val="0"/>
              </a:spcBef>
              <a:spcAft>
                <a:spcPts val="0"/>
              </a:spcAft>
              <a:buSzPts val="935"/>
              <a:buNone/>
            </a:pPr>
            <a:r>
              <a:t/>
            </a:r>
            <a:endParaRPr sz="1629"/>
          </a:p>
          <a:p>
            <a:pPr indent="457200" lvl="0" marL="0" rtl="0" algn="just">
              <a:lnSpc>
                <a:spcPct val="80000"/>
              </a:lnSpc>
              <a:spcBef>
                <a:spcPts val="0"/>
              </a:spcBef>
              <a:spcAft>
                <a:spcPts val="0"/>
              </a:spcAft>
              <a:buSzPts val="935"/>
              <a:buNone/>
            </a:pPr>
            <a:r>
              <a:rPr lang="ro" sz="1629"/>
              <a:t>Noul nod este apoi colorat în roșu în a doua etapă. Acest pas este O(1) deoarece implică doar modificarea valorii câmpului de culoare al unui nod. În a treia etapă, restaurăm toate caracteristicile roșu-negru care au fost încălcate.</a:t>
            </a:r>
            <a:endParaRPr sz="1629"/>
          </a:p>
          <a:p>
            <a:pPr indent="457200" lvl="0" marL="0" rtl="0" algn="just">
              <a:lnSpc>
                <a:spcPct val="80000"/>
              </a:lnSpc>
              <a:spcBef>
                <a:spcPts val="0"/>
              </a:spcBef>
              <a:spcAft>
                <a:spcPts val="0"/>
              </a:spcAft>
              <a:buNone/>
            </a:pPr>
            <a:r>
              <a:rPr lang="ro" sz="1629"/>
              <a:t>Schimbarea culorilor nodurilor durează O(1) timp. Cu toate acestea, ar putea fi nevoie să ne ocupăm de o problemă dublu-roșu mai departe de-a lungul traseului de la nodul inserat la rădăcină.</a:t>
            </a:r>
            <a:endParaRPr sz="1629"/>
          </a:p>
          <a:p>
            <a:pPr indent="457200" lvl="0" marL="0" rtl="0" algn="just">
              <a:lnSpc>
                <a:spcPct val="80000"/>
              </a:lnSpc>
              <a:spcBef>
                <a:spcPts val="0"/>
              </a:spcBef>
              <a:spcAft>
                <a:spcPts val="0"/>
              </a:spcAft>
              <a:buNone/>
            </a:pPr>
            <a:r>
              <a:t/>
            </a:r>
            <a:endParaRPr sz="1629"/>
          </a:p>
          <a:p>
            <a:pPr indent="457200" lvl="0" marL="0" rtl="0" algn="just">
              <a:lnSpc>
                <a:spcPct val="80000"/>
              </a:lnSpc>
              <a:spcBef>
                <a:spcPts val="0"/>
              </a:spcBef>
              <a:spcAft>
                <a:spcPts val="0"/>
              </a:spcAft>
              <a:buSzPts val="935"/>
              <a:buNone/>
            </a:pPr>
            <a:r>
              <a:t/>
            </a:r>
            <a:endParaRPr sz="1629"/>
          </a:p>
        </p:txBody>
      </p:sp>
      <p:pic>
        <p:nvPicPr>
          <p:cNvPr id="94" name="Google Shape;94;p18"/>
          <p:cNvPicPr preferRelativeResize="0"/>
          <p:nvPr/>
        </p:nvPicPr>
        <p:blipFill rotWithShape="1">
          <a:blip r:embed="rId3">
            <a:alphaModFix/>
          </a:blip>
          <a:srcRect b="0" l="0" r="0" t="0"/>
          <a:stretch/>
        </p:blipFill>
        <p:spPr>
          <a:xfrm>
            <a:off x="4749477" y="962888"/>
            <a:ext cx="3952800" cy="3217725"/>
          </a:xfrm>
          <a:prstGeom prst="rect">
            <a:avLst/>
          </a:prstGeom>
          <a:noFill/>
          <a:ln>
            <a:noFill/>
          </a:ln>
        </p:spPr>
      </p:pic>
      <p:sp>
        <p:nvSpPr>
          <p:cNvPr id="95" name="Google Shape;95;p18"/>
          <p:cNvSpPr txBox="1"/>
          <p:nvPr/>
        </p:nvSpPr>
        <p:spPr>
          <a:xfrm>
            <a:off x="4993475" y="4382700"/>
            <a:ext cx="305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96" name="Google Shape;96;p18"/>
          <p:cNvSpPr txBox="1"/>
          <p:nvPr/>
        </p:nvSpPr>
        <p:spPr>
          <a:xfrm>
            <a:off x="5036350" y="4436275"/>
            <a:ext cx="353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a:latin typeface="Average"/>
                <a:ea typeface="Average"/>
                <a:cs typeface="Average"/>
                <a:sym typeface="Average"/>
              </a:rPr>
              <a:t>Inserare de valoare, cu apariție de dublu-roșu</a:t>
            </a:r>
            <a:endParaRPr>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265500" y="203600"/>
            <a:ext cx="4045200" cy="865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ro" sz="3000"/>
              <a:t>Inserare și fix insert în RB Tree</a:t>
            </a:r>
            <a:endParaRPr sz="3000"/>
          </a:p>
          <a:p>
            <a:pPr indent="0" lvl="0" marL="0" rtl="0" algn="ctr">
              <a:spcBef>
                <a:spcPts val="0"/>
              </a:spcBef>
              <a:spcAft>
                <a:spcPts val="0"/>
              </a:spcAft>
              <a:buNone/>
            </a:pPr>
            <a:r>
              <a:t/>
            </a:r>
            <a:endParaRPr sz="3000"/>
          </a:p>
        </p:txBody>
      </p:sp>
      <p:sp>
        <p:nvSpPr>
          <p:cNvPr id="102" name="Google Shape;102;p19"/>
          <p:cNvSpPr txBox="1"/>
          <p:nvPr>
            <p:ph idx="1" type="subTitle"/>
          </p:nvPr>
        </p:nvSpPr>
        <p:spPr>
          <a:xfrm>
            <a:off x="265500" y="724200"/>
            <a:ext cx="4045200" cy="4365600"/>
          </a:xfrm>
          <a:prstGeom prst="rect">
            <a:avLst/>
          </a:prstGeom>
        </p:spPr>
        <p:txBody>
          <a:bodyPr anchorCtr="0" anchor="t" bIns="91425" lIns="91425" spcFirstLastPara="1" rIns="91425" wrap="square" tIns="91425">
            <a:normAutofit fontScale="77500" lnSpcReduction="20000"/>
          </a:bodyPr>
          <a:lstStyle/>
          <a:p>
            <a:pPr indent="457200" lvl="0" marL="0" rtl="0" algn="just">
              <a:spcBef>
                <a:spcPts val="0"/>
              </a:spcBef>
              <a:spcAft>
                <a:spcPts val="0"/>
              </a:spcAft>
              <a:buNone/>
            </a:pPr>
            <a:r>
              <a:rPr lang="ro" sz="2054"/>
              <a:t>În cel mai rău caz, vom remedia o condiție de dublu roșu pe tot drumul de la nodul inserat la rădăcină. În cel mai rău caz, recolorarea efectuată în timpul inserării este O(log n), adică timpul pentru o recolorare x numărul maxim de recolorări efectuate.</a:t>
            </a:r>
            <a:endParaRPr sz="2054"/>
          </a:p>
          <a:p>
            <a:pPr indent="457200" lvl="0" marL="0" rtl="0" algn="just">
              <a:spcBef>
                <a:spcPts val="0"/>
              </a:spcBef>
              <a:spcAft>
                <a:spcPts val="0"/>
              </a:spcAft>
              <a:buNone/>
            </a:pPr>
            <a:r>
              <a:t/>
            </a:r>
            <a:endParaRPr sz="2054"/>
          </a:p>
          <a:p>
            <a:pPr indent="457200" lvl="0" marL="0" rtl="0" algn="just">
              <a:spcBef>
                <a:spcPts val="0"/>
              </a:spcBef>
              <a:spcAft>
                <a:spcPts val="0"/>
              </a:spcAft>
              <a:buNone/>
            </a:pPr>
            <a:r>
              <a:rPr lang="ro" sz="2054"/>
              <a:t>Ca rezultat, restabilirea caracteristicilor roșu-negru necesită O(log n), iar timpul total pentru inserare este O (log n).</a:t>
            </a:r>
            <a:endParaRPr sz="2054"/>
          </a:p>
          <a:p>
            <a:pPr indent="457200" lvl="0" marL="0" rtl="0" algn="just">
              <a:spcBef>
                <a:spcPts val="0"/>
              </a:spcBef>
              <a:spcAft>
                <a:spcPts val="0"/>
              </a:spcAft>
              <a:buNone/>
            </a:pPr>
            <a:r>
              <a:t/>
            </a:r>
            <a:endParaRPr sz="2054"/>
          </a:p>
          <a:p>
            <a:pPr indent="457200" lvl="0" marL="0" rtl="0" algn="just">
              <a:spcBef>
                <a:spcPts val="0"/>
              </a:spcBef>
              <a:spcAft>
                <a:spcPts val="0"/>
              </a:spcAft>
              <a:buNone/>
            </a:pPr>
            <a:r>
              <a:rPr lang="ro" sz="2054"/>
              <a:t>Cel mai bun caz: În cel mai bun caz, nu există rotație. Are loc doar recolorarea. Complexitatea timpului este O(log n).</a:t>
            </a:r>
            <a:endParaRPr sz="2054"/>
          </a:p>
          <a:p>
            <a:pPr indent="457200" lvl="0" marL="0" rtl="0" algn="just">
              <a:spcBef>
                <a:spcPts val="0"/>
              </a:spcBef>
              <a:spcAft>
                <a:spcPts val="0"/>
              </a:spcAft>
              <a:buNone/>
            </a:pPr>
            <a:r>
              <a:t/>
            </a:r>
            <a:endParaRPr sz="1600"/>
          </a:p>
          <a:p>
            <a:pPr indent="457200" lvl="0" marL="0" rtl="0" algn="just">
              <a:spcBef>
                <a:spcPts val="0"/>
              </a:spcBef>
              <a:spcAft>
                <a:spcPts val="0"/>
              </a:spcAft>
              <a:buNone/>
            </a:pPr>
            <a:r>
              <a:t/>
            </a:r>
            <a:endParaRPr sz="1600"/>
          </a:p>
          <a:p>
            <a:pPr indent="457200" lvl="0" marL="0" rtl="0" algn="just">
              <a:spcBef>
                <a:spcPts val="0"/>
              </a:spcBef>
              <a:spcAft>
                <a:spcPts val="0"/>
              </a:spcAft>
              <a:buNone/>
            </a:pPr>
            <a:r>
              <a:t/>
            </a:r>
            <a:endParaRPr sz="1600"/>
          </a:p>
          <a:p>
            <a:pPr indent="457200" lvl="0" marL="0" rtl="0" algn="just">
              <a:spcBef>
                <a:spcPts val="0"/>
              </a:spcBef>
              <a:spcAft>
                <a:spcPts val="0"/>
              </a:spcAft>
              <a:buNone/>
            </a:pPr>
            <a:r>
              <a:t/>
            </a:r>
            <a:endParaRPr sz="1600"/>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03" name="Google Shape;103;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04" name="Google Shape;104;p19"/>
          <p:cNvPicPr preferRelativeResize="0"/>
          <p:nvPr/>
        </p:nvPicPr>
        <p:blipFill>
          <a:blip r:embed="rId3">
            <a:alphaModFix/>
          </a:blip>
          <a:stretch>
            <a:fillRect/>
          </a:stretch>
        </p:blipFill>
        <p:spPr>
          <a:xfrm>
            <a:off x="4907550" y="576100"/>
            <a:ext cx="3900900" cy="39912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265500" y="214300"/>
            <a:ext cx="4045200" cy="11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ro" sz="3000"/>
              <a:t>Inserare și fix insert în RB Tree</a:t>
            </a:r>
            <a:endParaRPr sz="3000"/>
          </a:p>
          <a:p>
            <a:pPr indent="0" lvl="0" marL="0" rtl="0" algn="ctr">
              <a:spcBef>
                <a:spcPts val="0"/>
              </a:spcBef>
              <a:spcAft>
                <a:spcPts val="0"/>
              </a:spcAft>
              <a:buNone/>
            </a:pPr>
            <a:r>
              <a:t/>
            </a:r>
            <a:endParaRPr/>
          </a:p>
        </p:txBody>
      </p:sp>
      <p:sp>
        <p:nvSpPr>
          <p:cNvPr id="110" name="Google Shape;110;p20"/>
          <p:cNvSpPr txBox="1"/>
          <p:nvPr>
            <p:ph idx="1" type="subTitle"/>
          </p:nvPr>
        </p:nvSpPr>
        <p:spPr>
          <a:xfrm>
            <a:off x="265500" y="1135850"/>
            <a:ext cx="4045200" cy="3643200"/>
          </a:xfrm>
          <a:prstGeom prst="rect">
            <a:avLst/>
          </a:prstGeom>
        </p:spPr>
        <p:txBody>
          <a:bodyPr anchorCtr="0" anchor="t" bIns="91425" lIns="91425" spcFirstLastPara="1" rIns="91425" wrap="square" tIns="91425">
            <a:normAutofit fontScale="85000" lnSpcReduction="20000"/>
          </a:bodyPr>
          <a:lstStyle/>
          <a:p>
            <a:pPr indent="457200" lvl="0" marL="0" rtl="0" algn="just">
              <a:spcBef>
                <a:spcPts val="0"/>
              </a:spcBef>
              <a:spcAft>
                <a:spcPts val="0"/>
              </a:spcAft>
              <a:buNone/>
            </a:pPr>
            <a:r>
              <a:rPr lang="ro"/>
              <a:t>Cel mai rău caz: arborii RB necesită un număr constant (cel mult 2 pentru inserare) de rotații. Deci, în cel mai rău caz, vor exista 2 rotații în timpul inserției. Complexitatea timpului este O(log n).</a:t>
            </a:r>
            <a:endParaRPr/>
          </a:p>
          <a:p>
            <a:pPr indent="457200" lvl="0" marL="0" rtl="0" algn="just">
              <a:spcBef>
                <a:spcPts val="0"/>
              </a:spcBef>
              <a:spcAft>
                <a:spcPts val="0"/>
              </a:spcAft>
              <a:buNone/>
            </a:pPr>
            <a:r>
              <a:t/>
            </a:r>
            <a:endParaRPr/>
          </a:p>
          <a:p>
            <a:pPr indent="457200" lvl="0" marL="0" rtl="0" algn="just">
              <a:spcBef>
                <a:spcPts val="0"/>
              </a:spcBef>
              <a:spcAft>
                <a:spcPts val="0"/>
              </a:spcAft>
              <a:buNone/>
            </a:pPr>
            <a:r>
              <a:rPr lang="ro"/>
              <a:t>Ca rezultat, restabilirea regulilor arborelui roșu-negru necesită O(log n), iar timpul total pentru inserare este O (log n).</a:t>
            </a:r>
            <a:endParaRPr/>
          </a:p>
          <a:p>
            <a:pPr indent="457200" lvl="0" marL="0" rtl="0" algn="just">
              <a:spcBef>
                <a:spcPts val="0"/>
              </a:spcBef>
              <a:spcAft>
                <a:spcPts val="0"/>
              </a:spcAft>
              <a:buNone/>
            </a:pPr>
            <a:r>
              <a:t/>
            </a:r>
            <a:endParaRPr/>
          </a:p>
          <a:p>
            <a:pPr indent="457200" lvl="0" marL="0" rtl="0" algn="just">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11" name="Google Shape;111;p2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20"/>
          <p:cNvPicPr preferRelativeResize="0"/>
          <p:nvPr/>
        </p:nvPicPr>
        <p:blipFill>
          <a:blip r:embed="rId3">
            <a:alphaModFix/>
          </a:blip>
          <a:stretch>
            <a:fillRect/>
          </a:stretch>
        </p:blipFill>
        <p:spPr>
          <a:xfrm>
            <a:off x="4792700" y="663341"/>
            <a:ext cx="4045200" cy="400958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2000" y="257175"/>
            <a:ext cx="4372200" cy="1125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ro" sz="3000"/>
              <a:t>Ștergere</a:t>
            </a:r>
            <a:r>
              <a:rPr lang="ro" sz="3000"/>
              <a:t> și fix delete în RB Tree</a:t>
            </a:r>
            <a:endParaRPr sz="3000"/>
          </a:p>
          <a:p>
            <a:pPr indent="0" lvl="0" marL="0" rtl="0" algn="ctr">
              <a:spcBef>
                <a:spcPts val="0"/>
              </a:spcBef>
              <a:spcAft>
                <a:spcPts val="0"/>
              </a:spcAft>
              <a:buNone/>
            </a:pPr>
            <a:r>
              <a:t/>
            </a:r>
            <a:endParaRPr/>
          </a:p>
        </p:txBody>
      </p:sp>
      <p:sp>
        <p:nvSpPr>
          <p:cNvPr id="118" name="Google Shape;118;p21"/>
          <p:cNvSpPr txBox="1"/>
          <p:nvPr>
            <p:ph idx="1" type="subTitle"/>
          </p:nvPr>
        </p:nvSpPr>
        <p:spPr>
          <a:xfrm>
            <a:off x="278600" y="921550"/>
            <a:ext cx="4195500" cy="3857700"/>
          </a:xfrm>
          <a:prstGeom prst="rect">
            <a:avLst/>
          </a:prstGeom>
        </p:spPr>
        <p:txBody>
          <a:bodyPr anchorCtr="0" anchor="t" bIns="91425" lIns="91425" spcFirstLastPara="1" rIns="91425" wrap="square" tIns="91425">
            <a:normAutofit fontScale="25000" lnSpcReduction="20000"/>
          </a:bodyPr>
          <a:lstStyle/>
          <a:p>
            <a:pPr indent="457200" lvl="0" marL="0" rtl="0" algn="just">
              <a:spcBef>
                <a:spcPts val="0"/>
              </a:spcBef>
              <a:spcAft>
                <a:spcPts val="0"/>
              </a:spcAft>
              <a:buNone/>
            </a:pPr>
            <a:r>
              <a:rPr lang="ro" sz="6004"/>
              <a:t>Operația de ștergere în arborele roșu-negru este puțin mai complicată decât alți arbori binari. Un lucru de reținut este că un arbore roșu-negru ar trebui să fie în continuare arbore roșu-negru dacă un element este îndepărtat.</a:t>
            </a:r>
            <a:endParaRPr sz="6004"/>
          </a:p>
          <a:p>
            <a:pPr indent="457200" lvl="0" marL="0" rtl="0" algn="just">
              <a:spcBef>
                <a:spcPts val="0"/>
              </a:spcBef>
              <a:spcAft>
                <a:spcPts val="0"/>
              </a:spcAft>
              <a:buNone/>
            </a:pPr>
            <a:r>
              <a:t/>
            </a:r>
            <a:endParaRPr sz="6000"/>
          </a:p>
          <a:p>
            <a:pPr indent="457200" lvl="0" marL="0" rtl="0" algn="just">
              <a:spcBef>
                <a:spcPts val="0"/>
              </a:spcBef>
              <a:spcAft>
                <a:spcPts val="0"/>
              </a:spcAft>
              <a:buNone/>
            </a:pPr>
            <a:r>
              <a:rPr lang="ro" sz="6000"/>
              <a:t>Găsirea nodului de ștergere plus succesorul din stânga din dreapta este proporțională cu înălțimea arborelui, deci este O(log n). Schimbarea și ștergerea sunt ambele O(1). Fiecare fix particular (rotație, de exemplu) este O(1). </a:t>
            </a:r>
            <a:endParaRPr sz="6000"/>
          </a:p>
          <a:p>
            <a:pPr indent="457200" lvl="0" marL="0" rtl="0" algn="just">
              <a:spcBef>
                <a:spcPts val="0"/>
              </a:spcBef>
              <a:spcAft>
                <a:spcPts val="0"/>
              </a:spcAft>
              <a:buNone/>
            </a:pPr>
            <a:r>
              <a:t/>
            </a:r>
            <a:endParaRPr sz="6000"/>
          </a:p>
          <a:p>
            <a:pPr indent="457200" lvl="0" marL="0" rtl="0" algn="just">
              <a:spcBef>
                <a:spcPts val="0"/>
              </a:spcBef>
              <a:spcAft>
                <a:spcPts val="0"/>
              </a:spcAft>
              <a:buNone/>
            </a:pPr>
            <a:r>
              <a:rPr lang="ro" sz="6000"/>
              <a:t>În cel mai rău caz, un dublu-negru ar putea fi transmis până la rădăcină. Deoarece fiecare rotație durează aceeași perioadă de timp, aceasta este proporțională cu înălțimea arborelui și deci O(log n). Ca rezultat, cel mai rău caz de complexitate a ștergerii este O(log n).</a:t>
            </a:r>
            <a:endParaRPr sz="6000"/>
          </a:p>
          <a:p>
            <a:pPr indent="457200" lvl="0" marL="0" rtl="0" algn="just">
              <a:spcBef>
                <a:spcPts val="0"/>
              </a:spcBef>
              <a:spcAft>
                <a:spcPts val="0"/>
              </a:spcAft>
              <a:buNone/>
            </a:pPr>
            <a:r>
              <a:t/>
            </a:r>
            <a:endParaRPr sz="6000"/>
          </a:p>
          <a:p>
            <a:pPr indent="457200" lvl="0" marL="0" rtl="0" algn="just">
              <a:spcBef>
                <a:spcPts val="0"/>
              </a:spcBef>
              <a:spcAft>
                <a:spcPts val="0"/>
              </a:spcAft>
              <a:buNone/>
            </a:pPr>
            <a:r>
              <a:t/>
            </a:r>
            <a:endParaRPr sz="6000"/>
          </a:p>
          <a:p>
            <a:pPr indent="457200" lvl="0" marL="0" rtl="0" algn="just">
              <a:spcBef>
                <a:spcPts val="0"/>
              </a:spcBef>
              <a:spcAft>
                <a:spcPts val="0"/>
              </a:spcAft>
              <a:buNone/>
            </a:pPr>
            <a:r>
              <a:t/>
            </a:r>
            <a:endParaRPr sz="4900"/>
          </a:p>
          <a:p>
            <a:pPr indent="0" lvl="0" marL="0" rtl="0" algn="ctr">
              <a:spcBef>
                <a:spcPts val="0"/>
              </a:spcBef>
              <a:spcAft>
                <a:spcPts val="0"/>
              </a:spcAft>
              <a:buNone/>
            </a:pPr>
            <a:r>
              <a:t/>
            </a:r>
            <a:endParaRPr sz="4900"/>
          </a:p>
          <a:p>
            <a:pPr indent="0" lvl="0" marL="0" rtl="0" algn="ctr">
              <a:spcBef>
                <a:spcPts val="0"/>
              </a:spcBef>
              <a:spcAft>
                <a:spcPts val="0"/>
              </a:spcAft>
              <a:buNone/>
            </a:pPr>
            <a:r>
              <a:t/>
            </a:r>
            <a:endParaRPr/>
          </a:p>
        </p:txBody>
      </p:sp>
      <p:pic>
        <p:nvPicPr>
          <p:cNvPr id="119" name="Google Shape;119;p21"/>
          <p:cNvPicPr preferRelativeResize="0"/>
          <p:nvPr/>
        </p:nvPicPr>
        <p:blipFill>
          <a:blip r:embed="rId3">
            <a:alphaModFix/>
          </a:blip>
          <a:stretch>
            <a:fillRect/>
          </a:stretch>
        </p:blipFill>
        <p:spPr>
          <a:xfrm>
            <a:off x="5025625" y="135000"/>
            <a:ext cx="2968250" cy="487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