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Yellowtail"/>
      <p:regular r:id="rId39"/>
    </p:embeddedFont>
    <p:embeddedFont>
      <p:font typeface="Lobster"/>
      <p:regular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Cinzel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3B3D92E-8EC5-4EC3-82B0-02C7D0348A18}">
  <a:tblStyle styleId="{B3B3D92E-8EC5-4EC3-82B0-02C7D0348A1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bster-regular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Cinzel-bold.fntdata"/><Relationship Id="rId23" Type="http://schemas.openxmlformats.org/officeDocument/2006/relationships/slide" Target="slides/slide18.xml"/><Relationship Id="rId45" Type="http://schemas.openxmlformats.org/officeDocument/2006/relationships/font" Target="fonts/Cinz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Yellowtail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 everyone this is team-2, &lt;intro teammates&gt;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Plz don’t change it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Plz don’t change it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Plz don’t change 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Plz don’t change it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Plz don’t change it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Plz don’t change it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assiduous hard-working,  We finally achieved almost 50% percent of our work. Gautam: bs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Profile Page editing, and Message Page Sending msg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During the iteration 2 I work on Message Page, including the controller, view component, model. </a:t>
            </a:r>
            <a:br>
              <a:rPr lang="en"/>
            </a:br>
            <a:r>
              <a:rPr lang="en"/>
              <a:t>Proudced 43 commits and almost 2k lines of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I’ll show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Plz don’t change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hyperlink" Target="http://www.seleniumhq.org/" TargetMode="External"/><Relationship Id="rId5" Type="http://schemas.openxmlformats.org/officeDocument/2006/relationships/hyperlink" Target="http://webdriver.io/" TargetMode="External"/><Relationship Id="rId6" Type="http://schemas.openxmlformats.org/officeDocument/2006/relationships/image" Target="../media/image03.png"/><Relationship Id="rId7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                 </a:t>
            </a:r>
            <a:r>
              <a:rPr b="0" lang="en" sz="6000">
                <a:solidFill>
                  <a:srgbClr val="ECF0F1"/>
                </a:solidFill>
                <a:latin typeface="Yellowtail"/>
                <a:ea typeface="Yellowtail"/>
                <a:cs typeface="Yellowtail"/>
                <a:sym typeface="Yellowtail"/>
              </a:rPr>
              <a:t>MeetCute</a:t>
            </a:r>
            <a:r>
              <a:rPr b="0" lang="en" sz="6000">
                <a:solidFill>
                  <a:srgbClr val="ECF0F1"/>
                </a:solidFill>
                <a:latin typeface="Lobster"/>
                <a:ea typeface="Lobster"/>
                <a:cs typeface="Lobster"/>
                <a:sym typeface="Lobster"/>
              </a:rPr>
              <a:t>;)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Gabriel’s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-Updated  SDDD w/ project files &amp; explanation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Fix application logout button defect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Update to create test users on startup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TODO: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-Security documentation/presentation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-Moar code changes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/>
              <a:t>Design Patterns 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MVC / MVVM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410100" y="1328274"/>
            <a:ext cx="6321600" cy="32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 Meteor.js framework is flexible enough to allow the software architecture to implement the patterns they choose.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Our implementation uses hybrid of the Model - View - Controller and Model-View-ViewModel patterns.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Views are comprised of nested Components that define the content of the pages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Views can retrieve models directly from the database.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Most events are handled in the View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however any Events resulting in a model update are handled by the Controller.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/>
              <a:t>Schema Design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 Design in MongoDB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410100" y="1578575"/>
            <a:ext cx="6321600" cy="301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MongoDB is essentially ‘schema-less’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MongoDB uses JSON documents to store records.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Reduces amount of logic needed to build into application layer.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JSON documents easily parsed by frontend and backend Javascript.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types of data modelling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Embedding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Referencing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5748662" y="3019075"/>
            <a:ext cx="2617800" cy="1617900"/>
          </a:xfrm>
          <a:prstGeom prst="rect">
            <a:avLst/>
          </a:prstGeom>
          <a:noFill/>
          <a:ln cap="flat" cmpd="sng" w="9525">
            <a:solidFill>
              <a:srgbClr val="E74C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>
                <a:solidFill>
                  <a:srgbClr val="6AA84F"/>
                </a:solidFill>
              </a:rPr>
              <a:t>_id 		: BSON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1"/>
                </a:solidFill>
              </a:rPr>
              <a:t>userId 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serviceId 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service 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type 	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createdAt 	: 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748650" y="914125"/>
            <a:ext cx="2617800" cy="1617900"/>
          </a:xfrm>
          <a:prstGeom prst="rect">
            <a:avLst/>
          </a:prstGeom>
          <a:noFill/>
          <a:ln cap="flat" cmpd="sng" w="9525">
            <a:solidFill>
              <a:srgbClr val="E74C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>
                <a:solidFill>
                  <a:srgbClr val="A64D79"/>
                </a:solidFill>
              </a:rPr>
              <a:t>_id		: BSON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text 	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1"/>
                </a:solidFill>
              </a:rPr>
              <a:t>fromId	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</a:rPr>
              <a:t>	toId	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>
                <a:solidFill>
                  <a:srgbClr val="6AA84F"/>
                </a:solidFill>
              </a:rPr>
              <a:t>ImgId		: BSON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createdAt 	: 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630950" y="2828000"/>
            <a:ext cx="2617800" cy="1802100"/>
          </a:xfrm>
          <a:prstGeom prst="rect">
            <a:avLst/>
          </a:prstGeom>
          <a:noFill/>
          <a:ln cap="flat" cmpd="sng" w="9525">
            <a:solidFill>
              <a:srgbClr val="E74C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_id		: BSON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>
                <a:solidFill>
                  <a:srgbClr val="A64D79"/>
                </a:solidFill>
              </a:rPr>
              <a:t>newMId	: BSON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numMsg	: 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1"/>
                </a:solidFill>
              </a:rPr>
              <a:t>UId1		: BSON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</a:rPr>
              <a:t>	UId2		: BSON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createdAt	: 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updatedAt	: 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630950" y="1092425"/>
            <a:ext cx="2617800" cy="1275900"/>
          </a:xfrm>
          <a:prstGeom prst="rect">
            <a:avLst/>
          </a:prstGeom>
          <a:noFill/>
          <a:ln cap="flat" cmpd="sng" w="9525">
            <a:solidFill>
              <a:srgbClr val="E74C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1"/>
                </a:solidFill>
              </a:rPr>
              <a:t>_id		: BSON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name 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dob 		: 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Intro		: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630950" y="776100"/>
            <a:ext cx="1644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profile collection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2630950" y="2532025"/>
            <a:ext cx="22758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messageRoom collection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761775" y="591950"/>
            <a:ext cx="2420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collection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5748637" y="2702725"/>
            <a:ext cx="2223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collection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5130350" y="1460175"/>
            <a:ext cx="1118100" cy="171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>
            <a:off x="5130350" y="1473325"/>
            <a:ext cx="1131300" cy="203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 flipH="1">
            <a:off x="5117100" y="1302325"/>
            <a:ext cx="1157700" cy="2065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>
            <a:off x="5143500" y="1473325"/>
            <a:ext cx="1091700" cy="3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/>
              <a:t>Key Algorithms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Code review (Key Alg.)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502046" y="1427550"/>
            <a:ext cx="7881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[Model]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define attributes</a:t>
            </a:r>
            <a:br>
              <a:rPr lang="en"/>
            </a:br>
            <a:r>
              <a:rPr lang="en"/>
              <a:t>of MessageRoom.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Using 2 users</a:t>
            </a:r>
            <a:br>
              <a:rPr lang="en"/>
            </a:br>
            <a:r>
              <a:rPr lang="en"/>
              <a:t>As primary key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427537"/>
            <a:ext cx="63912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Code review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02046" y="1427550"/>
            <a:ext cx="7881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[Controller]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Insert a Message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00" y="1427551"/>
            <a:ext cx="5143896" cy="30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Code review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02046" y="1503750"/>
            <a:ext cx="7881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[Controller]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Insert or </a:t>
            </a:r>
            <a:br>
              <a:rPr lang="en"/>
            </a:br>
            <a:r>
              <a:rPr lang="en"/>
              <a:t>update</a:t>
            </a:r>
            <a:br>
              <a:rPr lang="en"/>
            </a:br>
            <a:r>
              <a:rPr lang="en"/>
              <a:t>a</a:t>
            </a:r>
            <a:r>
              <a:rPr lang="en"/>
              <a:t> MsgRoom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800" y="1578362"/>
            <a:ext cx="7208499" cy="27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2410100" y="1211350"/>
            <a:ext cx="6321600" cy="42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Hello &amp; Road Map - DS + GT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Code update - Everyone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Design Patterns - BB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Schema Design - GT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Key Algorithms - DS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Testing - DS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Generating Documentation - GT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Quality metrics - EN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Code review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-3" y="1427550"/>
            <a:ext cx="7881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[Controller-&gt;View]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Feed data and </a:t>
            </a:r>
            <a:br>
              <a:rPr lang="en"/>
            </a:br>
            <a:r>
              <a:rPr lang="en"/>
              <a:t>c</a:t>
            </a:r>
            <a:r>
              <a:rPr lang="en"/>
              <a:t>ontroller</a:t>
            </a:r>
            <a:br>
              <a:rPr lang="en"/>
            </a:br>
            <a:r>
              <a:rPr lang="en"/>
              <a:t>t</a:t>
            </a:r>
            <a:r>
              <a:rPr lang="en"/>
              <a:t>o View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74" y="1545925"/>
            <a:ext cx="6754350" cy="22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Code review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59521" y="1416800"/>
            <a:ext cx="7881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[View]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 input field,</a:t>
            </a:r>
            <a:br>
              <a:rPr lang="en"/>
            </a:br>
            <a:r>
              <a:rPr lang="en"/>
              <a:t>a</a:t>
            </a:r>
            <a:r>
              <a:rPr lang="en"/>
              <a:t>pply controller</a:t>
            </a:r>
            <a:br>
              <a:rPr lang="en"/>
            </a:br>
            <a:r>
              <a:rPr lang="en"/>
              <a:t>a</a:t>
            </a:r>
            <a:r>
              <a:rPr lang="en"/>
              <a:t>nd inner logics</a:t>
            </a:r>
            <a:br>
              <a:rPr lang="en"/>
            </a:br>
            <a:r>
              <a:rPr lang="en"/>
              <a:t>t</a:t>
            </a:r>
            <a:r>
              <a:rPr lang="en"/>
              <a:t>o send msg</a:t>
            </a:r>
            <a:br>
              <a:rPr lang="en"/>
            </a:b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313600"/>
            <a:ext cx="5292549" cy="3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/>
              <a:t>Testing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559521" y="1416800"/>
            <a:ext cx="7881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[Unit Test]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Throw data into</a:t>
            </a:r>
            <a:br>
              <a:rPr lang="en"/>
            </a:br>
            <a:r>
              <a:rPr lang="en"/>
              <a:t>a react component </a:t>
            </a:r>
            <a:br>
              <a:rPr lang="en"/>
            </a:br>
            <a:r>
              <a:rPr lang="en"/>
              <a:t>See it show or not.</a:t>
            </a: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Code review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325" y="1211350"/>
            <a:ext cx="5283250" cy="33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527" y="3215304"/>
            <a:ext cx="3538422" cy="123047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testing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410100" y="1595775"/>
            <a:ext cx="6321600" cy="18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testing is the process of taking an unmodified version of our application and testing it from the “outside” to make sure it behaves in a way we expect. Typically if an app passes acceptance tests, we have done our job properly from a product perspective.</a:t>
            </a:r>
          </a:p>
          <a:p>
            <a:pPr indent="-304800" lvl="0" marL="457200" rtl="0">
              <a:spcBef>
                <a:spcPts val="0"/>
              </a:spcBef>
              <a:spcAft>
                <a:spcPts val="800"/>
              </a:spcAft>
              <a:buClr>
                <a:srgbClr val="474A54"/>
              </a:buClr>
              <a:buSzPct val="100000"/>
            </a:pPr>
            <a:r>
              <a:rPr b="1" lang="en" sz="1200">
                <a:solidFill>
                  <a:srgbClr val="FF8047"/>
                </a:solidFill>
                <a:highlight>
                  <a:srgbClr val="FFFFFF"/>
                </a:highlight>
                <a:hlinkClick r:id="rId4"/>
              </a:rPr>
              <a:t>Selenium</a:t>
            </a:r>
            <a:r>
              <a:rPr lang="en" sz="1200">
                <a:solidFill>
                  <a:srgbClr val="474A54"/>
                </a:solidFill>
                <a:highlight>
                  <a:srgbClr val="FFFFFF"/>
                </a:highlight>
              </a:rPr>
              <a:t> and </a:t>
            </a:r>
            <a:r>
              <a:rPr b="1" lang="en" sz="1200">
                <a:solidFill>
                  <a:srgbClr val="FF8047"/>
                </a:solidFill>
                <a:highlight>
                  <a:srgbClr val="FFFFFF"/>
                </a:highlight>
                <a:hlinkClick r:id="rId5"/>
              </a:rPr>
              <a:t>WebdriverIO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/>
              <a:t>-&gt;Chimp	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7200" y="3609199"/>
            <a:ext cx="861175" cy="8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3300" y="3849562"/>
            <a:ext cx="1904999" cy="32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/>
              <a:t>Generating Documentation</a:t>
            </a:r>
          </a:p>
        </p:txBody>
      </p:sp>
      <p:sp>
        <p:nvSpPr>
          <p:cNvPr id="240" name="Shape 240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74" y="75849"/>
            <a:ext cx="8404525" cy="48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5" y="52025"/>
            <a:ext cx="8512624" cy="48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/>
              <a:t>Quality metrics</a:t>
            </a:r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 Table</a:t>
            </a:r>
          </a:p>
        </p:txBody>
      </p:sp>
      <p:graphicFrame>
        <p:nvGraphicFramePr>
          <p:cNvPr id="262" name="Shape 262"/>
          <p:cNvGraphicFramePr/>
          <p:nvPr/>
        </p:nvGraphicFramePr>
        <p:xfrm>
          <a:off x="2270650" y="1393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{B3B3D92E-8EC5-4EC3-82B0-02C7D0348A18}</a:tableStyleId>
              </a:tblPr>
              <a:tblGrid>
                <a:gridCol w="1162575"/>
                <a:gridCol w="3159025"/>
                <a:gridCol w="1001925"/>
                <a:gridCol w="1007775"/>
              </a:tblGrid>
              <a:tr h="39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Iteration Phase</a:t>
                      </a:r>
                    </a:p>
                  </a:txBody>
                  <a:tcPr marT="38100" marB="38100" marR="38100" marL="3810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Processes Metrics</a:t>
                      </a:r>
                    </a:p>
                  </a:txBody>
                  <a:tcPr marT="38100" marB="38100" marR="38100" marL="3810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Category</a:t>
                      </a:r>
                    </a:p>
                  </a:txBody>
                  <a:tcPr marT="38100" marB="38100" marR="38100" marL="3810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Person Hours</a:t>
                      </a:r>
                    </a:p>
                  </a:txBody>
                  <a:tcPr marT="38100" marB="38100" marR="38100" marL="38100">
                    <a:solidFill>
                      <a:schemeClr val="dk1"/>
                    </a:solidFill>
                  </a:tcPr>
                </a:tc>
              </a:tr>
              <a:tr h="3936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SPPP (Updated)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Documentation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</a:tr>
              <a:tr h="3936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Learning </a:t>
                      </a:r>
                      <a:r>
                        <a:rPr lang="en" sz="1200"/>
                        <a:t>Selenium Integration Testing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Tutorials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</a:tr>
              <a:tr h="3936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SDD (Update with APP specifications)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Documentation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</a:tr>
              <a:tr h="377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Discover Page (User Discover Cards)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Coding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</a:tr>
              <a:tr h="3791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Profile Page (Bio / Profile Card)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Coding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</a:tr>
              <a:tr h="390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Messaging (Single Thread / API)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Coding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               17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</a:tr>
              <a:tr h="390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Tutorials (Misc)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Tutorials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38100" marB="38100" marR="38100" marL="381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2410100" y="1595775"/>
            <a:ext cx="5676000" cy="7389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			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 Map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441325" y="2428675"/>
            <a:ext cx="72351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		^LandingPage 	^</a:t>
            </a:r>
            <a:r>
              <a:rPr lang="en">
                <a:solidFill>
                  <a:schemeClr val="dk2"/>
                </a:solidFill>
              </a:rPr>
              <a:t>Message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				^Profile	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									^Discover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Control	^Log in/out				^send Message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^editing profile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Model 	^Initialized all tables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Milestone		Profile+Discover system done.^			</a:t>
            </a:r>
            <a:r>
              <a:rPr lang="en">
                <a:solidFill>
                  <a:schemeClr val="dk2"/>
                </a:solidFill>
              </a:rPr>
              <a:t>Pass Acceptance^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</a:t>
            </a:r>
            <a:r>
              <a:rPr lang="en">
                <a:solidFill>
                  <a:schemeClr val="dk2"/>
                </a:solidFill>
              </a:rPr>
              <a:t>Message System Done^ 		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	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10100" y="1595775"/>
            <a:ext cx="1143600" cy="738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/>
              <a:t> 20%		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410100" y="1595775"/>
            <a:ext cx="2763000" cy="738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/>
              <a:t>  </a:t>
            </a:r>
            <a:r>
              <a:rPr lang="en" sz="3300"/>
              <a:t> 	45</a:t>
            </a:r>
            <a:r>
              <a:rPr lang="en" sz="3300"/>
              <a:t>%		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Code Updates &amp; Demo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Daniel’s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20687" y="138112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Did d</a:t>
            </a:r>
            <a:r>
              <a:rPr lang="en" sz="1400"/>
              <a:t>uring this iter:</a:t>
            </a:r>
            <a:br>
              <a:rPr lang="en" sz="1400"/>
            </a:br>
            <a:r>
              <a:rPr lang="en" sz="1400"/>
              <a:t>Message Page and </a:t>
            </a:r>
            <a:br>
              <a:rPr lang="en" sz="1400"/>
            </a:br>
            <a:r>
              <a:rPr lang="en" sz="1400"/>
              <a:t>MessageRoom pop-out’s </a:t>
            </a:r>
            <a:br>
              <a:rPr lang="en" sz="1400"/>
            </a:br>
            <a:r>
              <a:rPr lang="en" sz="1400"/>
              <a:t>model, view, controller.  </a:t>
            </a:r>
            <a:br>
              <a:rPr lang="en" sz="1400"/>
            </a:br>
            <a:r>
              <a:rPr lang="en" sz="1400"/>
              <a:t>Tutoring, Testing.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Todo: </a:t>
            </a:r>
            <a:br>
              <a:rPr lang="en" sz="1400"/>
            </a:br>
            <a:r>
              <a:rPr lang="en" sz="1400"/>
              <a:t>Router specify userId  </a:t>
            </a:r>
            <a:br>
              <a:rPr lang="en" sz="1400"/>
            </a:br>
            <a:r>
              <a:rPr lang="en" sz="1400"/>
              <a:t>“/message/&lt;userId&gt;”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450" y="1457325"/>
            <a:ext cx="6245399" cy="255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Configure Profile page to show logged-in user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Configure Discover page to show </a:t>
            </a:r>
            <a:r>
              <a:rPr i="1" lang="en"/>
              <a:t>other </a:t>
            </a:r>
            <a:r>
              <a:rPr lang="en"/>
              <a:t>users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Cosmetic changes to both pages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n"/>
              <a:t>User introduction is editable on Profile page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Becky’s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Worked on Discover Page to re-size the Profile card and committed in git.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the testing scenario for Popout Message card.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Worked on SDD.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/>
              <a:t>To-Do: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tutorial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test cases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Adiba’s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Gautam’s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	Worked on ‘Messaging’ story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	Designing MongoDB collections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	Wrote documentation for codebase so far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	Worked on methods and dependencies for SDDD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Currently working on: Optimizing schema design; incorporate emojis in messaging;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Ian’s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Quality Assurance Update/ReWrite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SDD Coordination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Selenium Tutorial for Integration Testing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Do’s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Finalize Quality Assurance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Review SPPP / SDD / STD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Push Test code via 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