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0" r:id="rId5"/>
    <p:sldId id="265" r:id="rId6"/>
    <p:sldId id="266" r:id="rId7"/>
    <p:sldId id="258" r:id="rId8"/>
    <p:sldId id="261" r:id="rId9"/>
    <p:sldId id="262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  <a:srgbClr val="DEEAF6"/>
    <a:srgbClr val="EEF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34"/>
        <p:guide pos="2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47842-0C74-4E76-934C-0D231D9DD58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5E163C-984B-4C6E-B28E-A078D89CD9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304800"/>
            <a:ext cx="5826719" cy="3746036"/>
          </a:xfrm>
        </p:spPr>
        <p:txBody>
          <a:bodyPr/>
          <a:lstStyle/>
          <a:p>
            <a:pPr algn="l"/>
            <a:r>
              <a:rPr lang="id-ID" b="1" i="1" dirty="0"/>
              <a:t>(Entity Relationship Diagram (ERD) Reservasi Hotel)</a:t>
            </a:r>
            <a:endParaRPr lang="en-US" dirty="0"/>
          </a:p>
        </p:txBody>
      </p:sp>
      <p:graphicFrame>
        <p:nvGraphicFramePr>
          <p:cNvPr id="3" name="Table 2"/>
          <p:cNvGraphicFramePr/>
          <p:nvPr/>
        </p:nvGraphicFramePr>
        <p:xfrm>
          <a:off x="571500" y="4711700"/>
          <a:ext cx="6385560" cy="165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780"/>
                <a:gridCol w="319278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90C226"/>
                          </a:solidFill>
                        </a:rPr>
                        <a:t>Mohammad Jawahir Al Ma'rifatullah</a:t>
                      </a:r>
                      <a:endParaRPr lang="en-US">
                        <a:solidFill>
                          <a:srgbClr val="90C226"/>
                        </a:solidFill>
                      </a:endParaRPr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sz="1800" dirty="0">
                          <a:solidFill>
                            <a:srgbClr val="90C226"/>
                          </a:solidFill>
                          <a:sym typeface="+mn-ea"/>
                        </a:rPr>
                        <a:t>3120510501</a:t>
                      </a:r>
                      <a:endParaRPr lang="en-US"/>
                    </a:p>
                  </a:txBody>
                  <a:tcPr>
                    <a:solidFill>
                      <a:srgbClr val="EEF4E8"/>
                    </a:solidFill>
                  </a:tcPr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sz="1800" b="1" dirty="0" smtClean="0">
                          <a:solidFill>
                            <a:srgbClr val="90C226"/>
                          </a:solidFill>
                          <a:effectLst/>
                          <a:sym typeface="+mn-ea"/>
                        </a:rPr>
                        <a:t>Epafroditus </a:t>
                      </a:r>
                      <a:r>
                        <a:rPr lang="id-ID" sz="1800" b="1" dirty="0">
                          <a:solidFill>
                            <a:srgbClr val="90C226"/>
                          </a:solidFill>
                          <a:effectLst/>
                          <a:sym typeface="+mn-ea"/>
                        </a:rPr>
                        <a:t>Kusuma Putra</a:t>
                      </a:r>
                      <a:endParaRPr lang="en-US"/>
                    </a:p>
                  </a:txBody>
                  <a:tcPr>
                    <a:solidFill>
                      <a:srgbClr val="EEF4E8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sz="1800" b="1" dirty="0">
                          <a:solidFill>
                            <a:srgbClr val="90C226"/>
                          </a:solidFill>
                          <a:effectLst/>
                          <a:sym typeface="+mn-ea"/>
                        </a:rPr>
                        <a:t>3120510502</a:t>
                      </a:r>
                      <a:endParaRPr lang="id-ID" sz="1800" b="1" dirty="0">
                        <a:solidFill>
                          <a:srgbClr val="90C226"/>
                        </a:solidFill>
                        <a:effectLst/>
                        <a:sym typeface="+mn-ea"/>
                      </a:endParaRPr>
                    </a:p>
                  </a:txBody>
                  <a:tcPr>
                    <a:solidFill>
                      <a:srgbClr val="EEF4E8"/>
                    </a:solidFill>
                  </a:tcPr>
                </a:tc>
              </a:tr>
              <a:tr h="550545"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sz="1800" b="1" dirty="0" smtClean="0">
                          <a:solidFill>
                            <a:srgbClr val="90C226"/>
                          </a:solidFill>
                          <a:effectLst/>
                          <a:sym typeface="+mn-ea"/>
                        </a:rPr>
                        <a:t>Danar </a:t>
                      </a:r>
                      <a:r>
                        <a:rPr lang="id-ID" sz="1800" b="1" dirty="0">
                          <a:solidFill>
                            <a:srgbClr val="90C226"/>
                          </a:solidFill>
                          <a:effectLst/>
                          <a:sym typeface="+mn-ea"/>
                        </a:rPr>
                        <a:t>Yugo Prakoso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id-ID" sz="1800" b="1" dirty="0">
                          <a:solidFill>
                            <a:srgbClr val="90C226"/>
                          </a:solidFill>
                          <a:effectLst/>
                          <a:sym typeface="+mn-ea"/>
                        </a:rPr>
                        <a:t>3120510507</a:t>
                      </a:r>
                      <a:endParaRPr lang="id-ID" sz="1800" b="1" dirty="0">
                        <a:solidFill>
                          <a:srgbClr val="90C226"/>
                        </a:solidFill>
                        <a:effectLst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4" y="2768600"/>
            <a:ext cx="6347713" cy="1320800"/>
          </a:xfrm>
        </p:spPr>
        <p:txBody>
          <a:bodyPr anchor="ctr" anchorCtr="0"/>
          <a:lstStyle/>
          <a:p>
            <a:pPr algn="ctr"/>
            <a:r>
              <a:rPr lang="en-US" sz="5400" b="1" dirty="0" err="1" smtClean="0"/>
              <a:t>TERIMAKASIH</a:t>
            </a:r>
            <a:endParaRPr lang="en-US" sz="5400" b="1" dirty="0" err="1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err="1">
                <a:latin typeface="Calibri" panose="020F0502020204030204"/>
                <a:cs typeface="Calibri" panose="020F0502020204030204"/>
              </a:rPr>
              <a:t>Latar</a:t>
            </a:r>
            <a:r>
              <a:rPr lang="en-US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b="1" spc="-5" dirty="0" err="1">
                <a:latin typeface="Calibri" panose="020F0502020204030204"/>
                <a:cs typeface="Calibri" panose="020F0502020204030204"/>
              </a:rPr>
              <a:t>Belakang</a:t>
            </a:r>
            <a:r>
              <a:rPr lang="en-US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b="1" spc="-5" dirty="0" err="1">
                <a:latin typeface="Calibri" panose="020F0502020204030204"/>
                <a:cs typeface="Calibri" panose="020F0502020204030204"/>
              </a:rPr>
              <a:t>Masalah</a:t>
            </a:r>
            <a:br>
              <a:rPr lang="en-US" dirty="0">
                <a:latin typeface="Calibri" panose="020F0502020204030204"/>
                <a:cs typeface="Calibri" panose="020F0502020204030204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/>
              <a:t>era </a:t>
            </a:r>
            <a:r>
              <a:rPr lang="en-US" dirty="0" err="1"/>
              <a:t>globalisasi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dimana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(output)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(input)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proses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mendifinisikan</a:t>
            </a:r>
            <a:r>
              <a:rPr lang="en-US" dirty="0"/>
              <a:t>, </a:t>
            </a:r>
            <a:r>
              <a:rPr lang="en-US" dirty="0" err="1"/>
              <a:t>menciptakan</a:t>
            </a:r>
            <a:r>
              <a:rPr lang="en-US" dirty="0"/>
              <a:t>,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mengendalikan</a:t>
            </a:r>
            <a:r>
              <a:rPr lang="en-US" dirty="0"/>
              <a:t> basis data.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pennyimpan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basis data.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/>
              <a:t>manajemen</a:t>
            </a:r>
            <a:r>
              <a:rPr lang="en-US" dirty="0"/>
              <a:t> basis data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basis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ditingkatkan</a:t>
            </a:r>
            <a:r>
              <a:rPr lang="en-US" dirty="0"/>
              <a:t> </a:t>
            </a:r>
            <a:r>
              <a:rPr lang="en-US" dirty="0" err="1"/>
              <a:t>kinerjanya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system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berusaha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kompetitif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6180" y="2124710"/>
            <a:ext cx="2229485" cy="1866265"/>
            <a:chOff x="2299589" y="1824482"/>
            <a:chExt cx="2460625" cy="1974214"/>
          </a:xfrm>
        </p:grpSpPr>
        <p:sp>
          <p:nvSpPr>
            <p:cNvPr id="3" name="object 3"/>
            <p:cNvSpPr/>
            <p:nvPr/>
          </p:nvSpPr>
          <p:spPr>
            <a:xfrm>
              <a:off x="2305685" y="2132330"/>
              <a:ext cx="2447925" cy="929640"/>
            </a:xfrm>
            <a:custGeom>
              <a:avLst/>
              <a:gdLst/>
              <a:ahLst/>
              <a:cxnLst/>
              <a:rect l="l" t="t" r="r" b="b"/>
              <a:pathLst>
                <a:path w="2447925" h="929639">
                  <a:moveTo>
                    <a:pt x="818514" y="228600"/>
                  </a:moveTo>
                  <a:lnTo>
                    <a:pt x="1633219" y="0"/>
                  </a:lnTo>
                  <a:lnTo>
                    <a:pt x="2447925" y="228600"/>
                  </a:lnTo>
                  <a:lnTo>
                    <a:pt x="1633219" y="457200"/>
                  </a:lnTo>
                  <a:lnTo>
                    <a:pt x="818514" y="228600"/>
                  </a:lnTo>
                  <a:close/>
                </a:path>
                <a:path w="2447925" h="929639">
                  <a:moveTo>
                    <a:pt x="0" y="691515"/>
                  </a:moveTo>
                  <a:lnTo>
                    <a:pt x="657225" y="454025"/>
                  </a:lnTo>
                  <a:lnTo>
                    <a:pt x="1313814" y="691515"/>
                  </a:lnTo>
                  <a:lnTo>
                    <a:pt x="657225" y="929640"/>
                  </a:lnTo>
                  <a:lnTo>
                    <a:pt x="0" y="691515"/>
                  </a:lnTo>
                  <a:close/>
                </a:path>
              </a:pathLst>
            </a:custGeom>
            <a:ln w="12192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 sz="1630"/>
            </a:p>
          </p:txBody>
        </p:sp>
        <p:sp>
          <p:nvSpPr>
            <p:cNvPr id="4" name="object 4"/>
            <p:cNvSpPr/>
            <p:nvPr/>
          </p:nvSpPr>
          <p:spPr>
            <a:xfrm>
              <a:off x="2962275" y="1827530"/>
              <a:ext cx="970280" cy="1971039"/>
            </a:xfrm>
            <a:custGeom>
              <a:avLst/>
              <a:gdLst/>
              <a:ahLst/>
              <a:cxnLst/>
              <a:rect l="l" t="t" r="r" b="b"/>
              <a:pathLst>
                <a:path w="970279" h="1971039">
                  <a:moveTo>
                    <a:pt x="0" y="123190"/>
                  </a:moveTo>
                  <a:lnTo>
                    <a:pt x="0" y="761365"/>
                  </a:lnTo>
                </a:path>
                <a:path w="970279" h="1971039">
                  <a:moveTo>
                    <a:pt x="960120" y="295275"/>
                  </a:moveTo>
                  <a:lnTo>
                    <a:pt x="961389" y="295275"/>
                  </a:lnTo>
                  <a:lnTo>
                    <a:pt x="961389" y="0"/>
                  </a:lnTo>
                  <a:lnTo>
                    <a:pt x="455295" y="0"/>
                  </a:lnTo>
                </a:path>
                <a:path w="970279" h="1971039">
                  <a:moveTo>
                    <a:pt x="970279" y="1476375"/>
                  </a:moveTo>
                  <a:lnTo>
                    <a:pt x="970279" y="762000"/>
                  </a:lnTo>
                </a:path>
                <a:path w="970279" h="1971039">
                  <a:moveTo>
                    <a:pt x="0" y="1971040"/>
                  </a:moveTo>
                  <a:lnTo>
                    <a:pt x="0" y="122809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666229" y="2127599"/>
            <a:ext cx="1435462" cy="1330751"/>
            <a:chOff x="1103249" y="1815591"/>
            <a:chExt cx="1584325" cy="1468755"/>
          </a:xfrm>
        </p:grpSpPr>
        <p:sp>
          <p:nvSpPr>
            <p:cNvPr id="6" name="object 6"/>
            <p:cNvSpPr/>
            <p:nvPr/>
          </p:nvSpPr>
          <p:spPr>
            <a:xfrm>
              <a:off x="1895475" y="2531744"/>
              <a:ext cx="0" cy="752475"/>
            </a:xfrm>
            <a:custGeom>
              <a:avLst/>
              <a:gdLst/>
              <a:ahLst/>
              <a:cxnLst/>
              <a:rect l="l" t="t" r="r" b="b"/>
              <a:pathLst>
                <a:path h="752475">
                  <a:moveTo>
                    <a:pt x="0" y="0"/>
                  </a:moveTo>
                  <a:lnTo>
                    <a:pt x="0" y="75247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0"/>
            </a:p>
          </p:txBody>
        </p:sp>
        <p:sp>
          <p:nvSpPr>
            <p:cNvPr id="7" name="object 7"/>
            <p:cNvSpPr/>
            <p:nvPr/>
          </p:nvSpPr>
          <p:spPr>
            <a:xfrm>
              <a:off x="1109345" y="2086609"/>
              <a:ext cx="1571625" cy="518159"/>
            </a:xfrm>
            <a:custGeom>
              <a:avLst/>
              <a:gdLst/>
              <a:ahLst/>
              <a:cxnLst/>
              <a:rect l="l" t="t" r="r" b="b"/>
              <a:pathLst>
                <a:path w="1571625" h="518160">
                  <a:moveTo>
                    <a:pt x="785494" y="0"/>
                  </a:moveTo>
                  <a:lnTo>
                    <a:pt x="0" y="259079"/>
                  </a:lnTo>
                  <a:lnTo>
                    <a:pt x="785494" y="518160"/>
                  </a:lnTo>
                  <a:lnTo>
                    <a:pt x="1571625" y="259079"/>
                  </a:lnTo>
                  <a:lnTo>
                    <a:pt x="785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630"/>
            </a:p>
          </p:txBody>
        </p:sp>
        <p:sp>
          <p:nvSpPr>
            <p:cNvPr id="8" name="object 8"/>
            <p:cNvSpPr/>
            <p:nvPr/>
          </p:nvSpPr>
          <p:spPr>
            <a:xfrm>
              <a:off x="1109345" y="2086609"/>
              <a:ext cx="1571625" cy="518159"/>
            </a:xfrm>
            <a:custGeom>
              <a:avLst/>
              <a:gdLst/>
              <a:ahLst/>
              <a:cxnLst/>
              <a:rect l="l" t="t" r="r" b="b"/>
              <a:pathLst>
                <a:path w="1571625" h="518160">
                  <a:moveTo>
                    <a:pt x="0" y="259079"/>
                  </a:moveTo>
                  <a:lnTo>
                    <a:pt x="785494" y="0"/>
                  </a:lnTo>
                  <a:lnTo>
                    <a:pt x="1571625" y="259079"/>
                  </a:lnTo>
                  <a:lnTo>
                    <a:pt x="785494" y="51816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 sz="1630"/>
            </a:p>
          </p:txBody>
        </p:sp>
        <p:sp>
          <p:nvSpPr>
            <p:cNvPr id="9" name="object 9"/>
            <p:cNvSpPr/>
            <p:nvPr/>
          </p:nvSpPr>
          <p:spPr>
            <a:xfrm>
              <a:off x="1903095" y="1818639"/>
              <a:ext cx="591820" cy="257175"/>
            </a:xfrm>
            <a:custGeom>
              <a:avLst/>
              <a:gdLst/>
              <a:ahLst/>
              <a:cxnLst/>
              <a:rect l="l" t="t" r="r" b="b"/>
              <a:pathLst>
                <a:path w="591819" h="257175">
                  <a:moveTo>
                    <a:pt x="1269" y="257175"/>
                  </a:moveTo>
                  <a:lnTo>
                    <a:pt x="0" y="257175"/>
                  </a:lnTo>
                  <a:lnTo>
                    <a:pt x="0" y="0"/>
                  </a:lnTo>
                  <a:lnTo>
                    <a:pt x="591819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78332" y="2257735"/>
            <a:ext cx="138081" cy="178909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5" dirty="0">
                <a:latin typeface="Arial" panose="020B0604020202020204"/>
                <a:cs typeface="Arial" panose="020B0604020202020204"/>
              </a:rPr>
              <a:t>m</a:t>
            </a:r>
            <a:endParaRPr sz="10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6349" y="2523678"/>
            <a:ext cx="629880" cy="150435"/>
          </a:xfrm>
          <a:prstGeom prst="rect">
            <a:avLst/>
          </a:prstGeom>
        </p:spPr>
        <p:txBody>
          <a:bodyPr vert="horz" wrap="square" lIns="0" tIns="10931" rIns="0" bIns="0" rtlCol="0">
            <a:spAutoFit/>
          </a:bodyPr>
          <a:lstStyle/>
          <a:p>
            <a:pPr marL="11430">
              <a:spcBef>
                <a:spcPts val="85"/>
              </a:spcBef>
            </a:pPr>
            <a:r>
              <a:rPr sz="905" spc="-5" dirty="0" err="1" smtClean="0">
                <a:latin typeface="Arial" panose="020B0604020202020204"/>
                <a:cs typeface="Arial" panose="020B0604020202020204"/>
              </a:rPr>
              <a:t>Melakuka</a:t>
            </a:r>
            <a:r>
              <a:rPr lang="en-US" sz="905" spc="-5" dirty="0" err="1" smtClean="0">
                <a:latin typeface="Arial" panose="020B0604020202020204"/>
                <a:cs typeface="Arial" panose="020B0604020202020204"/>
              </a:rPr>
              <a:t>n</a:t>
            </a:r>
            <a:endParaRPr sz="90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4357" y="2508006"/>
            <a:ext cx="100107" cy="178909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5" spc="-5" dirty="0">
                <a:latin typeface="Arial" panose="020B0604020202020204"/>
                <a:cs typeface="Arial" panose="020B0604020202020204"/>
              </a:rPr>
              <a:t>1</a:t>
            </a:r>
            <a:endParaRPr sz="10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4105" y="2599690"/>
            <a:ext cx="642620" cy="150495"/>
          </a:xfrm>
          <a:prstGeom prst="rect">
            <a:avLst/>
          </a:prstGeom>
        </p:spPr>
        <p:txBody>
          <a:bodyPr vert="horz" wrap="square" lIns="0" tIns="10931" rIns="0" bIns="0" rtlCol="0">
            <a:spAutoFit/>
          </a:bodyPr>
          <a:lstStyle/>
          <a:p>
            <a:pPr marL="11430">
              <a:spcBef>
                <a:spcPts val="85"/>
              </a:spcBef>
            </a:pPr>
            <a:r>
              <a:rPr sz="905" spc="-5" dirty="0">
                <a:latin typeface="Arial" panose="020B0604020202020204"/>
                <a:cs typeface="Arial" panose="020B0604020202020204"/>
              </a:rPr>
              <a:t>M</a:t>
            </a:r>
            <a:r>
              <a:rPr sz="905" spc="-9" dirty="0">
                <a:latin typeface="Arial" panose="020B0604020202020204"/>
                <a:cs typeface="Arial" panose="020B0604020202020204"/>
              </a:rPr>
              <a:t>e</a:t>
            </a:r>
            <a:r>
              <a:rPr sz="905" spc="14" dirty="0">
                <a:latin typeface="Arial" panose="020B0604020202020204"/>
                <a:cs typeface="Arial" panose="020B0604020202020204"/>
              </a:rPr>
              <a:t>m</a:t>
            </a:r>
            <a:r>
              <a:rPr sz="905" spc="-5" dirty="0">
                <a:latin typeface="Arial" panose="020B0604020202020204"/>
                <a:cs typeface="Arial" panose="020B0604020202020204"/>
              </a:rPr>
              <a:t>pro</a:t>
            </a:r>
            <a:r>
              <a:rPr sz="905" dirty="0">
                <a:latin typeface="Arial" panose="020B0604020202020204"/>
                <a:cs typeface="Arial" panose="020B0604020202020204"/>
              </a:rPr>
              <a:t>s</a:t>
            </a:r>
            <a:r>
              <a:rPr sz="905" spc="-5" dirty="0">
                <a:latin typeface="Arial" panose="020B0604020202020204"/>
                <a:cs typeface="Arial" panose="020B0604020202020204"/>
              </a:rPr>
              <a:t>e</a:t>
            </a:r>
            <a:r>
              <a:rPr lang="en-US" sz="905" spc="-5" dirty="0">
                <a:latin typeface="Arial" panose="020B0604020202020204"/>
                <a:cs typeface="Arial" panose="020B0604020202020204"/>
              </a:rPr>
              <a:t>s</a:t>
            </a:r>
            <a:endParaRPr lang="en-US" sz="905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1809" y="2984371"/>
            <a:ext cx="418269" cy="150435"/>
          </a:xfrm>
          <a:prstGeom prst="rect">
            <a:avLst/>
          </a:prstGeom>
        </p:spPr>
        <p:txBody>
          <a:bodyPr vert="horz" wrap="square" lIns="0" tIns="10931" rIns="0" bIns="0" rtlCol="0">
            <a:spAutoFit/>
          </a:bodyPr>
          <a:lstStyle/>
          <a:p>
            <a:pPr marL="11430">
              <a:spcBef>
                <a:spcPts val="85"/>
              </a:spcBef>
            </a:pPr>
            <a:r>
              <a:rPr sz="905" spc="-5" dirty="0">
                <a:latin typeface="Arial" panose="020B0604020202020204"/>
                <a:cs typeface="Arial" panose="020B0604020202020204"/>
              </a:rPr>
              <a:t>M</a:t>
            </a:r>
            <a:r>
              <a:rPr sz="905" spc="-9" dirty="0">
                <a:latin typeface="Arial" panose="020B0604020202020204"/>
                <a:cs typeface="Arial" panose="020B0604020202020204"/>
              </a:rPr>
              <a:t>e</a:t>
            </a:r>
            <a:r>
              <a:rPr sz="905" spc="14" dirty="0">
                <a:latin typeface="Arial" panose="020B0604020202020204"/>
                <a:cs typeface="Arial" panose="020B0604020202020204"/>
              </a:rPr>
              <a:t>m</a:t>
            </a:r>
            <a:r>
              <a:rPr sz="905" spc="-9" dirty="0">
                <a:latin typeface="Arial" panose="020B0604020202020204"/>
                <a:cs typeface="Arial" panose="020B0604020202020204"/>
              </a:rPr>
              <a:t>ili</a:t>
            </a:r>
            <a:r>
              <a:rPr sz="905" spc="-5" dirty="0">
                <a:latin typeface="Arial" panose="020B0604020202020204"/>
                <a:cs typeface="Arial" panose="020B0604020202020204"/>
              </a:rPr>
              <a:t>h</a:t>
            </a:r>
            <a:endParaRPr sz="90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6353" y="3201521"/>
            <a:ext cx="138081" cy="178909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5" dirty="0">
                <a:latin typeface="Arial" panose="020B0604020202020204"/>
                <a:cs typeface="Arial" panose="020B0604020202020204"/>
              </a:rPr>
              <a:t>m</a:t>
            </a:r>
            <a:endParaRPr sz="10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08345" y="3268831"/>
            <a:ext cx="100107" cy="178909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5" spc="-5" dirty="0">
                <a:latin typeface="Arial" panose="020B0604020202020204"/>
                <a:cs typeface="Arial" panose="020B0604020202020204"/>
              </a:rPr>
              <a:t>1</a:t>
            </a:r>
            <a:endParaRPr sz="10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2219" y="3773054"/>
            <a:ext cx="138081" cy="178909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5" dirty="0">
                <a:latin typeface="Arial" panose="020B0604020202020204"/>
                <a:cs typeface="Arial" panose="020B0604020202020204"/>
              </a:rPr>
              <a:t>m</a:t>
            </a:r>
            <a:endParaRPr sz="10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0967" y="3535327"/>
            <a:ext cx="909030" cy="177159"/>
          </a:xfrm>
          <a:prstGeom prst="rect">
            <a:avLst/>
          </a:prstGeom>
          <a:ln w="12192">
            <a:solidFill>
              <a:srgbClr val="6EAC46"/>
            </a:solidFill>
          </a:ln>
        </p:spPr>
        <p:txBody>
          <a:bodyPr vert="horz" wrap="square" lIns="0" tIns="37397" rIns="0" bIns="0" rtlCol="0">
            <a:spAutoFit/>
          </a:bodyPr>
          <a:lstStyle/>
          <a:p>
            <a:pPr marL="182880">
              <a:spcBef>
                <a:spcPts val="295"/>
              </a:spcBef>
            </a:pPr>
            <a:r>
              <a:rPr sz="905" spc="-5" dirty="0">
                <a:latin typeface="Arial" panose="020B0604020202020204"/>
                <a:cs typeface="Arial" panose="020B0604020202020204"/>
              </a:rPr>
              <a:t>Resepsionis</a:t>
            </a:r>
            <a:endParaRPr sz="90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2105" y="3455670"/>
            <a:ext cx="1036320" cy="180340"/>
          </a:xfrm>
          <a:prstGeom prst="rect">
            <a:avLst/>
          </a:prstGeom>
          <a:ln w="12191">
            <a:solidFill>
              <a:srgbClr val="6EAC46"/>
            </a:solidFill>
          </a:ln>
        </p:spPr>
        <p:txBody>
          <a:bodyPr vert="horz" wrap="square" lIns="0" tIns="47177" rIns="0" bIns="0" rtlCol="0">
            <a:spAutoFit/>
          </a:bodyPr>
          <a:lstStyle/>
          <a:p>
            <a:pPr marL="337185" marR="333375" algn="l">
              <a:lnSpc>
                <a:spcPts val="1040"/>
              </a:lnSpc>
              <a:spcBef>
                <a:spcPts val="370"/>
              </a:spcBef>
            </a:pPr>
            <a:r>
              <a:rPr sz="905" spc="5" dirty="0">
                <a:latin typeface="Arial" panose="020B0604020202020204"/>
                <a:cs typeface="Arial" panose="020B0604020202020204"/>
              </a:rPr>
              <a:t>T</a:t>
            </a:r>
            <a:r>
              <a:rPr sz="905" spc="-18" dirty="0">
                <a:latin typeface="Arial" panose="020B0604020202020204"/>
                <a:cs typeface="Arial" panose="020B0604020202020204"/>
              </a:rPr>
              <a:t>a</a:t>
            </a:r>
            <a:r>
              <a:rPr lang="en-US" sz="905" spc="-18" dirty="0">
                <a:latin typeface="Arial" panose="020B0604020202020204"/>
                <a:cs typeface="Arial" panose="020B0604020202020204"/>
              </a:rPr>
              <a:t>m</a:t>
            </a:r>
            <a:r>
              <a:rPr sz="905" spc="-5" dirty="0">
                <a:latin typeface="Arial" panose="020B0604020202020204"/>
                <a:cs typeface="Arial" panose="020B0604020202020204"/>
              </a:rPr>
              <a:t>u</a:t>
            </a:r>
            <a:endParaRPr sz="905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13143" y="2059590"/>
            <a:ext cx="816401" cy="175997"/>
          </a:xfrm>
          <a:prstGeom prst="rect">
            <a:avLst/>
          </a:prstGeom>
          <a:ln w="12192">
            <a:solidFill>
              <a:srgbClr val="6EAC46"/>
            </a:solidFill>
          </a:ln>
        </p:spPr>
        <p:txBody>
          <a:bodyPr vert="horz" wrap="square" lIns="0" tIns="36246" rIns="0" bIns="0" rtlCol="0">
            <a:spAutoFit/>
          </a:bodyPr>
          <a:lstStyle/>
          <a:p>
            <a:pPr marL="191770">
              <a:spcBef>
                <a:spcPts val="285"/>
              </a:spcBef>
            </a:pPr>
            <a:r>
              <a:rPr sz="905" spc="-5" dirty="0">
                <a:latin typeface="Arial" panose="020B0604020202020204"/>
                <a:cs typeface="Arial" panose="020B0604020202020204"/>
              </a:rPr>
              <a:t>Transaksi</a:t>
            </a:r>
            <a:endParaRPr sz="905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20751" y="4541353"/>
            <a:ext cx="1203027" cy="826182"/>
            <a:chOff x="2308479" y="4633848"/>
            <a:chExt cx="1327785" cy="911860"/>
          </a:xfrm>
        </p:grpSpPr>
        <p:sp>
          <p:nvSpPr>
            <p:cNvPr id="22" name="object 22"/>
            <p:cNvSpPr/>
            <p:nvPr/>
          </p:nvSpPr>
          <p:spPr>
            <a:xfrm>
              <a:off x="2314575" y="4639944"/>
              <a:ext cx="1315085" cy="474345"/>
            </a:xfrm>
            <a:custGeom>
              <a:avLst/>
              <a:gdLst/>
              <a:ahLst/>
              <a:cxnLst/>
              <a:rect l="l" t="t" r="r" b="b"/>
              <a:pathLst>
                <a:path w="1315085" h="474345">
                  <a:moveTo>
                    <a:pt x="0" y="237490"/>
                  </a:moveTo>
                  <a:lnTo>
                    <a:pt x="657225" y="0"/>
                  </a:lnTo>
                  <a:lnTo>
                    <a:pt x="1315085" y="237490"/>
                  </a:lnTo>
                  <a:lnTo>
                    <a:pt x="657225" y="474345"/>
                  </a:lnTo>
                  <a:lnTo>
                    <a:pt x="0" y="237490"/>
                  </a:lnTo>
                  <a:close/>
                </a:path>
              </a:pathLst>
            </a:custGeom>
            <a:ln w="12192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 sz="163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971800" y="5107304"/>
              <a:ext cx="0" cy="438150"/>
            </a:xfrm>
            <a:custGeom>
              <a:avLst/>
              <a:gdLst/>
              <a:ahLst/>
              <a:cxnLst/>
              <a:rect l="l" t="t" r="r" b="b"/>
              <a:pathLst>
                <a:path h="438150">
                  <a:moveTo>
                    <a:pt x="0" y="438149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02312" y="4691401"/>
            <a:ext cx="439556" cy="540863"/>
          </a:xfrm>
          <a:prstGeom prst="rect">
            <a:avLst/>
          </a:prstGeom>
        </p:spPr>
        <p:txBody>
          <a:bodyPr vert="horz" wrap="square" lIns="0" tIns="10931" rIns="0" bIns="0" rtlCol="0">
            <a:spAutoFit/>
          </a:bodyPr>
          <a:lstStyle/>
          <a:p>
            <a:pPr marL="11430">
              <a:spcBef>
                <a:spcPts val="85"/>
              </a:spcBef>
            </a:pPr>
            <a:r>
              <a:rPr sz="905" spc="-5" dirty="0">
                <a:latin typeface="Arial" panose="020B0604020202020204"/>
                <a:cs typeface="Arial" panose="020B0604020202020204"/>
              </a:rPr>
              <a:t>M</a:t>
            </a:r>
            <a:r>
              <a:rPr sz="905" spc="-9" dirty="0">
                <a:latin typeface="Arial" panose="020B0604020202020204"/>
                <a:cs typeface="Arial" panose="020B0604020202020204"/>
              </a:rPr>
              <a:t>e</a:t>
            </a:r>
            <a:r>
              <a:rPr sz="905" spc="14" dirty="0">
                <a:latin typeface="Arial" panose="020B0604020202020204"/>
                <a:cs typeface="Arial" panose="020B0604020202020204"/>
              </a:rPr>
              <a:t>m</a:t>
            </a:r>
            <a:r>
              <a:rPr sz="905" spc="-9" dirty="0">
                <a:latin typeface="Arial" panose="020B0604020202020204"/>
                <a:cs typeface="Arial" panose="020B0604020202020204"/>
              </a:rPr>
              <a:t>ili</a:t>
            </a:r>
            <a:r>
              <a:rPr sz="905" spc="9" dirty="0">
                <a:latin typeface="Arial" panose="020B0604020202020204"/>
                <a:cs typeface="Arial" panose="020B0604020202020204"/>
              </a:rPr>
              <a:t>k</a:t>
            </a:r>
            <a:r>
              <a:rPr sz="905" spc="-5" dirty="0">
                <a:latin typeface="Arial" panose="020B0604020202020204"/>
                <a:cs typeface="Arial" panose="020B0604020202020204"/>
              </a:rPr>
              <a:t>i</a:t>
            </a:r>
            <a:endParaRPr sz="905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 marR="20955" algn="r">
              <a:spcBef>
                <a:spcPts val="5"/>
              </a:spcBef>
            </a:pPr>
            <a:r>
              <a:rPr sz="1085" dirty="0">
                <a:latin typeface="Arial" panose="020B0604020202020204"/>
                <a:cs typeface="Arial" panose="020B0604020202020204"/>
              </a:rPr>
              <a:t>m</a:t>
            </a:r>
            <a:endParaRPr sz="1085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12"/>
          </p:nvPr>
        </p:nvSpPr>
        <p:spPr>
          <a:xfrm>
            <a:off x="10150317" y="5569879"/>
            <a:ext cx="464471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290"/>
            <a:fld id="{81D60167-4931-47E6-BA6A-407CBD079E47}" type="slidenum">
              <a:rPr dirty="0"/>
            </a:fld>
            <a:endParaRPr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888173" y="3991908"/>
          <a:ext cx="853798" cy="550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8050"/>
                <a:gridCol w="425748"/>
              </a:tblGrid>
              <a:tr h="276225">
                <a:tc gridSpan="2"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900" spc="-5" dirty="0">
                          <a:latin typeface="Arial" panose="020B0604020202020204"/>
                          <a:cs typeface="Arial" panose="020B0604020202020204"/>
                        </a:rPr>
                        <a:t>Kamar</a:t>
                      </a:r>
                      <a:endParaRPr sz="9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7972" marB="0">
                    <a:lnL w="12700">
                      <a:solidFill>
                        <a:srgbClr val="6EAC46"/>
                      </a:solidFill>
                      <a:prstDash val="solid"/>
                    </a:lnL>
                    <a:lnR w="12700">
                      <a:solidFill>
                        <a:srgbClr val="6EAC46"/>
                      </a:solidFill>
                      <a:prstDash val="solid"/>
                    </a:lnR>
                    <a:lnT w="12700">
                      <a:solidFill>
                        <a:srgbClr val="6EAC46"/>
                      </a:solidFill>
                      <a:prstDash val="solid"/>
                    </a:lnT>
                    <a:lnB w="12700">
                      <a:solidFill>
                        <a:srgbClr val="6EAC46"/>
                      </a:solidFill>
                      <a:prstDash val="solid"/>
                    </a:lnB>
                  </a:tcPr>
                </a:tc>
                <a:tc hMerge="1">
                  <a:tcPr marL="0" marR="0" marT="0" marB="0"/>
                </a:tc>
              </a:tr>
              <a:tr h="274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6EAC4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dirty="0">
                          <a:latin typeface="Arial" panose="020B0604020202020204"/>
                          <a:cs typeface="Arial" panose="020B0604020202020204"/>
                        </a:rPr>
                        <a:t>m</a:t>
                      </a:r>
                      <a:endParaRPr sz="11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8986" marB="0">
                    <a:lnL w="635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6EAC4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3895998" y="5372484"/>
            <a:ext cx="853798" cy="179070"/>
          </a:xfrm>
          <a:prstGeom prst="rect">
            <a:avLst/>
          </a:prstGeom>
          <a:ln w="12192">
            <a:solidFill>
              <a:srgbClr val="6EAC46"/>
            </a:solidFill>
          </a:ln>
        </p:spPr>
        <p:txBody>
          <a:bodyPr vert="horz" wrap="square" lIns="0" tIns="39698" rIns="0" bIns="0" rtlCol="0" anchor="ctr" anchorCtr="0">
            <a:spAutoFit/>
          </a:bodyPr>
          <a:lstStyle/>
          <a:p>
            <a:pPr marL="174625" algn="l">
              <a:spcBef>
                <a:spcPts val="315"/>
              </a:spcBef>
            </a:pPr>
            <a:r>
              <a:rPr sz="905" spc="-5" dirty="0">
                <a:latin typeface="Arial" panose="020B0604020202020204"/>
                <a:cs typeface="Arial" panose="020B0604020202020204"/>
              </a:rPr>
              <a:t>Tipe Kamar</a:t>
            </a:r>
            <a:endParaRPr sz="905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2163" y="1988478"/>
            <a:ext cx="130601" cy="178909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85" dirty="0">
                <a:latin typeface="Times New Roman" panose="02020603050405020304"/>
                <a:cs typeface="Times New Roman" panose="02020603050405020304"/>
              </a:rPr>
              <a:t>m</a:t>
            </a:r>
            <a:endParaRPr sz="108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65760" y="451485"/>
            <a:ext cx="4474210" cy="66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17805" marR="4445" indent="-207010" algn="l">
              <a:lnSpc>
                <a:spcPct val="100000"/>
              </a:lnSpc>
              <a:spcBef>
                <a:spcPts val="180"/>
              </a:spcBef>
            </a:pPr>
            <a:r>
              <a:rPr b="1" spc="-5" dirty="0" err="1" smtClean="0">
                <a:solidFill>
                  <a:srgbClr val="90C226"/>
                </a:solidFill>
                <a:cs typeface="+mn-lt"/>
                <a:sym typeface="+mn-ea"/>
              </a:rPr>
              <a:t>Pembuatan</a:t>
            </a:r>
            <a:r>
              <a:rPr b="1" spc="-36" dirty="0" smtClean="0">
                <a:solidFill>
                  <a:srgbClr val="90C226"/>
                </a:solidFill>
                <a:cs typeface="+mn-lt"/>
                <a:sym typeface="+mn-ea"/>
              </a:rPr>
              <a:t> </a:t>
            </a:r>
            <a:r>
              <a:rPr b="1" spc="-5" dirty="0">
                <a:solidFill>
                  <a:srgbClr val="90C226"/>
                </a:solidFill>
                <a:cs typeface="+mn-lt"/>
                <a:sym typeface="+mn-ea"/>
              </a:rPr>
              <a:t>ERD</a:t>
            </a:r>
            <a:r>
              <a:rPr b="1" spc="-50" dirty="0">
                <a:solidFill>
                  <a:srgbClr val="90C226"/>
                </a:solidFill>
                <a:cs typeface="+mn-lt"/>
                <a:sym typeface="+mn-ea"/>
              </a:rPr>
              <a:t> </a:t>
            </a:r>
            <a:r>
              <a:rPr b="1" dirty="0" err="1">
                <a:solidFill>
                  <a:srgbClr val="90C226"/>
                </a:solidFill>
                <a:cs typeface="+mn-lt"/>
                <a:sym typeface="+mn-ea"/>
              </a:rPr>
              <a:t>Reservasi</a:t>
            </a:r>
            <a:r>
              <a:rPr b="1" spc="-27" dirty="0">
                <a:solidFill>
                  <a:srgbClr val="90C226"/>
                </a:solidFill>
                <a:cs typeface="+mn-lt"/>
                <a:sym typeface="+mn-ea"/>
              </a:rPr>
              <a:t> </a:t>
            </a:r>
            <a:r>
              <a:rPr b="1" spc="-5" dirty="0" smtClean="0">
                <a:solidFill>
                  <a:srgbClr val="90C226"/>
                </a:solidFill>
                <a:cs typeface="+mn-lt"/>
                <a:sym typeface="+mn-ea"/>
              </a:rPr>
              <a:t>Hotel</a:t>
            </a:r>
            <a:endParaRPr lang="en-US" b="1" spc="-5" dirty="0" smtClean="0">
              <a:solidFill>
                <a:srgbClr val="90C226"/>
              </a:solidFill>
              <a:cs typeface="+mn-lt"/>
            </a:endParaRPr>
          </a:p>
          <a:p>
            <a:pPr marL="217805" marR="4445" indent="-207010" algn="l">
              <a:lnSpc>
                <a:spcPct val="100000"/>
              </a:lnSpc>
              <a:spcBef>
                <a:spcPts val="180"/>
              </a:spcBef>
            </a:pPr>
            <a:r>
              <a:rPr b="1" spc="-5" dirty="0" err="1" smtClean="0">
                <a:solidFill>
                  <a:srgbClr val="90C226"/>
                </a:solidFill>
                <a:cs typeface="+mn-lt"/>
                <a:sym typeface="+mn-ea"/>
              </a:rPr>
              <a:t>dengan</a:t>
            </a:r>
            <a:r>
              <a:rPr b="1" spc="-36" dirty="0" smtClean="0">
                <a:solidFill>
                  <a:srgbClr val="90C226"/>
                </a:solidFill>
                <a:cs typeface="+mn-lt"/>
                <a:sym typeface="+mn-ea"/>
              </a:rPr>
              <a:t> </a:t>
            </a:r>
            <a:r>
              <a:rPr b="1" spc="-5" dirty="0">
                <a:solidFill>
                  <a:srgbClr val="90C226"/>
                </a:solidFill>
                <a:cs typeface="+mn-lt"/>
                <a:sym typeface="+mn-ea"/>
              </a:rPr>
              <a:t>Kamus  Data</a:t>
            </a:r>
            <a:endParaRPr lang="en-US">
              <a:cs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795020"/>
            <a:ext cx="635000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mendapatkan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mengubah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mendistribusikan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tujuan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meningkatkan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pengambilan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keputusan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serta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meningkat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kinerja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organisasi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mencapai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tujuan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organisasinya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Sebuah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system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efektif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menyediakan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akurat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tepat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waktu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relevan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bagi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penggunanya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sehingga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digunakan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untuk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mengambil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keputusan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baik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operasional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sehari-hari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maupun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perencanaan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strategis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ke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masa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depan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. Proses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pengambilan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keputusan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harus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dilandasi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tepat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waktu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tepat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agar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keputusan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yang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diambil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tepat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sasaran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.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diperoleh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dari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pengolahan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data,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pengolahan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dilaksankan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oleh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system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dengan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dukungan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teknologi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adalah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bahan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baku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dikumpulkan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dalam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suatu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basis data (database). Agar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pengumpulan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penyimpanan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pemeliharaan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pengolahan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pengamanannya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dapat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dilaksanakan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secara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efektif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efisisen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diperlukan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manajemen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data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sehingga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suatu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system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informasi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tersebut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ym typeface="+mn-ea"/>
              </a:rPr>
              <a:t>Tujuan</a:t>
            </a:r>
            <a:r>
              <a:rPr lang="en-US" b="1" dirty="0">
                <a:sym typeface="+mn-ea"/>
              </a:rPr>
              <a:t> </a:t>
            </a:r>
            <a:r>
              <a:rPr lang="en-US" b="1" dirty="0" err="1" smtClean="0">
                <a:sym typeface="+mn-ea"/>
              </a:rPr>
              <a:t>Pembuatan</a:t>
            </a:r>
            <a:r>
              <a:rPr lang="en-US" b="1" dirty="0" smtClean="0">
                <a:sym typeface="+mn-ea"/>
              </a:rPr>
              <a:t> ERD </a:t>
            </a:r>
            <a:r>
              <a:rPr lang="en-US" b="1" dirty="0" err="1" smtClean="0">
                <a:sym typeface="+mn-ea"/>
              </a:rPr>
              <a:t>Reservasi</a:t>
            </a:r>
            <a:r>
              <a:rPr lang="en-US" b="1" dirty="0" smtClean="0">
                <a:sym typeface="+mn-ea"/>
              </a:rPr>
              <a:t> Hotel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590800"/>
            <a:ext cx="6347714" cy="3880773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770"/>
              </a:spcBef>
              <a:buNone/>
            </a:pP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Adapun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tujuan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pembuatan</a:t>
            </a:r>
            <a:r>
              <a:rPr lang="en-US" sz="1800" spc="-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ERD </a:t>
            </a:r>
            <a:r>
              <a:rPr lang="en-US" sz="1800" spc="-5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Reservasi</a:t>
            </a:r>
            <a:r>
              <a:rPr lang="en-US" sz="1800" spc="-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Hotel </a:t>
            </a:r>
            <a:r>
              <a:rPr lang="en-US" sz="1800" spc="-5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ini</a:t>
            </a:r>
            <a:r>
              <a:rPr lang="en-US" sz="1800" spc="-5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adalah</a:t>
            </a:r>
            <a:r>
              <a:rPr lang="en-US" sz="1800" spc="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: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marL="469265" lvl="2" indent="-22923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469900" algn="l"/>
              </a:tabLst>
            </a:pP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Mahasiswa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dapat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memahami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tentang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basis</a:t>
            </a:r>
            <a:r>
              <a:rPr 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data.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marL="469265" marR="5715" lvl="2">
              <a:lnSpc>
                <a:spcPct val="152000"/>
              </a:lnSpc>
              <a:spcBef>
                <a:spcPts val="15"/>
              </a:spcBef>
              <a:buAutoNum type="arabicPeriod"/>
              <a:tabLst>
                <a:tab pos="469900" algn="l"/>
              </a:tabLst>
            </a:pP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Mahasiswa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dapat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memahami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dan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juga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mampu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merancang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ERD </a:t>
            </a:r>
            <a:r>
              <a:rPr lang="en-US" sz="1800" spc="-5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pada</a:t>
            </a:r>
            <a:r>
              <a:rPr lang="en-US" sz="1800" spc="-5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basis</a:t>
            </a:r>
            <a:r>
              <a:rPr lang="en-US" sz="1800" spc="-2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lt"/>
              </a:rPr>
              <a:t>data.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648335"/>
          </a:xfrm>
        </p:spPr>
        <p:txBody>
          <a:bodyPr/>
          <a:lstStyle/>
          <a:p>
            <a:r>
              <a:rPr lang="en-US" b="1" dirty="0" err="1">
                <a:cs typeface="+mj-lt"/>
              </a:rPr>
              <a:t>Kamus</a:t>
            </a:r>
            <a:r>
              <a:rPr lang="en-US" b="1" dirty="0">
                <a:cs typeface="+mj-lt"/>
              </a:rPr>
              <a:t> Data : </a:t>
            </a:r>
            <a:endParaRPr lang="en-US" b="1" dirty="0"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6347714" cy="3880773"/>
          </a:xfrm>
        </p:spPr>
        <p:txBody>
          <a:bodyPr>
            <a:normAutofit fontScale="90000"/>
          </a:bodyPr>
          <a:lstStyle/>
          <a:p>
            <a:pPr marL="323850" indent="-22987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Resepsionis</a:t>
            </a:r>
            <a:r>
              <a:rPr lang="en-US" sz="2400" spc="-5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: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idres</a:t>
            </a:r>
            <a:r>
              <a:rPr lang="en-US" sz="2400" spc="-5" dirty="0">
                <a:cs typeface="+mn-lt"/>
              </a:rPr>
              <a:t>, </a:t>
            </a:r>
            <a:r>
              <a:rPr lang="en-US" sz="2400" spc="-5" dirty="0" err="1">
                <a:cs typeface="+mn-lt"/>
              </a:rPr>
              <a:t>namares</a:t>
            </a:r>
            <a:r>
              <a:rPr lang="en-US" sz="2400" spc="-5" dirty="0">
                <a:cs typeface="+mn-lt"/>
              </a:rPr>
              <a:t>, </a:t>
            </a:r>
            <a:r>
              <a:rPr lang="en-US" sz="2400" spc="-5" dirty="0" err="1">
                <a:cs typeface="+mn-lt"/>
              </a:rPr>
              <a:t>almtres</a:t>
            </a:r>
            <a:r>
              <a:rPr lang="en-US" sz="2400" spc="-5" dirty="0">
                <a:cs typeface="+mn-lt"/>
              </a:rPr>
              <a:t>,</a:t>
            </a:r>
            <a:r>
              <a:rPr lang="en-US" sz="2400" spc="-20" dirty="0">
                <a:cs typeface="+mn-lt"/>
              </a:rPr>
              <a:t> </a:t>
            </a:r>
            <a:r>
              <a:rPr lang="en-US" sz="2400" dirty="0" err="1">
                <a:cs typeface="+mn-lt"/>
              </a:rPr>
              <a:t>nohp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80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Tamu</a:t>
            </a:r>
            <a:r>
              <a:rPr lang="en-US" sz="2400" spc="-65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:</a:t>
            </a:r>
            <a:r>
              <a:rPr lang="en-US" sz="2400" spc="-60" dirty="0">
                <a:cs typeface="+mn-lt"/>
              </a:rPr>
              <a:t>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idtamu</a:t>
            </a:r>
            <a:r>
              <a:rPr lang="en-US" sz="2400" spc="-5" dirty="0" err="1">
                <a:cs typeface="+mn-lt"/>
              </a:rPr>
              <a:t>,nmtamu</a:t>
            </a:r>
            <a:r>
              <a:rPr lang="en-US" sz="2400" spc="-5" dirty="0">
                <a:cs typeface="+mn-lt"/>
              </a:rPr>
              <a:t>,</a:t>
            </a:r>
            <a:r>
              <a:rPr lang="en-US" sz="2400" spc="-55" dirty="0">
                <a:cs typeface="+mn-lt"/>
              </a:rPr>
              <a:t> </a:t>
            </a:r>
            <a:r>
              <a:rPr lang="en-US" sz="2400" spc="-5" dirty="0" err="1">
                <a:cs typeface="+mn-lt"/>
              </a:rPr>
              <a:t>alamat</a:t>
            </a:r>
            <a:r>
              <a:rPr lang="en-US" sz="2400" spc="-5" dirty="0">
                <a:cs typeface="+mn-lt"/>
              </a:rPr>
              <a:t>,</a:t>
            </a:r>
            <a:r>
              <a:rPr lang="en-US" sz="2400" spc="-60" dirty="0">
                <a:cs typeface="+mn-lt"/>
              </a:rPr>
              <a:t> </a:t>
            </a:r>
            <a:r>
              <a:rPr lang="en-US" sz="2400" dirty="0" err="1">
                <a:cs typeface="+mn-lt"/>
              </a:rPr>
              <a:t>noktp</a:t>
            </a:r>
            <a:r>
              <a:rPr lang="en-US" sz="2400" dirty="0">
                <a:cs typeface="+mn-lt"/>
              </a:rPr>
              <a:t>,</a:t>
            </a:r>
            <a:r>
              <a:rPr lang="en-US" sz="2400" spc="-70" dirty="0">
                <a:cs typeface="+mn-lt"/>
              </a:rPr>
              <a:t> </a:t>
            </a:r>
            <a:r>
              <a:rPr lang="en-US" sz="2400" dirty="0" err="1">
                <a:cs typeface="+mn-lt"/>
              </a:rPr>
              <a:t>notlp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60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Transaksi</a:t>
            </a:r>
            <a:r>
              <a:rPr lang="en-US" sz="2400" spc="-5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: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idtrans</a:t>
            </a:r>
            <a:r>
              <a:rPr lang="en-US" sz="2400" spc="-5" dirty="0">
                <a:cs typeface="+mn-lt"/>
              </a:rPr>
              <a:t>, </a:t>
            </a:r>
            <a:r>
              <a:rPr lang="en-US" sz="2400" spc="-5" dirty="0" err="1">
                <a:cs typeface="+mn-lt"/>
              </a:rPr>
              <a:t>jenistrans</a:t>
            </a:r>
            <a:r>
              <a:rPr lang="en-US" sz="2400" spc="-5" dirty="0">
                <a:cs typeface="+mn-lt"/>
              </a:rPr>
              <a:t>,</a:t>
            </a:r>
            <a:r>
              <a:rPr lang="en-US" sz="2400" spc="-15" dirty="0">
                <a:cs typeface="+mn-lt"/>
              </a:rPr>
              <a:t> </a:t>
            </a:r>
            <a:r>
              <a:rPr lang="en-US" sz="2400" spc="-5" dirty="0" err="1">
                <a:cs typeface="+mn-lt"/>
              </a:rPr>
              <a:t>tgltrans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90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Kamar</a:t>
            </a:r>
            <a:r>
              <a:rPr lang="en-US" sz="2400" spc="-5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: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idkmr</a:t>
            </a:r>
            <a:r>
              <a:rPr lang="en-US" sz="2400" spc="-5" dirty="0">
                <a:cs typeface="+mn-lt"/>
              </a:rPr>
              <a:t>, </a:t>
            </a:r>
            <a:r>
              <a:rPr lang="en-US" sz="2400" dirty="0" err="1">
                <a:cs typeface="+mn-lt"/>
              </a:rPr>
              <a:t>nokmr</a:t>
            </a:r>
            <a:r>
              <a:rPr lang="en-US" sz="2400" dirty="0">
                <a:cs typeface="+mn-lt"/>
              </a:rPr>
              <a:t>,</a:t>
            </a:r>
            <a:r>
              <a:rPr lang="en-US" sz="2400" spc="-20" dirty="0">
                <a:cs typeface="+mn-lt"/>
              </a:rPr>
              <a:t> </a:t>
            </a:r>
            <a:r>
              <a:rPr lang="en-US" sz="2400" spc="-5" dirty="0">
                <a:cs typeface="+mn-lt"/>
              </a:rPr>
              <a:t>status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60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TipeKamar</a:t>
            </a:r>
            <a:r>
              <a:rPr lang="en-US" sz="2400" spc="-5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: </a:t>
            </a:r>
            <a:r>
              <a:rPr lang="en-US" sz="2400" u="sng" dirty="0" err="1">
                <a:uFill>
                  <a:solidFill>
                    <a:srgbClr val="000000"/>
                  </a:solidFill>
                </a:uFill>
                <a:cs typeface="+mn-lt"/>
              </a:rPr>
              <a:t>idtipe</a:t>
            </a:r>
            <a:r>
              <a:rPr lang="en-US" sz="2400" dirty="0">
                <a:cs typeface="+mn-lt"/>
              </a:rPr>
              <a:t>, </a:t>
            </a:r>
            <a:r>
              <a:rPr lang="en-US" sz="2400" dirty="0" err="1">
                <a:cs typeface="+mn-lt"/>
              </a:rPr>
              <a:t>harga</a:t>
            </a:r>
            <a:r>
              <a:rPr lang="en-US" sz="2400" dirty="0">
                <a:cs typeface="+mn-lt"/>
              </a:rPr>
              <a:t>,</a:t>
            </a:r>
            <a:r>
              <a:rPr lang="en-US" sz="2400" spc="-50" dirty="0">
                <a:cs typeface="+mn-lt"/>
              </a:rPr>
              <a:t> </a:t>
            </a:r>
            <a:r>
              <a:rPr lang="en-US" sz="2400" spc="-5" dirty="0" err="1">
                <a:cs typeface="+mn-lt"/>
              </a:rPr>
              <a:t>fasilitas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70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Memproses</a:t>
            </a:r>
            <a:r>
              <a:rPr lang="en-US" sz="2400" spc="-5" dirty="0">
                <a:cs typeface="+mn-lt"/>
              </a:rPr>
              <a:t>: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idres</a:t>
            </a:r>
            <a:r>
              <a:rPr lang="en-US" sz="2400" spc="-5" dirty="0">
                <a:cs typeface="+mn-lt"/>
              </a:rPr>
              <a:t>,</a:t>
            </a:r>
            <a:r>
              <a:rPr lang="en-US" sz="2400" spc="-15" dirty="0">
                <a:cs typeface="+mn-lt"/>
              </a:rPr>
              <a:t> </a:t>
            </a:r>
            <a:r>
              <a:rPr lang="en-US" sz="2400" u="sng" dirty="0" err="1">
                <a:uFill>
                  <a:solidFill>
                    <a:srgbClr val="000000"/>
                  </a:solidFill>
                </a:uFill>
                <a:cs typeface="+mn-lt"/>
              </a:rPr>
              <a:t>idtrans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75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Melakukan</a:t>
            </a:r>
            <a:r>
              <a:rPr lang="en-US" sz="2400" spc="-5" dirty="0">
                <a:cs typeface="+mn-lt"/>
              </a:rPr>
              <a:t>: </a:t>
            </a:r>
            <a:r>
              <a:rPr lang="en-US" sz="2400" u="sng" dirty="0" err="1">
                <a:uFill>
                  <a:solidFill>
                    <a:srgbClr val="000000"/>
                  </a:solidFill>
                </a:uFill>
                <a:cs typeface="+mn-lt"/>
              </a:rPr>
              <a:t>idtamu</a:t>
            </a:r>
            <a:r>
              <a:rPr lang="en-US" sz="2400" dirty="0">
                <a:cs typeface="+mn-lt"/>
              </a:rPr>
              <a:t>,</a:t>
            </a:r>
            <a:r>
              <a:rPr lang="en-US" sz="2400" spc="-25" dirty="0">
                <a:cs typeface="+mn-lt"/>
              </a:rPr>
              <a:t> </a:t>
            </a:r>
            <a:r>
              <a:rPr lang="en-US" sz="2400" u="sng" dirty="0" err="1">
                <a:uFill>
                  <a:solidFill>
                    <a:srgbClr val="000000"/>
                  </a:solidFill>
                </a:uFill>
                <a:cs typeface="+mn-lt"/>
              </a:rPr>
              <a:t>idtrans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70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Memilih</a:t>
            </a:r>
            <a:r>
              <a:rPr lang="en-US" sz="2400" spc="-5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: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idtrans</a:t>
            </a:r>
            <a:r>
              <a:rPr lang="en-US" sz="2400" spc="-5" dirty="0">
                <a:cs typeface="+mn-lt"/>
              </a:rPr>
              <a:t>,</a:t>
            </a:r>
            <a:r>
              <a:rPr lang="en-US" sz="2400" spc="-20" dirty="0">
                <a:cs typeface="+mn-lt"/>
              </a:rPr>
              <a:t>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idkamar</a:t>
            </a:r>
            <a:endParaRPr lang="en-US" sz="2400" dirty="0">
              <a:cs typeface="+mn-lt"/>
            </a:endParaRPr>
          </a:p>
          <a:p>
            <a:pPr marL="323850" indent="-229870">
              <a:lnSpc>
                <a:spcPct val="100000"/>
              </a:lnSpc>
              <a:spcBef>
                <a:spcPts val="685"/>
              </a:spcBef>
              <a:buFont typeface="Wingdings" panose="05000000000000000000"/>
              <a:buChar char=""/>
              <a:tabLst>
                <a:tab pos="323850" algn="l"/>
                <a:tab pos="324485" algn="l"/>
              </a:tabLst>
            </a:pPr>
            <a:r>
              <a:rPr lang="en-US" sz="2400" spc="-5" dirty="0" err="1">
                <a:cs typeface="+mn-lt"/>
              </a:rPr>
              <a:t>Memiliki</a:t>
            </a:r>
            <a:r>
              <a:rPr lang="en-US" sz="2400" spc="-5" dirty="0">
                <a:cs typeface="+mn-lt"/>
              </a:rPr>
              <a:t> </a:t>
            </a:r>
            <a:r>
              <a:rPr lang="en-US" sz="2400" dirty="0">
                <a:cs typeface="+mn-lt"/>
              </a:rPr>
              <a:t>: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idkama</a:t>
            </a:r>
            <a:r>
              <a:rPr lang="en-US" sz="2400" spc="-5" dirty="0" err="1">
                <a:cs typeface="+mn-lt"/>
              </a:rPr>
              <a:t>r</a:t>
            </a:r>
            <a:r>
              <a:rPr lang="en-US" sz="2400" spc="-5" dirty="0">
                <a:cs typeface="+mn-lt"/>
              </a:rPr>
              <a:t>,</a:t>
            </a:r>
            <a:r>
              <a:rPr lang="en-US" sz="2400" spc="-20" dirty="0">
                <a:cs typeface="+mn-lt"/>
              </a:rPr>
              <a:t> </a:t>
            </a:r>
            <a:r>
              <a:rPr lang="en-US" sz="2400" u="sng" spc="-5" dirty="0" err="1">
                <a:uFill>
                  <a:solidFill>
                    <a:srgbClr val="000000"/>
                  </a:solidFill>
                </a:uFill>
                <a:cs typeface="+mn-lt"/>
              </a:rPr>
              <a:t>idtipe</a:t>
            </a:r>
            <a:endParaRPr lang="en-US" sz="2400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s 50"/>
          <p:cNvSpPr/>
          <p:nvPr/>
        </p:nvSpPr>
        <p:spPr>
          <a:xfrm>
            <a:off x="2514600" y="2819400"/>
            <a:ext cx="1066800" cy="1295400"/>
          </a:xfrm>
          <a:prstGeom prst="rect">
            <a:avLst/>
          </a:prstGeom>
          <a:solidFill>
            <a:srgbClr val="DE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72770" y="285115"/>
            <a:ext cx="6309995" cy="87312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2800" b="1" spc="-5" dirty="0" err="1" smtClean="0">
                <a:solidFill>
                  <a:srgbClr val="90C226"/>
                </a:solidFill>
                <a:latin typeface="+mj-lt"/>
                <a:cs typeface="+mj-lt"/>
              </a:rPr>
              <a:t>Pembuatan</a:t>
            </a:r>
            <a:r>
              <a:rPr sz="2800" b="1" spc="-5" dirty="0" smtClean="0">
                <a:solidFill>
                  <a:srgbClr val="90C226"/>
                </a:solidFill>
                <a:latin typeface="+mj-lt"/>
                <a:cs typeface="+mj-lt"/>
              </a:rPr>
              <a:t> </a:t>
            </a:r>
            <a:r>
              <a:rPr sz="2800" b="1" dirty="0">
                <a:solidFill>
                  <a:srgbClr val="90C226"/>
                </a:solidFill>
                <a:latin typeface="+mj-lt"/>
                <a:cs typeface="+mj-lt"/>
              </a:rPr>
              <a:t>ERD </a:t>
            </a:r>
            <a:r>
              <a:rPr sz="2800" b="1" spc="-5" dirty="0">
                <a:solidFill>
                  <a:srgbClr val="90C226"/>
                </a:solidFill>
                <a:latin typeface="+mj-lt"/>
                <a:cs typeface="+mj-lt"/>
              </a:rPr>
              <a:t>Model Data</a:t>
            </a:r>
            <a:r>
              <a:rPr sz="2800" b="1" spc="-18" dirty="0">
                <a:solidFill>
                  <a:srgbClr val="90C226"/>
                </a:solidFill>
                <a:latin typeface="+mj-lt"/>
                <a:cs typeface="+mj-lt"/>
              </a:rPr>
              <a:t> </a:t>
            </a:r>
            <a:r>
              <a:rPr sz="2800" b="1" spc="-5" dirty="0">
                <a:solidFill>
                  <a:srgbClr val="90C226"/>
                </a:solidFill>
                <a:latin typeface="+mj-lt"/>
                <a:cs typeface="+mj-lt"/>
              </a:rPr>
              <a:t>Konseptual</a:t>
            </a:r>
            <a:endParaRPr sz="2800" b="1" spc="-5" dirty="0">
              <a:solidFill>
                <a:srgbClr val="90C226"/>
              </a:solidFill>
              <a:latin typeface="+mj-lt"/>
              <a:cs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1180" y="2630170"/>
            <a:ext cx="824865" cy="17843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m</a:t>
            </a:r>
            <a:r>
              <a:rPr sz="109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1090" spc="-5" dirty="0">
                <a:latin typeface="Calibri" panose="020F0502020204030204"/>
                <a:cs typeface="Calibri" panose="020F0502020204030204"/>
              </a:rPr>
              <a:t>melakukan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2249" y="2767147"/>
            <a:ext cx="846453" cy="17904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90" spc="-5" dirty="0">
                <a:latin typeface="Calibri" panose="020F0502020204030204"/>
                <a:cs typeface="Calibri" panose="020F0502020204030204"/>
              </a:rPr>
              <a:t>memproses</a:t>
            </a:r>
            <a:r>
              <a:rPr sz="1090" spc="181" dirty="0">
                <a:latin typeface="Calibri" panose="020F0502020204030204"/>
                <a:cs typeface="Calibri" panose="020F0502020204030204"/>
              </a:rPr>
              <a:t> </a:t>
            </a:r>
            <a:r>
              <a:rPr sz="1090" dirty="0">
                <a:latin typeface="Calibri" panose="020F0502020204030204"/>
                <a:cs typeface="Calibri" panose="020F0502020204030204"/>
              </a:rPr>
              <a:t>1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5559" y="3566645"/>
            <a:ext cx="133590" cy="17904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m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1114" y="3608048"/>
            <a:ext cx="133590" cy="17904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m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10143" y="3906464"/>
            <a:ext cx="479657" cy="781216"/>
          </a:xfrm>
          <a:prstGeom prst="rect">
            <a:avLst/>
          </a:prstGeom>
        </p:spPr>
        <p:txBody>
          <a:bodyPr vert="horz" wrap="square" lIns="0" tIns="98465" rIns="0" bIns="0" rtlCol="0">
            <a:spAutoFit/>
          </a:bodyPr>
          <a:lstStyle/>
          <a:p>
            <a:pPr marR="78105" algn="r">
              <a:spcBef>
                <a:spcPts val="775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1</a:t>
            </a:r>
            <a:endParaRPr sz="1090" dirty="0">
              <a:latin typeface="Calibri" panose="020F0502020204030204"/>
              <a:cs typeface="Calibri" panose="020F0502020204030204"/>
            </a:endParaRPr>
          </a:p>
          <a:p>
            <a:pPr marR="4445" algn="r">
              <a:spcBef>
                <a:spcPts val="685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memil</a:t>
            </a:r>
            <a:r>
              <a:rPr sz="1090" spc="-14" dirty="0">
                <a:latin typeface="Calibri" panose="020F0502020204030204"/>
                <a:cs typeface="Calibri" panose="020F0502020204030204"/>
              </a:rPr>
              <a:t>i</a:t>
            </a:r>
            <a:r>
              <a:rPr sz="1090" dirty="0">
                <a:latin typeface="Calibri" panose="020F0502020204030204"/>
                <a:cs typeface="Calibri" panose="020F0502020204030204"/>
              </a:rPr>
              <a:t>h</a:t>
            </a:r>
            <a:endParaRPr sz="1090" dirty="0">
              <a:latin typeface="Calibri" panose="020F0502020204030204"/>
              <a:cs typeface="Calibri" panose="020F0502020204030204"/>
            </a:endParaRPr>
          </a:p>
          <a:p>
            <a:pPr marR="38100" algn="r">
              <a:spcBef>
                <a:spcPts val="685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m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7342" y="5109772"/>
            <a:ext cx="133590" cy="17904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m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6237" y="4952910"/>
            <a:ext cx="566030" cy="524030"/>
          </a:xfrm>
          <a:prstGeom prst="rect">
            <a:avLst/>
          </a:prstGeom>
        </p:spPr>
        <p:txBody>
          <a:bodyPr vert="horz" wrap="square" lIns="0" tIns="98465" rIns="0" bIns="0" rtlCol="0">
            <a:spAutoFit/>
          </a:bodyPr>
          <a:lstStyle/>
          <a:p>
            <a:pPr marL="11430">
              <a:spcBef>
                <a:spcPts val="775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m</a:t>
            </a:r>
            <a:endParaRPr sz="1090" dirty="0">
              <a:latin typeface="Calibri" panose="020F0502020204030204"/>
              <a:cs typeface="Calibri" panose="020F0502020204030204"/>
            </a:endParaRPr>
          </a:p>
          <a:p>
            <a:pPr marL="74930">
              <a:spcBef>
                <a:spcPts val="685"/>
              </a:spcBef>
            </a:pPr>
            <a:r>
              <a:rPr sz="1090" spc="-5" dirty="0">
                <a:latin typeface="Calibri" panose="020F0502020204030204"/>
                <a:cs typeface="Calibri" panose="020F0502020204030204"/>
              </a:rPr>
              <a:t>memiliki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36186" y="1384610"/>
          <a:ext cx="1219200" cy="1236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</a:tblGrid>
              <a:tr h="263955">
                <a:tc>
                  <a:txBody>
                    <a:bodyPr/>
                    <a:lstStyle/>
                    <a:p>
                      <a:pPr algn="ctr">
                        <a:lnSpc>
                          <a:spcPts val="1430"/>
                        </a:lnSpc>
                      </a:pPr>
                      <a:r>
                        <a:rPr sz="1100" b="1" spc="-5" dirty="0">
                          <a:latin typeface="Calibri" panose="020F0502020204030204"/>
                          <a:cs typeface="Calibri" panose="020F0502020204030204"/>
                        </a:rPr>
                        <a:t>Tamu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</a:tr>
              <a:tr h="973249">
                <a:tc>
                  <a:txBody>
                    <a:bodyPr/>
                    <a:lstStyle/>
                    <a:p>
                      <a:pPr marL="68580">
                        <a:lnSpc>
                          <a:spcPts val="138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Idtamu</a:t>
                      </a:r>
                      <a:r>
                        <a:rPr sz="11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(PK)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lang="en-US" sz="11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lang="en-US" sz="11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tamu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68580" marR="663575">
                        <a:lnSpc>
                          <a:spcPct val="117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alamat  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notlp  nok</a:t>
                      </a:r>
                      <a:r>
                        <a:rPr lang="en-US" sz="1100" spc="-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9CC2E4"/>
                      </a:solidFill>
                      <a:prstDash val="solid"/>
                    </a:lnL>
                    <a:lnR w="6350">
                      <a:solidFill>
                        <a:srgbClr val="9CC2E4"/>
                      </a:solidFill>
                      <a:prstDash val="solid"/>
                    </a:lnR>
                    <a:lnB w="6350">
                      <a:solidFill>
                        <a:srgbClr val="9CC2E4"/>
                      </a:solidFill>
                      <a:prstDash val="solid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501555" y="2418058"/>
            <a:ext cx="1053748" cy="5758"/>
          </a:xfrm>
          <a:custGeom>
            <a:avLst/>
            <a:gdLst/>
            <a:ahLst/>
            <a:cxnLst/>
            <a:rect l="l" t="t" r="r" b="b"/>
            <a:pathLst>
              <a:path w="1162050" h="6350">
                <a:moveTo>
                  <a:pt x="1161592" y="0"/>
                </a:moveTo>
                <a:lnTo>
                  <a:pt x="0" y="0"/>
                </a:lnTo>
                <a:lnTo>
                  <a:pt x="0" y="6096"/>
                </a:lnTo>
                <a:lnTo>
                  <a:pt x="1161592" y="6096"/>
                </a:lnTo>
                <a:lnTo>
                  <a:pt x="1161592" y="0"/>
                </a:lnTo>
                <a:close/>
              </a:path>
            </a:pathLst>
          </a:custGeom>
          <a:solidFill>
            <a:srgbClr val="9CC2E4"/>
          </a:solidFill>
        </p:spPr>
        <p:txBody>
          <a:bodyPr wrap="square" lIns="0" tIns="0" rIns="0" bIns="0" rtlCol="0"/>
          <a:lstStyle/>
          <a:p>
            <a:endParaRPr sz="163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528695" y="1469390"/>
          <a:ext cx="1183005" cy="123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005"/>
              </a:tblGrid>
              <a:tr h="265337">
                <a:tc>
                  <a:txBody>
                    <a:bodyPr/>
                    <a:lstStyle/>
                    <a:p>
                      <a:pPr marL="216535">
                        <a:lnSpc>
                          <a:spcPts val="1430"/>
                        </a:lnSpc>
                      </a:pPr>
                      <a:r>
                        <a:rPr sz="1100" b="1" dirty="0">
                          <a:latin typeface="Calibri" panose="020F0502020204030204"/>
                          <a:cs typeface="Calibri" panose="020F0502020204030204"/>
                        </a:rPr>
                        <a:t>Resepsionis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solidFill>
                      <a:srgbClr val="5B9BD4"/>
                    </a:solidFill>
                  </a:tcPr>
                </a:tc>
              </a:tr>
              <a:tr h="973248">
                <a:tc>
                  <a:txBody>
                    <a:bodyPr/>
                    <a:lstStyle/>
                    <a:p>
                      <a:pPr marL="73025">
                        <a:lnSpc>
                          <a:spcPts val="138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Idres</a:t>
                      </a: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 (PK)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73025" marR="534035">
                        <a:lnSpc>
                          <a:spcPct val="117000"/>
                        </a:lnSpc>
                      </a:pP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Namare</a:t>
                      </a:r>
                      <a:r>
                        <a:rPr lang="en-US" sz="11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100" dirty="0">
                          <a:latin typeface="Calibri" panose="020F0502020204030204"/>
                          <a:cs typeface="Calibri" panose="020F0502020204030204"/>
                        </a:rPr>
                        <a:t>  almtres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255"/>
                        </a:spcBef>
                      </a:pPr>
                      <a:r>
                        <a:rPr sz="1100" spc="-5" dirty="0">
                          <a:latin typeface="Calibri" panose="020F0502020204030204"/>
                          <a:cs typeface="Calibri" panose="020F0502020204030204"/>
                        </a:rPr>
                        <a:t>nohp</a:t>
                      </a:r>
                      <a:endParaRPr sz="11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6350">
                      <a:solidFill>
                        <a:srgbClr val="9CC2E4"/>
                      </a:solidFill>
                      <a:prstDash val="solid"/>
                    </a:lnL>
                    <a:lnR w="6350">
                      <a:solidFill>
                        <a:srgbClr val="9CC2E4"/>
                      </a:solidFill>
                      <a:prstDash val="solid"/>
                    </a:lnR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2528822" y="2828359"/>
            <a:ext cx="1053748" cy="253360"/>
          </a:xfrm>
          <a:custGeom>
            <a:avLst/>
            <a:gdLst/>
            <a:ahLst/>
            <a:cxnLst/>
            <a:rect l="l" t="t" r="r" b="b"/>
            <a:pathLst>
              <a:path w="1162050" h="279400">
                <a:moveTo>
                  <a:pt x="1161542" y="0"/>
                </a:moveTo>
                <a:lnTo>
                  <a:pt x="1096060" y="0"/>
                </a:lnTo>
                <a:lnTo>
                  <a:pt x="65532" y="0"/>
                </a:lnTo>
                <a:lnTo>
                  <a:pt x="0" y="0"/>
                </a:lnTo>
                <a:lnTo>
                  <a:pt x="0" y="278879"/>
                </a:lnTo>
                <a:lnTo>
                  <a:pt x="65532" y="278879"/>
                </a:lnTo>
                <a:lnTo>
                  <a:pt x="1096010" y="278879"/>
                </a:lnTo>
                <a:lnTo>
                  <a:pt x="1161542" y="278879"/>
                </a:lnTo>
                <a:lnTo>
                  <a:pt x="1161542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sz="1630"/>
          </a:p>
        </p:txBody>
      </p:sp>
      <p:sp>
        <p:nvSpPr>
          <p:cNvPr id="14" name="object 14"/>
          <p:cNvSpPr txBox="1"/>
          <p:nvPr/>
        </p:nvSpPr>
        <p:spPr>
          <a:xfrm>
            <a:off x="2797125" y="2852389"/>
            <a:ext cx="562575" cy="17904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090" b="1" spc="-5" dirty="0">
                <a:latin typeface="Calibri" panose="020F0502020204030204"/>
                <a:cs typeface="Calibri" panose="020F0502020204030204"/>
              </a:rPr>
              <a:t>Transaksi</a:t>
            </a:r>
            <a:endParaRPr sz="109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55240" y="3055620"/>
            <a:ext cx="1003935" cy="611505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430" marR="4445">
              <a:lnSpc>
                <a:spcPct val="117000"/>
              </a:lnSpc>
              <a:spcBef>
                <a:spcPts val="90"/>
              </a:spcBef>
            </a:pPr>
            <a:r>
              <a:rPr sz="1090" dirty="0">
                <a:latin typeface="Calibri" panose="020F0502020204030204"/>
                <a:cs typeface="Calibri" panose="020F0502020204030204"/>
              </a:rPr>
              <a:t>Idtrans</a:t>
            </a:r>
            <a:r>
              <a:rPr sz="1090" spc="-86" dirty="0">
                <a:latin typeface="Calibri" panose="020F0502020204030204"/>
                <a:cs typeface="Calibri" panose="020F0502020204030204"/>
              </a:rPr>
              <a:t> </a:t>
            </a:r>
            <a:r>
              <a:rPr sz="1090" spc="-5" dirty="0">
                <a:latin typeface="Calibri" panose="020F0502020204030204"/>
                <a:cs typeface="Calibri" panose="020F0502020204030204"/>
              </a:rPr>
              <a:t>(PK)  jenistrans</a:t>
            </a:r>
            <a:endParaRPr sz="1090" spc="-5" dirty="0">
              <a:latin typeface="Calibri" panose="020F0502020204030204"/>
              <a:cs typeface="Calibri" panose="020F0502020204030204"/>
            </a:endParaRPr>
          </a:p>
          <a:p>
            <a:pPr marL="11430" marR="4445">
              <a:lnSpc>
                <a:spcPct val="117000"/>
              </a:lnSpc>
              <a:spcBef>
                <a:spcPts val="90"/>
              </a:spcBef>
            </a:pPr>
            <a:r>
              <a:rPr sz="1090" spc="-5" dirty="0">
                <a:latin typeface="Calibri" panose="020F0502020204030204"/>
                <a:cs typeface="Calibri" panose="020F0502020204030204"/>
              </a:rPr>
              <a:t>tgltrans</a:t>
            </a:r>
            <a:endParaRPr sz="1090" dirty="0">
              <a:latin typeface="Calibri" panose="020F0502020204030204"/>
              <a:cs typeface="Calibri" panose="020F050202020403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4060553" y="4795128"/>
            <a:ext cx="1105172" cy="1377072"/>
            <a:chOff x="6395" y="7551"/>
            <a:chExt cx="1740" cy="2169"/>
          </a:xfrm>
        </p:grpSpPr>
        <p:sp>
          <p:nvSpPr>
            <p:cNvPr id="54" name="Rectangles 53"/>
            <p:cNvSpPr/>
            <p:nvPr/>
          </p:nvSpPr>
          <p:spPr>
            <a:xfrm>
              <a:off x="6395" y="7800"/>
              <a:ext cx="1645" cy="1920"/>
            </a:xfrm>
            <a:prstGeom prst="rect">
              <a:avLst/>
            </a:prstGeom>
            <a:solidFill>
              <a:srgbClr val="DE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95" y="7551"/>
              <a:ext cx="1657" cy="401"/>
            </a:xfrm>
            <a:custGeom>
              <a:avLst/>
              <a:gdLst/>
              <a:ahLst/>
              <a:cxnLst/>
              <a:rect l="l" t="t" r="r" b="b"/>
              <a:pathLst>
                <a:path w="1160145" h="280670">
                  <a:moveTo>
                    <a:pt x="1094536" y="0"/>
                  </a:moveTo>
                  <a:lnTo>
                    <a:pt x="65532" y="0"/>
                  </a:lnTo>
                  <a:lnTo>
                    <a:pt x="0" y="0"/>
                  </a:lnTo>
                  <a:lnTo>
                    <a:pt x="0" y="280416"/>
                  </a:lnTo>
                  <a:lnTo>
                    <a:pt x="65532" y="280416"/>
                  </a:lnTo>
                  <a:lnTo>
                    <a:pt x="1094536" y="280416"/>
                  </a:lnTo>
                  <a:lnTo>
                    <a:pt x="1094536" y="0"/>
                  </a:lnTo>
                  <a:close/>
                </a:path>
                <a:path w="1160145" h="280670">
                  <a:moveTo>
                    <a:pt x="1160145" y="0"/>
                  </a:moveTo>
                  <a:lnTo>
                    <a:pt x="1094613" y="0"/>
                  </a:lnTo>
                  <a:lnTo>
                    <a:pt x="1094613" y="280416"/>
                  </a:lnTo>
                  <a:lnTo>
                    <a:pt x="1160145" y="280416"/>
                  </a:lnTo>
                  <a:lnTo>
                    <a:pt x="116014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630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6696" y="7568"/>
              <a:ext cx="1012" cy="282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430">
                <a:spcBef>
                  <a:spcPts val="90"/>
                </a:spcBef>
              </a:pPr>
              <a:r>
                <a:rPr sz="1090" b="1" spc="-5" dirty="0">
                  <a:latin typeface="Calibri" panose="020F0502020204030204"/>
                  <a:cs typeface="Calibri" panose="020F0502020204030204"/>
                </a:rPr>
                <a:t>TipeKamar</a:t>
              </a:r>
              <a:endParaRPr sz="109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6477" y="8135"/>
              <a:ext cx="1474" cy="1266"/>
            </a:xfrm>
            <a:prstGeom prst="rect">
              <a:avLst/>
            </a:prstGeom>
          </p:spPr>
          <p:txBody>
            <a:bodyPr vert="horz" wrap="square" lIns="0" tIns="39156" rIns="0" bIns="0" rtlCol="0">
              <a:spAutoFit/>
            </a:bodyPr>
            <a:lstStyle/>
            <a:p>
              <a:pPr marL="11430">
                <a:spcBef>
                  <a:spcPts val="310"/>
                </a:spcBef>
              </a:pPr>
              <a:r>
                <a:rPr sz="1090" spc="-5" dirty="0">
                  <a:latin typeface="Calibri" panose="020F0502020204030204"/>
                  <a:cs typeface="Calibri" panose="020F0502020204030204"/>
                </a:rPr>
                <a:t>Idtipekamar</a:t>
              </a:r>
              <a:r>
                <a:rPr sz="1090" spc="-73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1090" spc="-5" dirty="0">
                  <a:latin typeface="Calibri" panose="020F0502020204030204"/>
                  <a:cs typeface="Calibri" panose="020F0502020204030204"/>
                </a:rPr>
                <a:t>(PK)</a:t>
              </a:r>
              <a:endParaRPr sz="1090" dirty="0">
                <a:latin typeface="Calibri" panose="020F0502020204030204"/>
                <a:cs typeface="Calibri" panose="020F0502020204030204"/>
              </a:endParaRPr>
            </a:p>
            <a:p>
              <a:pPr marL="11430" marR="514350">
                <a:lnSpc>
                  <a:spcPts val="1530"/>
                </a:lnSpc>
                <a:spcBef>
                  <a:spcPts val="75"/>
                </a:spcBef>
              </a:pPr>
              <a:r>
                <a:rPr sz="1090" spc="-5" dirty="0">
                  <a:latin typeface="Calibri" panose="020F0502020204030204"/>
                  <a:cs typeface="Calibri" panose="020F0502020204030204"/>
                </a:rPr>
                <a:t>Harga  </a:t>
              </a:r>
              <a:r>
                <a:rPr sz="1090" dirty="0">
                  <a:latin typeface="Calibri" panose="020F0502020204030204"/>
                  <a:cs typeface="Calibri" panose="020F0502020204030204"/>
                </a:rPr>
                <a:t>fasilitas</a:t>
              </a:r>
              <a:endParaRPr sz="109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476" y="7923"/>
              <a:ext cx="1659" cy="9"/>
            </a:xfrm>
            <a:custGeom>
              <a:avLst/>
              <a:gdLst/>
              <a:ahLst/>
              <a:cxnLst/>
              <a:rect l="l" t="t" r="r" b="b"/>
              <a:pathLst>
                <a:path w="1162050" h="6350">
                  <a:moveTo>
                    <a:pt x="1161592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1161592" y="6096"/>
                  </a:lnTo>
                  <a:lnTo>
                    <a:pt x="11615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63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788795" y="4919980"/>
            <a:ext cx="1066800" cy="1243330"/>
            <a:chOff x="3000" y="7522"/>
            <a:chExt cx="1680" cy="1958"/>
          </a:xfrm>
        </p:grpSpPr>
        <p:sp>
          <p:nvSpPr>
            <p:cNvPr id="52" name="Rectangles 51"/>
            <p:cNvSpPr/>
            <p:nvPr/>
          </p:nvSpPr>
          <p:spPr>
            <a:xfrm>
              <a:off x="3000" y="7560"/>
              <a:ext cx="1680" cy="1920"/>
            </a:xfrm>
            <a:prstGeom prst="rect">
              <a:avLst/>
            </a:prstGeom>
            <a:solidFill>
              <a:srgbClr val="DE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object 33"/>
            <p:cNvSpPr/>
            <p:nvPr/>
          </p:nvSpPr>
          <p:spPr>
            <a:xfrm>
              <a:off x="3010" y="7522"/>
              <a:ext cx="1659" cy="401"/>
            </a:xfrm>
            <a:custGeom>
              <a:avLst/>
              <a:gdLst/>
              <a:ahLst/>
              <a:cxnLst/>
              <a:rect l="l" t="t" r="r" b="b"/>
              <a:pathLst>
                <a:path w="1162050" h="280670">
                  <a:moveTo>
                    <a:pt x="1096060" y="0"/>
                  </a:moveTo>
                  <a:lnTo>
                    <a:pt x="65532" y="0"/>
                  </a:lnTo>
                  <a:lnTo>
                    <a:pt x="0" y="0"/>
                  </a:lnTo>
                  <a:lnTo>
                    <a:pt x="0" y="280416"/>
                  </a:lnTo>
                  <a:lnTo>
                    <a:pt x="65532" y="280416"/>
                  </a:lnTo>
                  <a:lnTo>
                    <a:pt x="1096060" y="280416"/>
                  </a:lnTo>
                  <a:lnTo>
                    <a:pt x="1096060" y="0"/>
                  </a:lnTo>
                  <a:close/>
                </a:path>
                <a:path w="1162050" h="280670">
                  <a:moveTo>
                    <a:pt x="1161605" y="0"/>
                  </a:moveTo>
                  <a:lnTo>
                    <a:pt x="1096086" y="0"/>
                  </a:lnTo>
                  <a:lnTo>
                    <a:pt x="1096086" y="280416"/>
                  </a:lnTo>
                  <a:lnTo>
                    <a:pt x="1161605" y="280416"/>
                  </a:lnTo>
                  <a:lnTo>
                    <a:pt x="11616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 sz="1630"/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3528" y="7588"/>
              <a:ext cx="623" cy="282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430">
                <a:spcBef>
                  <a:spcPts val="90"/>
                </a:spcBef>
              </a:pPr>
              <a:r>
                <a:rPr sz="1090" b="1" dirty="0">
                  <a:latin typeface="Calibri" panose="020F0502020204030204"/>
                  <a:cs typeface="Calibri" panose="020F0502020204030204"/>
                </a:rPr>
                <a:t>K</a:t>
              </a:r>
              <a:r>
                <a:rPr sz="1090" b="1" spc="-5" dirty="0">
                  <a:latin typeface="Calibri" panose="020F0502020204030204"/>
                  <a:cs typeface="Calibri" panose="020F0502020204030204"/>
                </a:rPr>
                <a:t>ama</a:t>
              </a:r>
              <a:r>
                <a:rPr sz="1090" b="1" dirty="0">
                  <a:latin typeface="Calibri" panose="020F0502020204030204"/>
                  <a:cs typeface="Calibri" panose="020F0502020204030204"/>
                </a:rPr>
                <a:t>r</a:t>
              </a:r>
              <a:endParaRPr sz="1090" dirty="0">
                <a:latin typeface="Calibri" panose="020F0502020204030204"/>
                <a:cs typeface="Calibri" panose="020F0502020204030204"/>
              </a:endParaRPr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3100" y="8047"/>
              <a:ext cx="1410" cy="942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11430" marR="4445">
                <a:lnSpc>
                  <a:spcPct val="117000"/>
                </a:lnSpc>
                <a:spcBef>
                  <a:spcPts val="80"/>
                </a:spcBef>
              </a:pPr>
              <a:r>
                <a:rPr sz="1090" spc="-5" dirty="0">
                  <a:latin typeface="Calibri" panose="020F0502020204030204"/>
                  <a:cs typeface="Calibri" panose="020F0502020204030204"/>
                </a:rPr>
                <a:t>Idkamar</a:t>
              </a:r>
              <a:r>
                <a:rPr sz="1090" spc="-54" dirty="0">
                  <a:latin typeface="Calibri" panose="020F0502020204030204"/>
                  <a:cs typeface="Calibri" panose="020F0502020204030204"/>
                </a:rPr>
                <a:t> </a:t>
              </a:r>
              <a:r>
                <a:rPr sz="1090" spc="-5" dirty="0">
                  <a:latin typeface="Calibri" panose="020F0502020204030204"/>
                  <a:cs typeface="Calibri" panose="020F0502020204030204"/>
                </a:rPr>
                <a:t>(PK)  Nokamar  Status</a:t>
              </a:r>
              <a:endParaRPr sz="1090" dirty="0">
                <a:latin typeface="Calibri" panose="020F0502020204030204"/>
                <a:cs typeface="Calibri" panose="020F0502020204030204"/>
              </a:endParaRPr>
            </a:p>
          </p:txBody>
        </p:sp>
      </p:grpSp>
      <p:sp>
        <p:nvSpPr>
          <p:cNvPr id="39" name="object 39"/>
          <p:cNvSpPr/>
          <p:nvPr/>
        </p:nvSpPr>
        <p:spPr>
          <a:xfrm>
            <a:off x="1968550" y="2621587"/>
            <a:ext cx="544149" cy="924189"/>
          </a:xfrm>
          <a:custGeom>
            <a:avLst/>
            <a:gdLst/>
            <a:ahLst/>
            <a:cxnLst/>
            <a:rect l="l" t="t" r="r" b="b"/>
            <a:pathLst>
              <a:path w="600075" h="1019175">
                <a:moveTo>
                  <a:pt x="0" y="0"/>
                </a:moveTo>
                <a:lnTo>
                  <a:pt x="0" y="1019175"/>
                </a:lnTo>
                <a:lnTo>
                  <a:pt x="600075" y="101917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0"/>
          </a:p>
        </p:txBody>
      </p:sp>
      <p:sp>
        <p:nvSpPr>
          <p:cNvPr id="40" name="object 40"/>
          <p:cNvSpPr/>
          <p:nvPr/>
        </p:nvSpPr>
        <p:spPr>
          <a:xfrm>
            <a:off x="3558778" y="2690434"/>
            <a:ext cx="500962" cy="932826"/>
          </a:xfrm>
          <a:custGeom>
            <a:avLst/>
            <a:gdLst/>
            <a:ahLst/>
            <a:cxnLst/>
            <a:rect l="l" t="t" r="r" b="b"/>
            <a:pathLst>
              <a:path w="552450" h="1028700">
                <a:moveTo>
                  <a:pt x="552450" y="0"/>
                </a:moveTo>
                <a:lnTo>
                  <a:pt x="552450" y="1028700"/>
                </a:lnTo>
                <a:lnTo>
                  <a:pt x="0" y="102870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0"/>
          </a:p>
        </p:txBody>
      </p:sp>
      <p:sp>
        <p:nvSpPr>
          <p:cNvPr id="41" name="object 41"/>
          <p:cNvSpPr/>
          <p:nvPr/>
        </p:nvSpPr>
        <p:spPr>
          <a:xfrm>
            <a:off x="1968550" y="3851380"/>
            <a:ext cx="544149" cy="1045111"/>
          </a:xfrm>
          <a:custGeom>
            <a:avLst/>
            <a:gdLst/>
            <a:ahLst/>
            <a:cxnLst/>
            <a:rect l="l" t="t" r="r" b="b"/>
            <a:pathLst>
              <a:path w="600075" h="1152525">
                <a:moveTo>
                  <a:pt x="600075" y="0"/>
                </a:moveTo>
                <a:lnTo>
                  <a:pt x="507" y="0"/>
                </a:lnTo>
                <a:lnTo>
                  <a:pt x="507" y="1152525"/>
                </a:lnTo>
                <a:lnTo>
                  <a:pt x="0" y="1152525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0"/>
          </a:p>
        </p:txBody>
      </p:sp>
      <p:sp>
        <p:nvSpPr>
          <p:cNvPr id="48" name="object 48"/>
          <p:cNvSpPr/>
          <p:nvPr/>
        </p:nvSpPr>
        <p:spPr>
          <a:xfrm>
            <a:off x="2054352" y="2858362"/>
            <a:ext cx="98119" cy="884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0"/>
          </a:p>
        </p:txBody>
      </p:sp>
      <p:sp>
        <p:nvSpPr>
          <p:cNvPr id="49" name="object 49"/>
          <p:cNvSpPr/>
          <p:nvPr/>
        </p:nvSpPr>
        <p:spPr>
          <a:xfrm>
            <a:off x="4173330" y="2993467"/>
            <a:ext cx="98119" cy="8844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0"/>
          </a:p>
        </p:txBody>
      </p:sp>
      <p:sp>
        <p:nvSpPr>
          <p:cNvPr id="50" name="object 50"/>
          <p:cNvSpPr/>
          <p:nvPr/>
        </p:nvSpPr>
        <p:spPr>
          <a:xfrm>
            <a:off x="2056180" y="4444568"/>
            <a:ext cx="96737" cy="88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30"/>
          </a:p>
        </p:txBody>
      </p:sp>
      <p:cxnSp>
        <p:nvCxnSpPr>
          <p:cNvPr id="56" name="Straight Connector 55"/>
          <p:cNvCxnSpPr>
            <a:stCxn id="52" idx="3"/>
            <a:endCxn id="54" idx="1"/>
          </p:cNvCxnSpPr>
          <p:nvPr/>
        </p:nvCxnSpPr>
        <p:spPr>
          <a:xfrm>
            <a:off x="2855595" y="5553710"/>
            <a:ext cx="1205230" cy="8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bject 50"/>
          <p:cNvSpPr/>
          <p:nvPr/>
        </p:nvSpPr>
        <p:spPr>
          <a:xfrm rot="16200000">
            <a:off x="3661460" y="5388813"/>
            <a:ext cx="96737" cy="88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>
            <a:endParaRPr sz="163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>
                <a:solidFill>
                  <a:srgbClr val="90C226"/>
                </a:solidFill>
                <a:cs typeface="+mj-lt"/>
              </a:rPr>
              <a:t>PENUTUP</a:t>
            </a:r>
            <a:endParaRPr lang="en-US" b="1" spc="-5" dirty="0">
              <a:solidFill>
                <a:srgbClr val="90C226"/>
              </a:soli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065" lvl="1" indent="0" algn="just">
              <a:lnSpc>
                <a:spcPct val="100000"/>
              </a:lnSpc>
              <a:buNone/>
              <a:tabLst>
                <a:tab pos="241300" algn="l"/>
              </a:tabLst>
            </a:pPr>
            <a:r>
              <a:rPr lang="en-US" sz="1800" b="1" spc="-5" dirty="0" err="1" smtClean="0">
                <a:cs typeface="+mn-lt"/>
              </a:rPr>
              <a:t>Kesimpulan</a:t>
            </a:r>
            <a:r>
              <a:rPr lang="en-US" sz="1800" b="1" spc="-5" dirty="0" smtClean="0">
                <a:cs typeface="+mn-lt"/>
              </a:rPr>
              <a:t>	:</a:t>
            </a:r>
            <a:endParaRPr lang="en-US" sz="1800" dirty="0">
              <a:cs typeface="+mn-lt"/>
            </a:endParaRPr>
          </a:p>
          <a:p>
            <a:pPr marL="240665" marR="6985" indent="0" algn="just">
              <a:lnSpc>
                <a:spcPct val="152000"/>
              </a:lnSpc>
              <a:spcBef>
                <a:spcPts val="825"/>
              </a:spcBef>
              <a:buNone/>
            </a:pPr>
            <a:r>
              <a:rPr lang="en-US" sz="1400" dirty="0" err="1">
                <a:cs typeface="+mn-lt"/>
              </a:rPr>
              <a:t>Adapun</a:t>
            </a:r>
            <a:r>
              <a:rPr lang="en-US" sz="1400" dirty="0">
                <a:cs typeface="+mn-lt"/>
              </a:rPr>
              <a:t> </a:t>
            </a:r>
            <a:r>
              <a:rPr lang="en-US" sz="1400" spc="-5" dirty="0" err="1">
                <a:cs typeface="+mn-lt"/>
              </a:rPr>
              <a:t>kesimpulan</a:t>
            </a:r>
            <a:r>
              <a:rPr lang="en-US" sz="1400" spc="-5" dirty="0">
                <a:cs typeface="+mn-lt"/>
              </a:rPr>
              <a:t> </a:t>
            </a:r>
            <a:r>
              <a:rPr lang="en-US" sz="1400" spc="-5" dirty="0" err="1">
                <a:cs typeface="+mn-lt"/>
              </a:rPr>
              <a:t>sebagai</a:t>
            </a:r>
            <a:r>
              <a:rPr lang="en-US" sz="1400" spc="-5" dirty="0">
                <a:cs typeface="+mn-lt"/>
              </a:rPr>
              <a:t> </a:t>
            </a:r>
            <a:r>
              <a:rPr lang="en-US" sz="1400" dirty="0" err="1">
                <a:cs typeface="+mn-lt"/>
              </a:rPr>
              <a:t>hasil</a:t>
            </a:r>
            <a:r>
              <a:rPr lang="en-US" sz="1400" dirty="0">
                <a:cs typeface="+mn-lt"/>
              </a:rPr>
              <a:t> </a:t>
            </a:r>
            <a:r>
              <a:rPr lang="en-US" sz="1400" dirty="0" err="1">
                <a:cs typeface="+mn-lt"/>
              </a:rPr>
              <a:t>dari</a:t>
            </a:r>
            <a:r>
              <a:rPr lang="en-US" sz="1400" dirty="0">
                <a:cs typeface="+mn-lt"/>
              </a:rPr>
              <a:t>  </a:t>
            </a:r>
            <a:r>
              <a:rPr lang="en-US" sz="1400" spc="-5" dirty="0" err="1">
                <a:cs typeface="+mn-lt"/>
              </a:rPr>
              <a:t>pembuatan</a:t>
            </a:r>
            <a:r>
              <a:rPr lang="en-US" sz="1400" spc="-5" dirty="0">
                <a:cs typeface="+mn-lt"/>
              </a:rPr>
              <a:t> </a:t>
            </a:r>
            <a:r>
              <a:rPr lang="en-US" sz="1400" spc="-10" dirty="0">
                <a:cs typeface="+mn-lt"/>
              </a:rPr>
              <a:t>ERD </a:t>
            </a:r>
            <a:r>
              <a:rPr lang="en-US" sz="1400" spc="-5" dirty="0" err="1">
                <a:cs typeface="+mn-lt"/>
              </a:rPr>
              <a:t>Reservasi</a:t>
            </a:r>
            <a:r>
              <a:rPr lang="en-US" sz="1400" spc="-5" dirty="0">
                <a:cs typeface="+mn-lt"/>
              </a:rPr>
              <a:t> Hotel </a:t>
            </a:r>
            <a:r>
              <a:rPr lang="en-US" sz="1400" dirty="0">
                <a:cs typeface="+mn-lt"/>
              </a:rPr>
              <a:t>yang </a:t>
            </a:r>
            <a:r>
              <a:rPr lang="en-US" sz="1400" spc="-5" dirty="0" err="1">
                <a:cs typeface="+mn-lt"/>
              </a:rPr>
              <a:t>telah</a:t>
            </a:r>
            <a:r>
              <a:rPr lang="en-US" sz="1400" spc="-5" dirty="0">
                <a:cs typeface="+mn-lt"/>
              </a:rPr>
              <a:t> </a:t>
            </a:r>
            <a:r>
              <a:rPr lang="en-US" sz="1400" spc="-5" dirty="0" err="1">
                <a:cs typeface="+mn-lt"/>
              </a:rPr>
              <a:t>dibuat</a:t>
            </a:r>
            <a:r>
              <a:rPr lang="en-US" sz="1400" spc="-5" dirty="0">
                <a:cs typeface="+mn-lt"/>
              </a:rPr>
              <a:t>  </a:t>
            </a:r>
            <a:r>
              <a:rPr lang="en-US" sz="1400" dirty="0" err="1">
                <a:cs typeface="+mn-lt"/>
              </a:rPr>
              <a:t>adalah</a:t>
            </a:r>
            <a:r>
              <a:rPr lang="en-US" sz="1400" dirty="0">
                <a:cs typeface="+mn-lt"/>
              </a:rPr>
              <a:t> </a:t>
            </a:r>
            <a:r>
              <a:rPr lang="en-US" sz="1400" spc="-5" dirty="0" err="1">
                <a:cs typeface="+mn-lt"/>
              </a:rPr>
              <a:t>sebagai</a:t>
            </a:r>
            <a:r>
              <a:rPr lang="en-US" sz="1400" spc="-20" dirty="0">
                <a:cs typeface="+mn-lt"/>
              </a:rPr>
              <a:t> </a:t>
            </a:r>
            <a:r>
              <a:rPr lang="en-US" sz="1400" spc="-5" dirty="0" err="1">
                <a:cs typeface="+mn-lt"/>
              </a:rPr>
              <a:t>beikut</a:t>
            </a:r>
            <a:r>
              <a:rPr lang="en-US" sz="1400" spc="-5" dirty="0">
                <a:cs typeface="+mn-lt"/>
              </a:rPr>
              <a:t>:</a:t>
            </a:r>
            <a:endParaRPr lang="en-US" sz="1400" dirty="0">
              <a:cs typeface="+mn-lt"/>
            </a:endParaRPr>
          </a:p>
          <a:p>
            <a:pPr marL="510540" marR="5080" lvl="2" algn="just">
              <a:lnSpc>
                <a:spcPct val="153000"/>
              </a:lnSpc>
              <a:spcBef>
                <a:spcPts val="815"/>
              </a:spcBef>
              <a:buAutoNum type="arabicPeriod"/>
              <a:tabLst>
                <a:tab pos="511175" algn="l"/>
              </a:tabLst>
            </a:pPr>
            <a:r>
              <a:rPr lang="en-US" spc="-5" dirty="0">
                <a:cs typeface="+mn-lt"/>
              </a:rPr>
              <a:t>Proses </a:t>
            </a:r>
            <a:r>
              <a:rPr lang="en-US" spc="-5" dirty="0" err="1">
                <a:cs typeface="+mn-lt"/>
              </a:rPr>
              <a:t>pencatatan</a:t>
            </a:r>
            <a:r>
              <a:rPr lang="en-US" spc="-5" dirty="0">
                <a:cs typeface="+mn-lt"/>
              </a:rPr>
              <a:t> data </a:t>
            </a:r>
            <a:r>
              <a:rPr lang="en-US" spc="-5" dirty="0" err="1">
                <a:cs typeface="+mn-lt"/>
              </a:rPr>
              <a:t>transaksi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akan</a:t>
            </a:r>
            <a:r>
              <a:rPr lang="en-US" spc="-5" dirty="0">
                <a:cs typeface="+mn-lt"/>
              </a:rPr>
              <a:t> </a:t>
            </a:r>
            <a:r>
              <a:rPr lang="en-US" dirty="0" err="1">
                <a:cs typeface="+mn-lt"/>
              </a:rPr>
              <a:t>lebih</a:t>
            </a:r>
            <a:r>
              <a:rPr lang="en-US" dirty="0">
                <a:cs typeface="+mn-lt"/>
              </a:rPr>
              <a:t>  </a:t>
            </a:r>
            <a:r>
              <a:rPr lang="en-US" spc="-5" dirty="0" err="1">
                <a:cs typeface="+mn-lt"/>
              </a:rPr>
              <a:t>efektif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dan</a:t>
            </a:r>
            <a:r>
              <a:rPr lang="en-US" spc="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efisien</a:t>
            </a:r>
            <a:r>
              <a:rPr lang="en-US" spc="-5" dirty="0">
                <a:cs typeface="+mn-lt"/>
              </a:rPr>
              <a:t>.</a:t>
            </a:r>
            <a:endParaRPr lang="en-US" dirty="0">
              <a:cs typeface="+mn-lt"/>
            </a:endParaRPr>
          </a:p>
          <a:p>
            <a:pPr marL="510540" marR="7620" lvl="2" algn="just">
              <a:lnSpc>
                <a:spcPct val="153000"/>
              </a:lnSpc>
              <a:spcBef>
                <a:spcPts val="5"/>
              </a:spcBef>
              <a:buAutoNum type="arabicPeriod"/>
              <a:tabLst>
                <a:tab pos="511175" algn="l"/>
              </a:tabLst>
            </a:pPr>
            <a:r>
              <a:rPr lang="en-US" spc="-5" dirty="0" err="1">
                <a:cs typeface="+mn-lt"/>
              </a:rPr>
              <a:t>Pengelolaan</a:t>
            </a:r>
            <a:r>
              <a:rPr lang="en-US" spc="-5" dirty="0">
                <a:cs typeface="+mn-lt"/>
              </a:rPr>
              <a:t> data </a:t>
            </a:r>
            <a:r>
              <a:rPr lang="en-US" spc="-5" dirty="0" err="1">
                <a:cs typeface="+mn-lt"/>
              </a:rPr>
              <a:t>dapat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dilakukan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dengan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cepat</a:t>
            </a:r>
            <a:r>
              <a:rPr lang="en-US" spc="-5" dirty="0">
                <a:cs typeface="+mn-lt"/>
              </a:rPr>
              <a:t>  </a:t>
            </a:r>
            <a:r>
              <a:rPr lang="en-US" dirty="0" err="1">
                <a:cs typeface="+mn-lt"/>
              </a:rPr>
              <a:t>dan</a:t>
            </a:r>
            <a:r>
              <a:rPr lang="en-US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dapat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membantu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untuk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memperbaiki</a:t>
            </a:r>
            <a:r>
              <a:rPr lang="en-US" spc="-5" dirty="0">
                <a:cs typeface="+mn-lt"/>
              </a:rPr>
              <a:t>  </a:t>
            </a:r>
            <a:r>
              <a:rPr lang="en-US" spc="-5" dirty="0" err="1">
                <a:cs typeface="+mn-lt"/>
              </a:rPr>
              <a:t>kesalahan</a:t>
            </a:r>
            <a:r>
              <a:rPr lang="en-US" spc="-5" dirty="0">
                <a:cs typeface="+mn-lt"/>
              </a:rPr>
              <a:t> </a:t>
            </a:r>
            <a:r>
              <a:rPr lang="en-US" dirty="0" err="1">
                <a:cs typeface="+mn-lt"/>
              </a:rPr>
              <a:t>dalam</a:t>
            </a:r>
            <a:r>
              <a:rPr lang="en-US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penulisan</a:t>
            </a:r>
            <a:r>
              <a:rPr lang="en-US" spc="-5" dirty="0">
                <a:cs typeface="+mn-lt"/>
              </a:rPr>
              <a:t> data.</a:t>
            </a:r>
            <a:endParaRPr lang="en-US" dirty="0">
              <a:cs typeface="+mn-lt"/>
            </a:endParaRPr>
          </a:p>
          <a:p>
            <a:pPr marL="510540" marR="6350" lvl="2" algn="just">
              <a:lnSpc>
                <a:spcPct val="152000"/>
              </a:lnSpc>
              <a:spcBef>
                <a:spcPts val="10"/>
              </a:spcBef>
              <a:buAutoNum type="arabicPeriod"/>
              <a:tabLst>
                <a:tab pos="511175" algn="l"/>
              </a:tabLst>
            </a:pPr>
            <a:r>
              <a:rPr lang="en-US" spc="-5" dirty="0">
                <a:cs typeface="+mn-lt"/>
              </a:rPr>
              <a:t>Akan </a:t>
            </a:r>
            <a:r>
              <a:rPr lang="en-US" spc="-5" dirty="0" err="1">
                <a:cs typeface="+mn-lt"/>
              </a:rPr>
              <a:t>diperoleh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informasi</a:t>
            </a:r>
            <a:r>
              <a:rPr lang="en-US" spc="-5" dirty="0">
                <a:cs typeface="+mn-lt"/>
              </a:rPr>
              <a:t> </a:t>
            </a:r>
            <a:r>
              <a:rPr lang="en-US" dirty="0">
                <a:cs typeface="+mn-lt"/>
              </a:rPr>
              <a:t>yang </a:t>
            </a:r>
            <a:r>
              <a:rPr lang="en-US" spc="-5" dirty="0" err="1">
                <a:cs typeface="+mn-lt"/>
              </a:rPr>
              <a:t>cepat</a:t>
            </a:r>
            <a:r>
              <a:rPr lang="en-US" spc="-5" dirty="0">
                <a:cs typeface="+mn-lt"/>
              </a:rPr>
              <a:t>, </a:t>
            </a:r>
            <a:r>
              <a:rPr lang="en-US" spc="-5" dirty="0" err="1">
                <a:cs typeface="+mn-lt"/>
              </a:rPr>
              <a:t>tepat</a:t>
            </a:r>
            <a:r>
              <a:rPr lang="en-US" spc="-5" dirty="0">
                <a:cs typeface="+mn-lt"/>
              </a:rPr>
              <a:t>,  </a:t>
            </a:r>
            <a:r>
              <a:rPr lang="en-US" spc="-5" dirty="0" err="1">
                <a:cs typeface="+mn-lt"/>
              </a:rPr>
              <a:t>akurat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dan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handal</a:t>
            </a:r>
            <a:r>
              <a:rPr lang="en-US" spc="-5" dirty="0">
                <a:cs typeface="+mn-lt"/>
              </a:rPr>
              <a:t>, </a:t>
            </a:r>
            <a:r>
              <a:rPr lang="en-US" spc="-5" dirty="0" err="1">
                <a:cs typeface="+mn-lt"/>
              </a:rPr>
              <a:t>sehingga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akan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memberikan</a:t>
            </a:r>
            <a:r>
              <a:rPr lang="en-US" spc="-5" dirty="0">
                <a:cs typeface="+mn-lt"/>
              </a:rPr>
              <a:t>  </a:t>
            </a:r>
            <a:r>
              <a:rPr lang="en-US" spc="-5" dirty="0" err="1">
                <a:cs typeface="+mn-lt"/>
              </a:rPr>
              <a:t>pelayanan</a:t>
            </a:r>
            <a:r>
              <a:rPr lang="en-US" spc="-5" dirty="0">
                <a:cs typeface="+mn-lt"/>
              </a:rPr>
              <a:t> </a:t>
            </a:r>
            <a:r>
              <a:rPr lang="en-US" dirty="0">
                <a:cs typeface="+mn-lt"/>
              </a:rPr>
              <a:t>yang </a:t>
            </a:r>
            <a:r>
              <a:rPr lang="en-US" dirty="0" err="1">
                <a:cs typeface="+mn-lt"/>
              </a:rPr>
              <a:t>baik</a:t>
            </a:r>
            <a:r>
              <a:rPr lang="en-US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kepada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konsumen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maupun</a:t>
            </a:r>
            <a:r>
              <a:rPr lang="en-US" spc="-5" dirty="0">
                <a:cs typeface="+mn-lt"/>
              </a:rPr>
              <a:t>  </a:t>
            </a:r>
            <a:r>
              <a:rPr lang="en-US" dirty="0" err="1">
                <a:cs typeface="+mn-lt"/>
              </a:rPr>
              <a:t>dalam</a:t>
            </a:r>
            <a:r>
              <a:rPr lang="en-US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pengambilan</a:t>
            </a:r>
            <a:r>
              <a:rPr lang="en-US" spc="-5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keputusan</a:t>
            </a:r>
            <a:r>
              <a:rPr lang="en-US" spc="-5" dirty="0">
                <a:cs typeface="+mn-lt"/>
              </a:rPr>
              <a:t> </a:t>
            </a:r>
            <a:r>
              <a:rPr lang="en-US" dirty="0" err="1">
                <a:cs typeface="+mn-lt"/>
              </a:rPr>
              <a:t>bagi</a:t>
            </a:r>
            <a:r>
              <a:rPr lang="en-US" dirty="0">
                <a:cs typeface="+mn-lt"/>
              </a:rPr>
              <a:t> </a:t>
            </a:r>
            <a:r>
              <a:rPr lang="en-US" spc="-5" dirty="0" err="1">
                <a:cs typeface="+mn-lt"/>
              </a:rPr>
              <a:t>pihak</a:t>
            </a:r>
            <a:r>
              <a:rPr lang="en-US" spc="-5" dirty="0">
                <a:cs typeface="+mn-lt"/>
              </a:rPr>
              <a:t>  </a:t>
            </a:r>
            <a:r>
              <a:rPr lang="en-US" spc="-5" dirty="0" err="1">
                <a:cs typeface="+mn-lt"/>
              </a:rPr>
              <a:t>manajemen</a:t>
            </a:r>
            <a:r>
              <a:rPr lang="en-US" spc="-5" dirty="0">
                <a:cs typeface="+mn-lt"/>
              </a:rPr>
              <a:t>.</a:t>
            </a: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19100"/>
            <a:ext cx="6347713" cy="1320800"/>
          </a:xfrm>
        </p:spPr>
        <p:txBody>
          <a:bodyPr>
            <a:norm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3600" b="1" spc="-5" dirty="0" smtClean="0">
                <a:solidFill>
                  <a:srgbClr val="90C226"/>
                </a:solidFill>
                <a:latin typeface="+mj-lt"/>
                <a:cs typeface="+mj-lt"/>
              </a:rPr>
              <a:t>Saran :</a:t>
            </a:r>
            <a:endParaRPr lang="en-US" sz="3600" b="1" spc="-5" dirty="0" smtClean="0">
              <a:solidFill>
                <a:srgbClr val="90C226"/>
              </a:solidFill>
              <a:latin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33490"/>
            <a:ext cx="6347714" cy="3880773"/>
          </a:xfrm>
        </p:spPr>
        <p:txBody>
          <a:bodyPr>
            <a:noAutofit/>
          </a:bodyPr>
          <a:lstStyle/>
          <a:p>
            <a:pPr marL="240665" marR="5080" indent="0" algn="just">
              <a:lnSpc>
                <a:spcPct val="152000"/>
              </a:lnSpc>
              <a:spcBef>
                <a:spcPts val="820"/>
              </a:spcBef>
              <a:buNone/>
            </a:pPr>
            <a:r>
              <a:rPr lang="en-US" sz="1600" spc="-5" dirty="0" err="1">
                <a:cs typeface="+mn-lt"/>
              </a:rPr>
              <a:t>Dengan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adanya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sistem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komputerisasi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maka</a:t>
            </a:r>
            <a:r>
              <a:rPr lang="en-US" sz="1600" spc="-5" dirty="0">
                <a:cs typeface="+mn-lt"/>
              </a:rPr>
              <a:t>  </a:t>
            </a:r>
            <a:r>
              <a:rPr lang="en-US" sz="1600" spc="-5" dirty="0" err="1">
                <a:cs typeface="+mn-lt"/>
              </a:rPr>
              <a:t>untuk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mendapatkan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hasil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dirty="0">
                <a:cs typeface="+mn-lt"/>
              </a:rPr>
              <a:t>yang </a:t>
            </a:r>
            <a:r>
              <a:rPr lang="en-US" sz="1600" spc="-5" dirty="0">
                <a:cs typeface="+mn-lt"/>
              </a:rPr>
              <a:t>optimal, </a:t>
            </a:r>
            <a:r>
              <a:rPr lang="en-US" sz="1600" spc="-5" dirty="0" err="1">
                <a:cs typeface="+mn-lt"/>
              </a:rPr>
              <a:t>beberapa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dirty="0" err="1">
                <a:cs typeface="+mn-lt"/>
              </a:rPr>
              <a:t>hal</a:t>
            </a:r>
            <a:r>
              <a:rPr lang="en-US" sz="1600" dirty="0">
                <a:cs typeface="+mn-lt"/>
              </a:rPr>
              <a:t>  yang </a:t>
            </a:r>
            <a:r>
              <a:rPr lang="en-US" sz="1600" spc="-5" dirty="0" err="1">
                <a:cs typeface="+mn-lt"/>
              </a:rPr>
              <a:t>perlu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diperhatikan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dirty="0" err="1">
                <a:cs typeface="+mn-lt"/>
              </a:rPr>
              <a:t>adalah</a:t>
            </a:r>
            <a:r>
              <a:rPr lang="en-US" sz="1600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sebagai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berikut</a:t>
            </a:r>
            <a:r>
              <a:rPr lang="en-US" sz="1600" spc="5" dirty="0">
                <a:cs typeface="+mn-lt"/>
              </a:rPr>
              <a:t> </a:t>
            </a:r>
            <a:r>
              <a:rPr lang="en-US" sz="1600" dirty="0">
                <a:cs typeface="+mn-lt"/>
              </a:rPr>
              <a:t>:</a:t>
            </a:r>
            <a:endParaRPr lang="en-US" sz="1600" dirty="0">
              <a:cs typeface="+mn-lt"/>
            </a:endParaRPr>
          </a:p>
          <a:p>
            <a:pPr marL="510540" marR="5080" lvl="2" algn="just">
              <a:lnSpc>
                <a:spcPct val="153000"/>
              </a:lnSpc>
              <a:spcBef>
                <a:spcPts val="815"/>
              </a:spcBef>
              <a:buAutoNum type="arabicPeriod"/>
              <a:tabLst>
                <a:tab pos="511175" algn="l"/>
              </a:tabLst>
            </a:pPr>
            <a:r>
              <a:rPr lang="en-US" sz="1600" dirty="0" err="1">
                <a:cs typeface="+mn-lt"/>
              </a:rPr>
              <a:t>Disiplin</a:t>
            </a:r>
            <a:r>
              <a:rPr lang="en-US" sz="1600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dari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dirty="0" err="1">
                <a:cs typeface="+mn-lt"/>
              </a:rPr>
              <a:t>pihak</a:t>
            </a:r>
            <a:r>
              <a:rPr lang="en-US" sz="1600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manajemen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untuk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selalu</a:t>
            </a:r>
            <a:r>
              <a:rPr lang="en-US" sz="1600" spc="-5" dirty="0">
                <a:cs typeface="+mn-lt"/>
              </a:rPr>
              <a:t>  </a:t>
            </a:r>
            <a:r>
              <a:rPr lang="en-US" sz="1600" spc="-5" dirty="0" err="1">
                <a:cs typeface="+mn-lt"/>
              </a:rPr>
              <a:t>melakukan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pencatatan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dirty="0" err="1">
                <a:cs typeface="+mn-lt"/>
              </a:rPr>
              <a:t>melalui</a:t>
            </a:r>
            <a:r>
              <a:rPr lang="en-US" sz="1600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pemakaian</a:t>
            </a:r>
            <a:r>
              <a:rPr lang="en-US" sz="1600" spc="-5" dirty="0">
                <a:cs typeface="+mn-lt"/>
              </a:rPr>
              <a:t>  </a:t>
            </a:r>
            <a:r>
              <a:rPr lang="en-US" sz="1600" dirty="0">
                <a:cs typeface="+mn-lt"/>
              </a:rPr>
              <a:t>program </a:t>
            </a:r>
            <a:r>
              <a:rPr lang="en-US" sz="1600" spc="-5" dirty="0" err="1">
                <a:cs typeface="+mn-lt"/>
              </a:rPr>
              <a:t>dan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prosedur</a:t>
            </a:r>
            <a:r>
              <a:rPr lang="en-US" sz="1600" spc="-5" dirty="0">
                <a:cs typeface="+mn-lt"/>
              </a:rPr>
              <a:t> yang </a:t>
            </a:r>
            <a:r>
              <a:rPr lang="en-US" sz="1600" spc="-5" dirty="0" err="1">
                <a:cs typeface="+mn-lt"/>
              </a:rPr>
              <a:t>telah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disusun</a:t>
            </a:r>
            <a:r>
              <a:rPr lang="en-US" sz="1600" spc="-5" dirty="0"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marL="510540" marR="6350" lvl="2" algn="just">
              <a:lnSpc>
                <a:spcPct val="153000"/>
              </a:lnSpc>
              <a:spcBef>
                <a:spcPts val="10"/>
              </a:spcBef>
              <a:buAutoNum type="arabicPeriod"/>
              <a:tabLst>
                <a:tab pos="511175" algn="l"/>
              </a:tabLst>
            </a:pPr>
            <a:r>
              <a:rPr lang="en-US" sz="1600" spc="-5" dirty="0" err="1">
                <a:cs typeface="+mn-lt"/>
              </a:rPr>
              <a:t>Melakukan</a:t>
            </a:r>
            <a:r>
              <a:rPr lang="en-US" sz="1600" spc="-5" dirty="0">
                <a:cs typeface="+mn-lt"/>
              </a:rPr>
              <a:t> maintenance </a:t>
            </a:r>
            <a:r>
              <a:rPr lang="en-US" sz="1600" dirty="0">
                <a:cs typeface="+mn-lt"/>
              </a:rPr>
              <a:t>/ </a:t>
            </a:r>
            <a:r>
              <a:rPr lang="en-US" sz="1600" spc="-5" dirty="0" err="1">
                <a:cs typeface="+mn-lt"/>
              </a:rPr>
              <a:t>perawatan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secara</a:t>
            </a:r>
            <a:r>
              <a:rPr lang="en-US" sz="1600" spc="-5" dirty="0">
                <a:cs typeface="+mn-lt"/>
              </a:rPr>
              <a:t>  </a:t>
            </a:r>
            <a:r>
              <a:rPr lang="en-US" sz="1600" spc="-5" dirty="0" err="1">
                <a:cs typeface="+mn-lt"/>
              </a:rPr>
              <a:t>berkala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dirty="0" err="1">
                <a:cs typeface="+mn-lt"/>
              </a:rPr>
              <a:t>pada</a:t>
            </a:r>
            <a:r>
              <a:rPr lang="en-US" sz="1600" dirty="0">
                <a:cs typeface="+mn-lt"/>
              </a:rPr>
              <a:t> </a:t>
            </a:r>
            <a:r>
              <a:rPr lang="en-US" sz="1600" spc="-5" dirty="0">
                <a:cs typeface="+mn-lt"/>
              </a:rPr>
              <a:t>system </a:t>
            </a:r>
            <a:r>
              <a:rPr lang="en-US" sz="1600" spc="-10" dirty="0">
                <a:cs typeface="+mn-lt"/>
              </a:rPr>
              <a:t>software </a:t>
            </a:r>
            <a:r>
              <a:rPr lang="en-US" sz="1600" spc="-5" dirty="0" err="1">
                <a:cs typeface="+mn-lt"/>
              </a:rPr>
              <a:t>maupun</a:t>
            </a:r>
            <a:r>
              <a:rPr lang="en-US" sz="1600" spc="-5" dirty="0">
                <a:cs typeface="+mn-lt"/>
              </a:rPr>
              <a:t> hardware  </a:t>
            </a:r>
            <a:r>
              <a:rPr lang="en-US" sz="1600" dirty="0">
                <a:cs typeface="+mn-lt"/>
              </a:rPr>
              <a:t>agar </a:t>
            </a:r>
            <a:r>
              <a:rPr lang="en-US" sz="1600" spc="-5" dirty="0">
                <a:cs typeface="+mn-lt"/>
              </a:rPr>
              <a:t>system </a:t>
            </a:r>
            <a:r>
              <a:rPr lang="en-US" sz="1600" spc="-5" dirty="0" err="1">
                <a:cs typeface="+mn-lt"/>
              </a:rPr>
              <a:t>dapat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terus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berfungsi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dengan</a:t>
            </a:r>
            <a:r>
              <a:rPr lang="en-US" sz="1600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baik</a:t>
            </a:r>
            <a:r>
              <a:rPr lang="en-US" sz="1600" spc="-5" dirty="0"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marL="510540" marR="7620" lvl="2" algn="just">
              <a:lnSpc>
                <a:spcPct val="153000"/>
              </a:lnSpc>
              <a:spcBef>
                <a:spcPts val="5"/>
              </a:spcBef>
              <a:buAutoNum type="arabicPeriod"/>
              <a:tabLst>
                <a:tab pos="511175" algn="l"/>
              </a:tabLst>
            </a:pPr>
            <a:r>
              <a:rPr lang="en-US" sz="1600" spc="-5" dirty="0">
                <a:cs typeface="+mn-lt"/>
              </a:rPr>
              <a:t>“Back </a:t>
            </a:r>
            <a:r>
              <a:rPr lang="en-US" sz="1600" dirty="0">
                <a:cs typeface="+mn-lt"/>
              </a:rPr>
              <a:t>Up” data </a:t>
            </a:r>
            <a:r>
              <a:rPr lang="en-US" sz="1600" spc="-5" dirty="0" err="1">
                <a:cs typeface="+mn-lt"/>
              </a:rPr>
              <a:t>sangat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diperlukan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untuk</a:t>
            </a:r>
            <a:r>
              <a:rPr lang="en-US" sz="1600" spc="-5" dirty="0">
                <a:cs typeface="+mn-lt"/>
              </a:rPr>
              <a:t>  </a:t>
            </a:r>
            <a:r>
              <a:rPr lang="en-US" sz="1600" spc="-5" dirty="0" err="1">
                <a:cs typeface="+mn-lt"/>
              </a:rPr>
              <a:t>menghindari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kehilangan</a:t>
            </a:r>
            <a:r>
              <a:rPr lang="en-US" sz="1600" spc="-5" dirty="0">
                <a:cs typeface="+mn-lt"/>
              </a:rPr>
              <a:t> data </a:t>
            </a:r>
            <a:r>
              <a:rPr lang="en-US" sz="1600" spc="-5" dirty="0" err="1">
                <a:cs typeface="+mn-lt"/>
              </a:rPr>
              <a:t>karena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kerusakan</a:t>
            </a:r>
            <a:r>
              <a:rPr lang="en-US" sz="1600" spc="-5" dirty="0">
                <a:cs typeface="+mn-lt"/>
              </a:rPr>
              <a:t>  </a:t>
            </a:r>
            <a:r>
              <a:rPr lang="en-US" sz="1600" dirty="0">
                <a:cs typeface="+mn-lt"/>
              </a:rPr>
              <a:t>media </a:t>
            </a:r>
            <a:r>
              <a:rPr lang="en-US" sz="1600" spc="-5" dirty="0" err="1">
                <a:cs typeface="+mn-lt"/>
              </a:rPr>
              <a:t>penyimpanan</a:t>
            </a:r>
            <a:r>
              <a:rPr lang="en-US" sz="1600" spc="-5" dirty="0">
                <a:cs typeface="+mn-lt"/>
              </a:rPr>
              <a:t> </a:t>
            </a:r>
            <a:r>
              <a:rPr lang="en-US" sz="1600" spc="-10" dirty="0">
                <a:cs typeface="+mn-lt"/>
              </a:rPr>
              <a:t>yang</a:t>
            </a:r>
            <a:r>
              <a:rPr lang="en-US" sz="1600" dirty="0">
                <a:cs typeface="+mn-lt"/>
              </a:rPr>
              <a:t> </a:t>
            </a:r>
            <a:r>
              <a:rPr lang="en-US" sz="1600" spc="-5" dirty="0" err="1">
                <a:cs typeface="+mn-lt"/>
              </a:rPr>
              <a:t>timbul</a:t>
            </a:r>
            <a:r>
              <a:rPr lang="en-US" sz="1600" spc="-5" dirty="0">
                <a:cs typeface="+mn-lt"/>
              </a:rPr>
              <a:t>.</a:t>
            </a:r>
            <a:endParaRPr lang="en-US" sz="1600" dirty="0">
              <a:cs typeface="+mn-lt"/>
            </a:endParaRPr>
          </a:p>
          <a:p>
            <a:pPr marL="0" indent="0">
              <a:buNone/>
            </a:pPr>
            <a:endParaRPr lang="en-US" sz="1600" dirty="0"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3906</Words>
  <Application>WPS Presentation</Application>
  <PresentationFormat>On-screen Show (4:3)</PresentationFormat>
  <Paragraphs>148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Wingdings 3</vt:lpstr>
      <vt:lpstr>Arial</vt:lpstr>
      <vt:lpstr>Carlito</vt:lpstr>
      <vt:lpstr>Kronika</vt:lpstr>
      <vt:lpstr>Calibri</vt:lpstr>
      <vt:lpstr>Times New Roman</vt:lpstr>
      <vt:lpstr>Calibri</vt:lpstr>
      <vt:lpstr>Bernard MT Condensed</vt:lpstr>
      <vt:lpstr>Algerian</vt:lpstr>
      <vt:lpstr>Wingdings</vt:lpstr>
      <vt:lpstr>Clarendon Lt BT</vt:lpstr>
      <vt:lpstr>Charlemagne Std</vt:lpstr>
      <vt:lpstr>Trebuchet MS</vt:lpstr>
      <vt:lpstr>Microsoft YaHei</vt:lpstr>
      <vt:lpstr>Arial Unicode MS</vt:lpstr>
      <vt:lpstr>Facet</vt:lpstr>
      <vt:lpstr>(Entity Relationship Diagram (ERD) Reservasi Hotel) </vt:lpstr>
      <vt:lpstr>Latar Belakang Masalah </vt:lpstr>
      <vt:lpstr>PowerPoint 演示文稿</vt:lpstr>
      <vt:lpstr>PowerPoint 演示文稿</vt:lpstr>
      <vt:lpstr> Tujuan Pembuatan ERD Reservasi Hotel </vt:lpstr>
      <vt:lpstr>Kamus Data : </vt:lpstr>
      <vt:lpstr>PowerPoint 演示文稿</vt:lpstr>
      <vt:lpstr>PENUTUP </vt:lpstr>
      <vt:lpstr>Saran	: </vt:lpstr>
      <vt:lpstr>Refrensi	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DESKTOP-RITCU90</cp:lastModifiedBy>
  <cp:revision>11</cp:revision>
  <dcterms:created xsi:type="dcterms:W3CDTF">2020-11-22T03:20:00Z</dcterms:created>
  <dcterms:modified xsi:type="dcterms:W3CDTF">2020-11-25T13:03:22Z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