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trike="noStrike" u="none">
              <a:solidFill>
                <a:srgbClr val="000000"/>
              </a:solidFill>
              <a:uFillTx/>
              <a:latin typeface="Arial"/>
            </a:endParaRPr>
          </a:p>
        </p:txBody>
      </p:sp>
      <p:sp>
        <p:nvSpPr>
          <p:cNvPr id="4" name="PlaceHolder 3"/>
          <p:cNvSpPr>
            <a:spLocks noGrp="1"/>
          </p:cNvSpPr>
          <p:nvPr>
            <p:ph type="sldNum" idx="1"/>
          </p:nvPr>
        </p:nvSpPr>
        <p:spPr/>
        <p:txBody>
          <a:bodyPr/>
          <a:p>
            <a:fld id="{817FA2EC-59F6-441D-9971-5CE52CDF72F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58A01B7D-E088-4347-826F-3736E2864AC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56E10D66-41DE-46E5-BA16-B221E4D8793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5511CA5-99C7-455D-BD02-B50994CA089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DE0FF6B4-B32C-4076-8D89-955537B0040D}"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42D81CE6-1592-4523-8E5B-BF0C4CB6FAD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4" name="PlaceHolder 3"/>
          <p:cNvSpPr>
            <a:spLocks noGrp="1"/>
          </p:cNvSpPr>
          <p:nvPr>
            <p:ph type="sldNum" idx="5"/>
          </p:nvPr>
        </p:nvSpPr>
        <p:spPr/>
        <p:txBody>
          <a:bodyPr/>
          <a:p>
            <a:fld id="{0FE3256E-5396-4FD1-8FBF-5F5E5B9AB67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trike="noStrike" u="none">
              <a:solidFill>
                <a:srgbClr val="000000"/>
              </a:solidFill>
              <a:uFillTx/>
              <a:latin typeface="Arial"/>
            </a:endParaRPr>
          </a:p>
        </p:txBody>
      </p:sp>
      <p:sp>
        <p:nvSpPr>
          <p:cNvPr id="5" name="PlaceHolder 4"/>
          <p:cNvSpPr>
            <a:spLocks noGrp="1"/>
          </p:cNvSpPr>
          <p:nvPr>
            <p:ph type="sldNum" idx="6"/>
          </p:nvPr>
        </p:nvSpPr>
        <p:spPr/>
        <p:txBody>
          <a:bodyPr/>
          <a:p>
            <a:fld id="{83EF2994-2373-44CF-B1E5-76D232CA431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fr-FR" sz="1400" strike="noStrike" u="none">
              <a:solidFill>
                <a:srgbClr val="000000"/>
              </a:solidFill>
              <a:uFillTx/>
              <a:latin typeface="Arial"/>
            </a:endParaRPr>
          </a:p>
        </p:txBody>
      </p:sp>
      <p:sp>
        <p:nvSpPr>
          <p:cNvPr id="3" name="PlaceHolder 2"/>
          <p:cNvSpPr>
            <a:spLocks noGrp="1"/>
          </p:cNvSpPr>
          <p:nvPr>
            <p:ph type="sldNum" idx="7"/>
          </p:nvPr>
        </p:nvSpPr>
        <p:spPr/>
        <p:txBody>
          <a:bodyPr/>
          <a:p>
            <a:fld id="{C7EB76A1-530F-49EE-B1F6-84A71D8E775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7B98E7A1-4859-40CD-A3E1-6A828E2C810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50DF5BB-810F-48C9-B0BF-F7DE1AFA69D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fr-FR" sz="5200" strike="noStrike" u="none">
                <a:solidFill>
                  <a:srgbClr val="000000"/>
                </a:solidFill>
                <a:uFillTx/>
                <a:latin typeface="Arial"/>
              </a:rPr>
              <a:t>Cliquez pour éditer le format du texte-titre</a:t>
            </a:r>
            <a:endParaRPr b="0" lang="fr-FR" sz="52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3C5FDBB5-03D9-4E18-A1B4-13871ECAD5C2}"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uFillTx/>
              <a:latin typeface="Arial"/>
            </a:endParaRPr>
          </a:p>
        </p:txBody>
      </p:sp>
      <p:sp>
        <p:nvSpPr>
          <p:cNvPr id="32"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fontScale="77500" lnSpcReduction="19999"/>
          </a:bodyPr>
          <a:p>
            <a:pPr indent="0">
              <a:buNone/>
            </a:pPr>
            <a:r>
              <a:rPr b="0" lang="fr-FR" sz="4200" strike="noStrike" u="none">
                <a:solidFill>
                  <a:srgbClr val="000000"/>
                </a:solidFill>
                <a:uFillTx/>
                <a:latin typeface="Arial"/>
              </a:rPr>
              <a:t>Cliquez pour éditer le format du texte-titre</a:t>
            </a:r>
            <a:endParaRPr b="0" lang="fr-FR" sz="4200" strike="noStrike" u="none">
              <a:solidFill>
                <a:srgbClr val="000000"/>
              </a:solidFill>
              <a:uFillTx/>
              <a:latin typeface="Arial"/>
            </a:endParaRPr>
          </a:p>
        </p:txBody>
      </p:sp>
      <p:sp>
        <p:nvSpPr>
          <p:cNvPr id="33"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5000"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34"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B7FFD0A7-022B-4051-AC57-CDAB82E5757E}"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25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36"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E8D945E-C898-4A75-93E0-95D58BEF4898}"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lnSpcReduction="9999"/>
          </a:bodyPr>
          <a:p>
            <a:pPr indent="0" algn="ctr">
              <a:lnSpc>
                <a:spcPct val="100000"/>
              </a:lnSpc>
              <a:buNone/>
            </a:pPr>
            <a:r>
              <a:rPr b="0" lang="fr-FR" sz="12000" strike="noStrike" u="none">
                <a:solidFill>
                  <a:schemeClr val="dk1"/>
                </a:solidFill>
                <a:uFillTx/>
                <a:latin typeface="Arial"/>
                <a:ea typeface="Arial"/>
              </a:rPr>
              <a:t>xx%</a:t>
            </a:r>
            <a:endParaRPr b="0" lang="fr-FR" sz="12000" strike="noStrike" u="non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77BCFA6D-E056-447A-BF89-5D7110E8CF2E}"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754DDB37-AF35-4A5E-80D2-9E89D35B07F1}"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fontScale="92500" lnSpcReduction="9999"/>
          </a:bodyPr>
          <a:p>
            <a:pPr indent="0">
              <a:buNone/>
            </a:pPr>
            <a:r>
              <a:rPr b="0" lang="fr-FR" sz="3600" strike="noStrike" u="none">
                <a:solidFill>
                  <a:srgbClr val="000000"/>
                </a:solidFill>
                <a:uFillTx/>
                <a:latin typeface="Arial"/>
              </a:rPr>
              <a:t>Cliquez pour éditer le format du texte-titre</a:t>
            </a:r>
            <a:endParaRPr b="0" lang="fr-FR" sz="3600" strike="noStrike" u="none">
              <a:solidFill>
                <a:srgbClr val="000000"/>
              </a:solidFill>
              <a:uFillTx/>
              <a:latin typeface="Arial"/>
            </a:endParaRP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CFDB0690-6521-4C17-945E-D6B5FE3840E9}"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fr-FR" sz="2800" strike="noStrike" u="none">
                <a:solidFill>
                  <a:srgbClr val="000000"/>
                </a:solidFill>
                <a:uFillTx/>
                <a:latin typeface="Arial"/>
              </a:rPr>
              <a:t>Cliquez pour éditer le format du texte-titre</a:t>
            </a:r>
            <a:endParaRPr b="0" lang="fr-FR" sz="2800" strike="noStrike" u="none">
              <a:solidFill>
                <a:srgbClr val="000000"/>
              </a:solidFill>
              <a:uFillTx/>
              <a:latin typeface="Arial"/>
            </a:endParaRP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uFillTx/>
                <a:latin typeface="Arial"/>
              </a:rPr>
              <a:t>Cliquez pour éditer le format du plan de texte</a:t>
            </a:r>
            <a:endParaRPr b="0" lang="fr-F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uFillTx/>
                <a:latin typeface="Arial"/>
              </a:rPr>
              <a:t>Second niveau de plan</a:t>
            </a:r>
            <a:endParaRPr b="0" lang="fr-F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uFillTx/>
                <a:latin typeface="Arial"/>
              </a:rPr>
              <a:t>Troisième niveau de plan</a:t>
            </a:r>
            <a:endParaRPr b="0" lang="fr-F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uFillTx/>
                <a:latin typeface="Arial"/>
              </a:rPr>
              <a:t>Quatrième niveau de plan</a:t>
            </a:r>
            <a:endParaRPr b="0" lang="fr-F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uFillTx/>
                <a:latin typeface="Arial"/>
              </a:rPr>
              <a:t>Cinquième niveau de plan</a:t>
            </a:r>
            <a:endParaRPr b="0" lang="fr-F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uFillTx/>
                <a:latin typeface="Arial"/>
              </a:rPr>
              <a:t>Sixième niveau de plan</a:t>
            </a:r>
            <a:endParaRPr b="0" lang="fr-F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uFillTx/>
                <a:latin typeface="Arial"/>
              </a:rPr>
              <a:t>Septième niveau de plan</a:t>
            </a:r>
            <a:endParaRPr b="0" lang="fr-FR" sz="1800" strike="noStrike" u="none">
              <a:solidFill>
                <a:srgbClr val="000000"/>
              </a:solidFill>
              <a:uFillTx/>
              <a:latin typeface="Arial"/>
            </a:endParaRP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EFF96AD4-15CB-49DE-A118-F242C08F9F17}"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fr-FR" sz="2800" strike="noStrike" u="none">
                <a:solidFill>
                  <a:srgbClr val="000000"/>
                </a:solidFill>
                <a:uFillTx/>
                <a:latin typeface="Arial"/>
              </a:rPr>
              <a:t>Cliquez pour éditer le format du texte-titre</a:t>
            </a:r>
            <a:endParaRPr b="0" lang="fr-FR" sz="2800" strike="noStrike" u="none">
              <a:solidFill>
                <a:srgbClr val="000000"/>
              </a:solidFill>
              <a:uFillTx/>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uFillTx/>
                <a:latin typeface="Arial"/>
              </a:rPr>
              <a:t>Cinquième niveau de plan</a:t>
            </a:r>
            <a:endParaRPr b="0" lang="fr-FR" sz="1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uFillTx/>
                <a:latin typeface="Arial"/>
              </a:rPr>
              <a:t>Sixième niveau de plan</a:t>
            </a:r>
            <a:endParaRPr b="0" lang="fr-FR" sz="1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uFillTx/>
                <a:latin typeface="Arial"/>
              </a:rPr>
              <a:t>Septième niveau de plan</a:t>
            </a:r>
            <a:endParaRPr b="0" lang="fr-FR" sz="1400" strike="noStrike" u="none">
              <a:solidFill>
                <a:srgbClr val="000000"/>
              </a:solidFill>
              <a:uFillTx/>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uFillTx/>
                <a:latin typeface="Arial"/>
              </a:rPr>
              <a:t>Cliquez pour éditer le format du plan de texte</a:t>
            </a:r>
            <a:endParaRPr b="0" lang="fr-F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uFillTx/>
                <a:latin typeface="Arial"/>
              </a:rPr>
              <a:t>Second niveau de plan</a:t>
            </a:r>
            <a:endParaRPr b="0" lang="fr-F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uFillTx/>
                <a:latin typeface="Arial"/>
              </a:rPr>
              <a:t>Troisième niveau de plan</a:t>
            </a:r>
            <a:endParaRPr b="0" lang="fr-F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uFillTx/>
                <a:latin typeface="Arial"/>
              </a:rPr>
              <a:t>Quatrième niveau de plan</a:t>
            </a:r>
            <a:endParaRPr b="0" lang="fr-F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uFillTx/>
                <a:latin typeface="Arial"/>
              </a:rPr>
              <a:t>Cinquième niveau de plan</a:t>
            </a:r>
            <a:endParaRPr b="0" lang="fr-FR" sz="1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uFillTx/>
                <a:latin typeface="Arial"/>
              </a:rPr>
              <a:t>Sixième niveau de plan</a:t>
            </a:r>
            <a:endParaRPr b="0" lang="fr-FR" sz="1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uFillTx/>
                <a:latin typeface="Arial"/>
              </a:rPr>
              <a:t>Septième niveau de plan</a:t>
            </a:r>
            <a:endParaRPr b="0" lang="fr-FR" sz="1400" strike="noStrike" u="none">
              <a:solidFill>
                <a:srgbClr val="000000"/>
              </a:solidFill>
              <a:uFillTx/>
              <a:latin typeface="Arial"/>
            </a:endParaRPr>
          </a:p>
        </p:txBody>
      </p:sp>
      <p:sp>
        <p:nvSpPr>
          <p:cNvPr id="19"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C96544A4-4C6B-4168-B1D4-23D7A8E8D49C}"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fr-FR" sz="2800" strike="noStrike" u="none">
                <a:solidFill>
                  <a:srgbClr val="000000"/>
                </a:solidFill>
                <a:uFillTx/>
                <a:latin typeface="Arial"/>
              </a:rPr>
              <a:t>Cliquez pour éditer le format du texte-titre</a:t>
            </a:r>
            <a:endParaRPr b="0" lang="fr-FR" sz="2800" strike="noStrike" u="none">
              <a:solidFill>
                <a:srgbClr val="000000"/>
              </a:solidFill>
              <a:uFillTx/>
              <a:latin typeface="Arial"/>
            </a:endParaRPr>
          </a:p>
        </p:txBody>
      </p:sp>
      <p:sp>
        <p:nvSpPr>
          <p:cNvPr id="24"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C67A76F5-099D-4125-AD15-B46F9D143149}"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5000" lnSpcReduction="9999"/>
          </a:bodyPr>
          <a:p>
            <a:pPr indent="0">
              <a:buNone/>
            </a:pPr>
            <a:r>
              <a:rPr b="0" lang="fr-FR" sz="2400" strike="noStrike" u="none">
                <a:solidFill>
                  <a:srgbClr val="000000"/>
                </a:solidFill>
                <a:uFillTx/>
                <a:latin typeface="Arial"/>
              </a:rPr>
              <a:t>Cliquez pour éditer le format du texte-titre</a:t>
            </a:r>
            <a:endParaRPr b="0" lang="fr-FR" sz="2400" strike="noStrike" u="none">
              <a:solidFill>
                <a:srgbClr val="000000"/>
              </a:solidFill>
              <a:uFillTx/>
              <a:latin typeface="Arial"/>
            </a:endParaRPr>
          </a:p>
        </p:txBody>
      </p:sp>
      <p:sp>
        <p:nvSpPr>
          <p:cNvPr id="27"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2500" lnSpcReduction="19999"/>
          </a:bodyPr>
          <a:p>
            <a:pPr marL="432000" indent="-324000">
              <a:spcBef>
                <a:spcPts val="1417"/>
              </a:spcBef>
              <a:buClr>
                <a:srgbClr val="000000"/>
              </a:buClr>
              <a:buSzPct val="45000"/>
              <a:buFont typeface="Wingdings" charset="2"/>
              <a:buChar char=""/>
            </a:pPr>
            <a:r>
              <a:rPr b="0" lang="fr-FR" sz="1200" strike="noStrike" u="none">
                <a:solidFill>
                  <a:srgbClr val="000000"/>
                </a:solidFill>
                <a:uFillTx/>
                <a:latin typeface="Arial"/>
              </a:rPr>
              <a:t>Cliquez pour éditer le format du plan de texte</a:t>
            </a:r>
            <a:endParaRPr b="0" lang="fr-FR" sz="1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uFillTx/>
                <a:latin typeface="Arial"/>
              </a:rPr>
              <a:t>Second niveau de plan</a:t>
            </a:r>
            <a:endParaRPr b="0" lang="fr-FR" sz="12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uFillTx/>
                <a:latin typeface="Arial"/>
              </a:rPr>
              <a:t>Troisième niveau de plan</a:t>
            </a:r>
            <a:endParaRPr b="0" lang="fr-FR" sz="12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uFillTx/>
                <a:latin typeface="Arial"/>
              </a:rPr>
              <a:t>Quatrième niveau de plan</a:t>
            </a:r>
            <a:endParaRPr b="0" lang="fr-FR" sz="12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uFillTx/>
                <a:latin typeface="Arial"/>
              </a:rPr>
              <a:t>Cinquième niveau de plan</a:t>
            </a:r>
            <a:endParaRPr b="0" lang="fr-FR" sz="12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uFillTx/>
                <a:latin typeface="Arial"/>
              </a:rPr>
              <a:t>Sixième niveau de plan</a:t>
            </a:r>
            <a:endParaRPr b="0" lang="fr-FR" sz="12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uFillTx/>
                <a:latin typeface="Arial"/>
              </a:rPr>
              <a:t>Septième niveau de plan</a:t>
            </a:r>
            <a:endParaRPr b="0" lang="fr-FR" sz="1200" strike="noStrike" u="none">
              <a:solidFill>
                <a:srgbClr val="000000"/>
              </a:solidFill>
              <a:uFillTx/>
              <a:latin typeface="Arial"/>
            </a:endParaRPr>
          </a:p>
        </p:txBody>
      </p:sp>
      <p:sp>
        <p:nvSpPr>
          <p:cNvPr id="28"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60A93BDC-F45A-4B56-B59D-E562BA8BA7C3}"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fr-FR" sz="4800" strike="noStrike" u="none">
                <a:solidFill>
                  <a:srgbClr val="000000"/>
                </a:solidFill>
                <a:uFillTx/>
                <a:latin typeface="Arial"/>
              </a:rPr>
              <a:t>Cliquez pour éditer le format du texte-titre</a:t>
            </a:r>
            <a:endParaRPr b="0" lang="fr-FR" sz="4800" strike="noStrike" u="none">
              <a:solidFill>
                <a:srgbClr val="000000"/>
              </a:solidFill>
              <a:uFillTx/>
              <a:latin typeface="Arial"/>
            </a:endParaRPr>
          </a:p>
        </p:txBody>
      </p:sp>
      <p:sp>
        <p:nvSpPr>
          <p:cNvPr id="30"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dk2"/>
                </a:solidFill>
                <a:uFillTx/>
                <a:latin typeface="Arial"/>
                <a:ea typeface="Arial"/>
              </a:defRPr>
            </a:lvl1pPr>
          </a:lstStyle>
          <a:p>
            <a:pPr indent="0" algn="r">
              <a:lnSpc>
                <a:spcPct val="100000"/>
              </a:lnSpc>
              <a:buNone/>
              <a:tabLst>
                <a:tab algn="l" pos="0"/>
              </a:tabLst>
            </a:pPr>
            <a:fld id="{4E4EE485-427D-4BB3-AAAA-049759029FBF}" type="slidenum">
              <a:rPr b="0" lang="fr" sz="1000" strike="noStrike" u="none">
                <a:solidFill>
                  <a:schemeClr val="dk2"/>
                </a:solidFill>
                <a:uFillTx/>
                <a:latin typeface="Arial"/>
                <a:ea typeface="Arial"/>
              </a:rPr>
              <a:t>&lt;numéro&gt;</a:t>
            </a:fld>
            <a:endParaRPr b="0" lang="fr-FR"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37" name="Google Shape;54;p13"/>
          <p:cNvSpPr/>
          <p:nvPr/>
        </p:nvSpPr>
        <p:spPr>
          <a:xfrm>
            <a:off x="2392920" y="1537560"/>
            <a:ext cx="4221720" cy="801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PRÉSENTATION</a:t>
            </a:r>
            <a:br>
              <a:rPr sz="3500"/>
            </a:br>
            <a:br>
              <a:rPr sz="3500"/>
            </a:br>
            <a:r>
              <a:rPr b="1" lang="fr" sz="3100" strike="noStrike" u="none">
                <a:solidFill>
                  <a:schemeClr val="dk1"/>
                </a:solidFill>
                <a:uFillTx/>
                <a:latin typeface="Montserrat"/>
                <a:ea typeface="Montserrat"/>
              </a:rPr>
              <a:t>Menu Maker by Qwenta</a:t>
            </a:r>
            <a:endParaRPr b="0" lang="fr-FR" sz="3100" strike="noStrike" u="none">
              <a:solidFill>
                <a:srgbClr val="000000"/>
              </a:solidFill>
              <a:uFillTx/>
              <a:latin typeface="Arial"/>
            </a:endParaRPr>
          </a:p>
        </p:txBody>
      </p:sp>
      <p:sp>
        <p:nvSpPr>
          <p:cNvPr id="38" name="Google Shape;55;p13"/>
          <p:cNvSpPr/>
          <p:nvPr/>
        </p:nvSpPr>
        <p:spPr>
          <a:xfrm>
            <a:off x="115200" y="118440"/>
            <a:ext cx="2384280" cy="279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fr" sz="1500" strike="noStrike" u="none">
                <a:solidFill>
                  <a:schemeClr val="dk1"/>
                </a:solidFill>
                <a:uFillTx/>
                <a:latin typeface="Montserrat"/>
                <a:ea typeface="Montserrat"/>
              </a:rPr>
              <a:t>Nom Prénom</a:t>
            </a:r>
            <a:br>
              <a:rPr sz="1500"/>
            </a:br>
            <a:r>
              <a:rPr b="0" lang="fr" sz="1500" strike="noStrike" u="none">
                <a:solidFill>
                  <a:schemeClr val="dk1"/>
                </a:solidFill>
                <a:uFillTx/>
                <a:latin typeface="Montserrat"/>
                <a:ea typeface="Montserrat"/>
              </a:rPr>
              <a:t>Date </a:t>
            </a:r>
            <a:endParaRPr b="0" lang="fr-FR" sz="1500" strike="noStrike" u="none">
              <a:solidFill>
                <a:srgbClr val="000000"/>
              </a:solidFill>
              <a:uFillTx/>
              <a:latin typeface="Arial"/>
            </a:endParaRPr>
          </a:p>
        </p:txBody>
      </p:sp>
      <p:pic>
        <p:nvPicPr>
          <p:cNvPr id="39" name="Google Shape;56;p13"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Kanban</a:t>
            </a:r>
            <a:endParaRPr b="0" lang="fr-FR" sz="1800" strike="noStrike" u="none">
              <a:solidFill>
                <a:srgbClr val="000000"/>
              </a:solidFill>
              <a:uFillTx/>
              <a:latin typeface="Arial"/>
            </a:endParaRPr>
          </a:p>
        </p:txBody>
      </p:sp>
      <p:sp>
        <p:nvSpPr>
          <p:cNvPr id="79" name="Google Shape;103;p19"/>
          <p:cNvSpPr/>
          <p:nvPr/>
        </p:nvSpPr>
        <p:spPr>
          <a:xfrm>
            <a:off x="0" y="0"/>
            <a:ext cx="4911120" cy="35136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0" name="Google Shape;104;p19"/>
          <p:cNvSpPr/>
          <p:nvPr/>
        </p:nvSpPr>
        <p:spPr>
          <a:xfrm>
            <a:off x="434880" y="1085400"/>
            <a:ext cx="8320320" cy="835560"/>
          </a:xfrm>
          <a:prstGeom prst="rect">
            <a:avLst/>
          </a:prstGeom>
          <a:noFill/>
          <a:ln w="0">
            <a:noFill/>
          </a:ln>
        </p:spPr>
        <p:style>
          <a:lnRef idx="0"/>
          <a:fillRef idx="0"/>
          <a:effectRef idx="0"/>
          <a:fontRef idx="minor"/>
        </p:style>
        <p:txBody>
          <a:bodyPr tIns="91440" bIns="91440" anchor="t">
            <a:spAutoFit/>
          </a:bodyPr>
          <a:p>
            <a:pPr marL="457200" indent="-324000">
              <a:lnSpc>
                <a:spcPct val="150000"/>
              </a:lnSpc>
              <a:buClr>
                <a:srgbClr val="0d0d0d"/>
              </a:buClr>
              <a:buFont typeface="Montserrat"/>
              <a:buChar char="●"/>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1" name="Google Shape;105;p19"/>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82" name="Google Shape;106;p19" descr=""/>
          <p:cNvPicPr/>
          <p:nvPr/>
        </p:nvPicPr>
        <p:blipFill>
          <a:blip r:embed="rId1"/>
          <a:stretch/>
        </p:blipFill>
        <p:spPr>
          <a:xfrm>
            <a:off x="8469720" y="0"/>
            <a:ext cx="673920" cy="340200"/>
          </a:xfrm>
          <a:prstGeom prst="rect">
            <a:avLst/>
          </a:prstGeom>
          <a:ln w="0">
            <a:noFill/>
          </a:ln>
        </p:spPr>
      </p:pic>
      <p:pic>
        <p:nvPicPr>
          <p:cNvPr id="83" name="" descr=""/>
          <p:cNvPicPr/>
          <p:nvPr/>
        </p:nvPicPr>
        <p:blipFill>
          <a:blip r:embed="rId2"/>
          <a:stretch/>
        </p:blipFill>
        <p:spPr>
          <a:xfrm>
            <a:off x="1578240" y="1017360"/>
            <a:ext cx="5801760" cy="3714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1800" strike="noStrike" u="none">
                <a:solidFill>
                  <a:schemeClr val="dk1"/>
                </a:solidFill>
                <a:uFillTx/>
                <a:latin typeface="Montserrat"/>
                <a:ea typeface="Montserrat"/>
              </a:rPr>
              <a:t>Specifications Techniques</a:t>
            </a:r>
            <a:endParaRPr b="0" lang="fr-FR" sz="1800" strike="noStrike" u="none">
              <a:solidFill>
                <a:srgbClr val="000000"/>
              </a:solidFill>
              <a:uFillTx/>
              <a:latin typeface="Arial"/>
            </a:endParaRPr>
          </a:p>
        </p:txBody>
      </p:sp>
      <p:sp>
        <p:nvSpPr>
          <p:cNvPr id="85" name="Google Shape;103;p 1"/>
          <p:cNvSpPr/>
          <p:nvPr/>
        </p:nvSpPr>
        <p:spPr>
          <a:xfrm>
            <a:off x="0" y="0"/>
            <a:ext cx="4911120" cy="35136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86" name="Google Shape;104;p 1"/>
          <p:cNvSpPr/>
          <p:nvPr/>
        </p:nvSpPr>
        <p:spPr>
          <a:xfrm>
            <a:off x="434880" y="1085400"/>
            <a:ext cx="8320320" cy="835560"/>
          </a:xfrm>
          <a:prstGeom prst="rect">
            <a:avLst/>
          </a:prstGeom>
          <a:noFill/>
          <a:ln w="0">
            <a:noFill/>
          </a:ln>
        </p:spPr>
        <p:style>
          <a:lnRef idx="0"/>
          <a:fillRef idx="0"/>
          <a:effectRef idx="0"/>
          <a:fontRef idx="minor"/>
        </p:style>
        <p:txBody>
          <a:bodyPr tIns="91440" bIns="91440" anchor="t">
            <a:spAutoFit/>
          </a:bodyPr>
          <a:p>
            <a:pPr marL="457200" indent="-324000">
              <a:lnSpc>
                <a:spcPct val="150000"/>
              </a:lnSpc>
              <a:buClr>
                <a:srgbClr val="0d0d0d"/>
              </a:buClr>
              <a:buFont typeface="Montserrat"/>
              <a:buChar char="●"/>
            </a:pP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87" name="Google Shape;105;p 1"/>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88" name="Google Shape;106;p 1" descr=""/>
          <p:cNvPicPr/>
          <p:nvPr/>
        </p:nvPicPr>
        <p:blipFill>
          <a:blip r:embed="rId1"/>
          <a:stretch/>
        </p:blipFill>
        <p:spPr>
          <a:xfrm>
            <a:off x="8469720" y="0"/>
            <a:ext cx="673920" cy="340200"/>
          </a:xfrm>
          <a:prstGeom prst="rect">
            <a:avLst/>
          </a:prstGeom>
          <a:ln w="0">
            <a:noFill/>
          </a:ln>
        </p:spPr>
      </p:pic>
      <p:pic>
        <p:nvPicPr>
          <p:cNvPr id="89" name="" descr=""/>
          <p:cNvPicPr/>
          <p:nvPr/>
        </p:nvPicPr>
        <p:blipFill>
          <a:blip r:embed="rId2"/>
          <a:stretch/>
        </p:blipFill>
        <p:spPr>
          <a:xfrm>
            <a:off x="2160000" y="853560"/>
            <a:ext cx="4500000" cy="4186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Veille Technologique</a:t>
            </a:r>
            <a:endParaRPr b="0" lang="fr-FR" sz="2000" strike="noStrike" u="none">
              <a:solidFill>
                <a:srgbClr val="000000"/>
              </a:solidFill>
              <a:uFillTx/>
              <a:latin typeface="Arial"/>
            </a:endParaRPr>
          </a:p>
        </p:txBody>
      </p:sp>
      <p:sp>
        <p:nvSpPr>
          <p:cNvPr id="91"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endParaRPr b="0" lang="fr-FR" sz="1800" strike="noStrike" u="none">
              <a:solidFill>
                <a:srgbClr val="000000"/>
              </a:solidFill>
              <a:uFillTx/>
              <a:latin typeface="Arial"/>
            </a:endParaRPr>
          </a:p>
          <a:p>
            <a:pPr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92" name="Google Shape;113;p20"/>
          <p:cNvSpPr/>
          <p:nvPr/>
        </p:nvSpPr>
        <p:spPr>
          <a:xfrm>
            <a:off x="0" y="0"/>
            <a:ext cx="4911120" cy="35136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93" name="Google Shape;114;p20"/>
          <p:cNvSpPr/>
          <p:nvPr/>
        </p:nvSpPr>
        <p:spPr>
          <a:xfrm>
            <a:off x="434880" y="1085400"/>
            <a:ext cx="8320320" cy="2319840"/>
          </a:xfrm>
          <a:prstGeom prst="rect">
            <a:avLst/>
          </a:prstGeom>
          <a:noFill/>
          <a:ln w="0">
            <a:noFill/>
          </a:ln>
        </p:spPr>
        <p:style>
          <a:lnRef idx="0"/>
          <a:fillRef idx="0"/>
          <a:effectRef idx="0"/>
          <a:fontRef idx="minor"/>
        </p:style>
        <p:txBody>
          <a:bodyPr tIns="91440" bIns="91440" anchor="t">
            <a:spAutoFit/>
          </a:bodyPr>
          <a:p>
            <a:pPr marL="457200" indent="-324000">
              <a:lnSpc>
                <a:spcPct val="150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Captures d’écran de la veille (max 5)</a:t>
            </a:r>
            <a:endParaRPr b="0" lang="fr-FR" sz="1500" strike="noStrike" u="none">
              <a:solidFill>
                <a:srgbClr val="000000"/>
              </a:solidFill>
              <a:uFillTx/>
              <a:latin typeface="Arial"/>
            </a:endParaRPr>
          </a:p>
          <a:p>
            <a:pPr marL="457200" indent="-324000">
              <a:lnSpc>
                <a:spcPct val="150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Méthode de classification des sources d'information.</a:t>
            </a:r>
            <a:endParaRPr b="0" lang="fr-FR" sz="1500" strike="noStrike" u="none">
              <a:solidFill>
                <a:srgbClr val="000000"/>
              </a:solidFill>
              <a:uFillTx/>
              <a:latin typeface="Arial"/>
            </a:endParaRPr>
          </a:p>
          <a:p>
            <a:pPr marL="457200" indent="-324000">
              <a:lnSpc>
                <a:spcPct val="150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Exemple et explication du choix d’une source pour chacun des 2 axes de veille </a:t>
            </a:r>
            <a:endParaRPr b="0" lang="fr-FR" sz="1500" strike="noStrike" u="none">
              <a:solidFill>
                <a:srgbClr val="000000"/>
              </a:solidFill>
              <a:uFillTx/>
              <a:latin typeface="Arial"/>
            </a:endParaRPr>
          </a:p>
          <a:p>
            <a:pPr marL="457200" indent="-324000">
              <a:lnSpc>
                <a:spcPct val="150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Explication de la contribution de la veille à l'élaboration des spécifications techniques.</a:t>
            </a: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94" name="Google Shape;115;p20"/>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95" name="Google Shape;116;p20"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Conclusion</a:t>
            </a:r>
            <a:endParaRPr b="0" lang="fr-FR" sz="2000" strike="noStrike" u="none">
              <a:solidFill>
                <a:srgbClr val="000000"/>
              </a:solidFill>
              <a:uFillTx/>
              <a:latin typeface="Arial"/>
            </a:endParaRPr>
          </a:p>
        </p:txBody>
      </p:sp>
      <p:sp>
        <p:nvSpPr>
          <p:cNvPr id="97"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indent="0">
              <a:lnSpc>
                <a:spcPct val="115000"/>
              </a:lnSpc>
              <a:buNone/>
              <a:tabLst>
                <a:tab algn="l" pos="0"/>
              </a:tabLst>
            </a:pPr>
            <a:endParaRPr b="0" lang="fr-FR" sz="1800" strike="noStrike" u="none">
              <a:solidFill>
                <a:srgbClr val="000000"/>
              </a:solidFill>
              <a:uFillTx/>
              <a:latin typeface="Arial"/>
            </a:endParaRPr>
          </a:p>
          <a:p>
            <a:pPr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98" name="Google Shape;123;p21"/>
          <p:cNvSpPr/>
          <p:nvPr/>
        </p:nvSpPr>
        <p:spPr>
          <a:xfrm>
            <a:off x="0" y="0"/>
            <a:ext cx="4911120" cy="351360"/>
          </a:xfrm>
          <a:prstGeom prst="rect">
            <a:avLst/>
          </a:prstGeom>
          <a:noFill/>
          <a:ln w="0">
            <a:noFill/>
          </a:ln>
        </p:spPr>
        <p:style>
          <a:lnRef idx="0"/>
          <a:fillRef idx="0"/>
          <a:effectRef idx="0"/>
          <a:fontRef idx="minor"/>
        </p:style>
        <p:txBody>
          <a:bodyPr tIns="88200" bIns="88200" anchor="t">
            <a:spAutoFit/>
          </a:bodyPr>
          <a:p>
            <a:pPr>
              <a:lnSpc>
                <a:spcPct val="115000"/>
              </a:lnSpc>
              <a:spcAft>
                <a:spcPts val="1199"/>
              </a:spcAft>
              <a:tabLst>
                <a:tab algn="l" pos="0"/>
              </a:tabLst>
            </a:pPr>
            <a:r>
              <a:rPr b="0" lang="fr" sz="1000" strike="noStrike" u="none">
                <a:solidFill>
                  <a:schemeClr val="dk2"/>
                </a:solidFill>
                <a:uFillTx/>
                <a:latin typeface="Montserrat"/>
                <a:ea typeface="Montserrat"/>
              </a:rPr>
              <a:t>Présentation de l’usage du no-code</a:t>
            </a:r>
            <a:endParaRPr b="0" lang="fr-FR" sz="1000" strike="noStrike" u="none">
              <a:solidFill>
                <a:srgbClr val="000000"/>
              </a:solidFill>
              <a:uFillTx/>
              <a:latin typeface="Arial"/>
            </a:endParaRPr>
          </a:p>
        </p:txBody>
      </p:sp>
      <p:sp>
        <p:nvSpPr>
          <p:cNvPr id="99" name="Google Shape;124;p21"/>
          <p:cNvSpPr/>
          <p:nvPr/>
        </p:nvSpPr>
        <p:spPr>
          <a:xfrm>
            <a:off x="434880" y="1085400"/>
            <a:ext cx="8320320" cy="869040"/>
          </a:xfrm>
          <a:prstGeom prst="rect">
            <a:avLst/>
          </a:prstGeom>
          <a:noFill/>
          <a:ln w="0">
            <a:noFill/>
          </a:ln>
        </p:spPr>
        <p:style>
          <a:lnRef idx="0"/>
          <a:fillRef idx="0"/>
          <a:effectRef idx="0"/>
          <a:fontRef idx="minor"/>
        </p:style>
        <p:txBody>
          <a:bodyPr tIns="91440" bIns="91440" anchor="t">
            <a:spAutoFit/>
          </a:bodyPr>
          <a:p>
            <a:pPr marL="457200" indent="-34308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Résumé des points clés de la présentation</a:t>
            </a:r>
            <a:endParaRPr b="0" lang="fr-FR" sz="1500" strike="noStrike" u="none">
              <a:solidFill>
                <a:srgbClr val="000000"/>
              </a:solidFill>
              <a:uFillTx/>
              <a:latin typeface="Arial"/>
            </a:endParaRPr>
          </a:p>
          <a:p>
            <a:pPr>
              <a:lnSpc>
                <a:spcPct val="115000"/>
              </a:lnSpc>
              <a:tabLst>
                <a:tab algn="l" pos="0"/>
              </a:tabLst>
            </a:pPr>
            <a:endParaRPr b="0" lang="fr-FR" sz="12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100" name="Google Shape;125;p21"/>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101" name="Google Shape;126;p21"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102" name="Google Shape;131;p22"/>
          <p:cNvSpPr/>
          <p:nvPr/>
        </p:nvSpPr>
        <p:spPr>
          <a:xfrm>
            <a:off x="2411640" y="2125800"/>
            <a:ext cx="4221720" cy="8017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fr" sz="3500" strike="noStrike" u="none">
                <a:solidFill>
                  <a:schemeClr val="dk1"/>
                </a:solidFill>
                <a:uFillTx/>
                <a:latin typeface="Montserrat"/>
                <a:ea typeface="Montserrat"/>
              </a:rPr>
              <a:t>QUESTIONS ?</a:t>
            </a:r>
            <a:endParaRPr b="0" lang="fr-FR" sz="3500" strike="noStrike" u="none">
              <a:solidFill>
                <a:srgbClr val="000000"/>
              </a:solidFill>
              <a:uFillTx/>
              <a:latin typeface="Arial"/>
            </a:endParaRPr>
          </a:p>
        </p:txBody>
      </p:sp>
      <p:sp>
        <p:nvSpPr>
          <p:cNvPr id="103" name="Google Shape;132;p22"/>
          <p:cNvSpPr/>
          <p:nvPr/>
        </p:nvSpPr>
        <p:spPr>
          <a:xfrm>
            <a:off x="115200" y="118440"/>
            <a:ext cx="2384280" cy="279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endParaRPr b="0" lang="fr-FR" sz="1400" strike="noStrike" u="none">
              <a:solidFill>
                <a:srgbClr val="000000"/>
              </a:solidFill>
              <a:uFillTx/>
              <a:latin typeface="Arial"/>
            </a:endParaRPr>
          </a:p>
        </p:txBody>
      </p:sp>
      <p:pic>
        <p:nvPicPr>
          <p:cNvPr id="104" name="Google Shape;133;p22"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800" strike="noStrike" u="none">
                <a:solidFill>
                  <a:schemeClr val="dk1"/>
                </a:solidFill>
                <a:uFillTx/>
                <a:latin typeface="Montserrat"/>
                <a:ea typeface="Montserrat"/>
              </a:rPr>
              <a:t>Sommaire</a:t>
            </a:r>
            <a:endParaRPr b="0" lang="fr-FR" sz="2800" strike="noStrike" u="none">
              <a:solidFill>
                <a:srgbClr val="000000"/>
              </a:solidFill>
              <a:uFillTx/>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36600">
              <a:lnSpc>
                <a:spcPct val="150000"/>
              </a:lnSpc>
              <a:spcBef>
                <a:spcPts val="1500"/>
              </a:spcBef>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Contexte du projet</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Aperçu de la maquette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Méthodologie utilisée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Tableau Kanban</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Spécifications techniques</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Veille technologique</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Conclusion </a:t>
            </a:r>
            <a:endParaRPr b="0" lang="fr-FR" sz="1700" strike="noStrike" u="none">
              <a:solidFill>
                <a:srgbClr val="000000"/>
              </a:solidFill>
              <a:uFillTx/>
              <a:latin typeface="Arial"/>
            </a:endParaRPr>
          </a:p>
          <a:p>
            <a:pPr marL="457200" indent="-336600">
              <a:lnSpc>
                <a:spcPct val="150000"/>
              </a:lnSpc>
              <a:buClr>
                <a:srgbClr val="0d0d0d"/>
              </a:buClr>
              <a:buFont typeface="Montserrat"/>
              <a:buAutoNum type="arabicPeriod"/>
            </a:pPr>
            <a:r>
              <a:rPr b="0" lang="fr" sz="1700" strike="noStrike" u="none">
                <a:solidFill>
                  <a:srgbClr val="0d0d0d"/>
                </a:solidFill>
                <a:highlight>
                  <a:srgbClr val="ffffff"/>
                </a:highlight>
                <a:uFillTx/>
                <a:latin typeface="Montserrat"/>
                <a:ea typeface="Montserrat"/>
              </a:rPr>
              <a:t>Questions</a:t>
            </a:r>
            <a:endParaRPr b="0" lang="fr-FR" sz="1700" strike="noStrike" u="none">
              <a:solidFill>
                <a:srgbClr val="000000"/>
              </a:solidFill>
              <a:uFillTx/>
              <a:latin typeface="Arial"/>
            </a:endParaRPr>
          </a:p>
          <a:p>
            <a:pPr marL="457200" indent="0">
              <a:lnSpc>
                <a:spcPct val="115000"/>
              </a:lnSpc>
              <a:buNone/>
              <a:tabLst>
                <a:tab algn="l" pos="0"/>
              </a:tabLst>
            </a:pPr>
            <a:endParaRPr b="0" lang="fr-FR" sz="1200" strike="noStrike" u="none">
              <a:solidFill>
                <a:srgbClr val="000000"/>
              </a:solidFill>
              <a:uFillTx/>
              <a:latin typeface="Arial"/>
            </a:endParaRPr>
          </a:p>
        </p:txBody>
      </p:sp>
      <p:pic>
        <p:nvPicPr>
          <p:cNvPr id="42" name="Google Shape;63;p14"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Contexte du Projet</a:t>
            </a:r>
            <a:endParaRPr b="0" lang="fr-FR" sz="2000" strike="noStrike" u="none">
              <a:solidFill>
                <a:srgbClr val="000000"/>
              </a:solidFill>
              <a:uFillTx/>
              <a:latin typeface="Arial"/>
            </a:endParaRPr>
          </a:p>
        </p:txBody>
      </p:sp>
      <p:sp>
        <p:nvSpPr>
          <p:cNvPr id="44" name="Google Shape;69;p15"/>
          <p:cNvSpPr/>
          <p:nvPr/>
        </p:nvSpPr>
        <p:spPr>
          <a:xfrm>
            <a:off x="434880" y="1085400"/>
            <a:ext cx="8320320" cy="1447200"/>
          </a:xfrm>
          <a:prstGeom prst="rect">
            <a:avLst/>
          </a:prstGeom>
          <a:noFill/>
          <a:ln w="0">
            <a:noFill/>
          </a:ln>
        </p:spPr>
        <p:style>
          <a:lnRef idx="0"/>
          <a:fillRef idx="0"/>
          <a:effectRef idx="0"/>
          <a:fontRef idx="minor"/>
        </p:style>
        <p:txBody>
          <a:bodyPr tIns="91440" bIns="91440" anchor="t">
            <a:spAutoFit/>
          </a:bodyPr>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Réalisation d’une app de création/stockage de menu personalisé/personalisable</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Possibilité d’exportation des menus</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Gerer la connexion utilisateur</a:t>
            </a:r>
            <a:endParaRPr b="0" lang="fr-FR" sz="1500" strike="noStrike" u="none">
              <a:solidFill>
                <a:srgbClr val="000000"/>
              </a:solidFill>
              <a:uFillTx/>
              <a:latin typeface="Arial"/>
            </a:endParaRPr>
          </a:p>
          <a:p>
            <a:pPr marL="457200" indent="-324000">
              <a:lnSpc>
                <a:spcPct val="115000"/>
              </a:lnSpc>
              <a:buClr>
                <a:srgbClr val="000000"/>
              </a:buClr>
              <a:buFont typeface="Montserrat"/>
              <a:buChar char="●"/>
            </a:pPr>
            <a:r>
              <a:rPr b="0" i="1" lang="fr" sz="1500" strike="noStrike" u="none">
                <a:solidFill>
                  <a:schemeClr val="dk1"/>
                </a:solidFill>
                <a:uFillTx/>
                <a:latin typeface="Montserrat"/>
                <a:ea typeface="Montserrat"/>
              </a:rPr>
              <a:t> </a:t>
            </a:r>
            <a:r>
              <a:rPr b="0" i="1" lang="fr" sz="1500" strike="noStrike" u="none">
                <a:solidFill>
                  <a:schemeClr val="dk1"/>
                </a:solidFill>
                <a:uFillTx/>
                <a:latin typeface="Montserrat"/>
                <a:ea typeface="Montserrat"/>
              </a:rPr>
              <a:t>Informer l’utilisateur correctement</a:t>
            </a:r>
            <a:endParaRPr b="0" lang="fr-FR" sz="1500" strike="noStrike" u="none">
              <a:solidFill>
                <a:srgbClr val="000000"/>
              </a:solidFill>
              <a:uFillTx/>
              <a:latin typeface="Arial"/>
            </a:endParaRPr>
          </a:p>
          <a:p>
            <a:pPr>
              <a:lnSpc>
                <a:spcPct val="100000"/>
              </a:lnSpc>
              <a:spcBef>
                <a:spcPts val="1199"/>
              </a:spcBef>
              <a:tabLst>
                <a:tab algn="l" pos="0"/>
              </a:tabLst>
            </a:pPr>
            <a:endParaRPr b="0" lang="fr-FR" sz="1400" strike="noStrike" u="none">
              <a:solidFill>
                <a:srgbClr val="000000"/>
              </a:solidFill>
              <a:uFillTx/>
              <a:latin typeface="Arial"/>
            </a:endParaRPr>
          </a:p>
        </p:txBody>
      </p:sp>
      <p:sp>
        <p:nvSpPr>
          <p:cNvPr id="45" name="Google Shape;70;p15"/>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46" name="Google Shape;71;p15" descr=""/>
          <p:cNvPicPr/>
          <p:nvPr/>
        </p:nvPicPr>
        <p:blipFill>
          <a:blip r:embed="rId1"/>
          <a:stretch/>
        </p:blipFill>
        <p:spPr>
          <a:xfrm>
            <a:off x="8474400" y="0"/>
            <a:ext cx="673920" cy="340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48"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49" name="Google Shape;78;p16"/>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50" name="Google Shape;79;p16" descr=""/>
          <p:cNvPicPr/>
          <p:nvPr/>
        </p:nvPicPr>
        <p:blipFill>
          <a:blip r:embed="rId1"/>
          <a:stretch/>
        </p:blipFill>
        <p:spPr>
          <a:xfrm>
            <a:off x="8469720" y="0"/>
            <a:ext cx="673920" cy="340200"/>
          </a:xfrm>
          <a:prstGeom prst="rect">
            <a:avLst/>
          </a:prstGeom>
          <a:ln w="0">
            <a:noFill/>
          </a:ln>
        </p:spPr>
      </p:pic>
      <p:pic>
        <p:nvPicPr>
          <p:cNvPr id="51" name="" descr=""/>
          <p:cNvPicPr/>
          <p:nvPr/>
        </p:nvPicPr>
        <p:blipFill>
          <a:blip r:embed="rId2"/>
          <a:stretch/>
        </p:blipFill>
        <p:spPr>
          <a:xfrm>
            <a:off x="180000" y="1145880"/>
            <a:ext cx="2520000" cy="3714120"/>
          </a:xfrm>
          <a:prstGeom prst="rect">
            <a:avLst/>
          </a:prstGeom>
          <a:ln w="0">
            <a:noFill/>
          </a:ln>
        </p:spPr>
      </p:pic>
      <p:pic>
        <p:nvPicPr>
          <p:cNvPr id="52" name="" descr=""/>
          <p:cNvPicPr/>
          <p:nvPr/>
        </p:nvPicPr>
        <p:blipFill>
          <a:blip r:embed="rId3"/>
          <a:stretch/>
        </p:blipFill>
        <p:spPr>
          <a:xfrm>
            <a:off x="2880000" y="1080000"/>
            <a:ext cx="6030720" cy="370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4"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55" name="Google Shape;78;p 1"/>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56" name="Google Shape;79;p 1" descr=""/>
          <p:cNvPicPr/>
          <p:nvPr/>
        </p:nvPicPr>
        <p:blipFill>
          <a:blip r:embed="rId1"/>
          <a:stretch/>
        </p:blipFill>
        <p:spPr>
          <a:xfrm>
            <a:off x="8469720" y="0"/>
            <a:ext cx="673920" cy="340200"/>
          </a:xfrm>
          <a:prstGeom prst="rect">
            <a:avLst/>
          </a:prstGeom>
          <a:ln w="0">
            <a:noFill/>
          </a:ln>
        </p:spPr>
      </p:pic>
      <p:pic>
        <p:nvPicPr>
          <p:cNvPr id="57" name="" descr=""/>
          <p:cNvPicPr/>
          <p:nvPr/>
        </p:nvPicPr>
        <p:blipFill>
          <a:blip r:embed="rId2"/>
          <a:stretch/>
        </p:blipFill>
        <p:spPr>
          <a:xfrm>
            <a:off x="253440" y="1440000"/>
            <a:ext cx="8578440" cy="298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59"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0" name="Google Shape;78;p 2"/>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61" name="Google Shape;79;p 2" descr=""/>
          <p:cNvPicPr/>
          <p:nvPr/>
        </p:nvPicPr>
        <p:blipFill>
          <a:blip r:embed="rId1"/>
          <a:stretch/>
        </p:blipFill>
        <p:spPr>
          <a:xfrm>
            <a:off x="8469720" y="0"/>
            <a:ext cx="673920" cy="340200"/>
          </a:xfrm>
          <a:prstGeom prst="rect">
            <a:avLst/>
          </a:prstGeom>
          <a:ln w="0">
            <a:noFill/>
          </a:ln>
        </p:spPr>
      </p:pic>
      <p:pic>
        <p:nvPicPr>
          <p:cNvPr id="62" name="" descr=""/>
          <p:cNvPicPr/>
          <p:nvPr/>
        </p:nvPicPr>
        <p:blipFill>
          <a:blip r:embed="rId2"/>
          <a:stretch/>
        </p:blipFill>
        <p:spPr>
          <a:xfrm>
            <a:off x="317520" y="1260000"/>
            <a:ext cx="8425440" cy="3308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64"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65" name="Google Shape;78;p 3"/>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66" name="Google Shape;79;p 3" descr=""/>
          <p:cNvPicPr/>
          <p:nvPr/>
        </p:nvPicPr>
        <p:blipFill>
          <a:blip r:embed="rId1"/>
          <a:stretch/>
        </p:blipFill>
        <p:spPr>
          <a:xfrm>
            <a:off x="8469720" y="0"/>
            <a:ext cx="673920" cy="340200"/>
          </a:xfrm>
          <a:prstGeom prst="rect">
            <a:avLst/>
          </a:prstGeom>
          <a:ln w="0">
            <a:noFill/>
          </a:ln>
        </p:spPr>
      </p:pic>
      <p:pic>
        <p:nvPicPr>
          <p:cNvPr id="67" name="" descr=""/>
          <p:cNvPicPr/>
          <p:nvPr/>
        </p:nvPicPr>
        <p:blipFill>
          <a:blip r:embed="rId2"/>
          <a:stretch/>
        </p:blipFill>
        <p:spPr>
          <a:xfrm>
            <a:off x="3060000" y="1620000"/>
            <a:ext cx="6039360" cy="2190600"/>
          </a:xfrm>
          <a:prstGeom prst="rect">
            <a:avLst/>
          </a:prstGeom>
          <a:ln w="0">
            <a:noFill/>
          </a:ln>
        </p:spPr>
      </p:pic>
      <p:pic>
        <p:nvPicPr>
          <p:cNvPr id="68" name="" descr=""/>
          <p:cNvPicPr/>
          <p:nvPr/>
        </p:nvPicPr>
        <p:blipFill>
          <a:blip r:embed="rId3"/>
          <a:stretch/>
        </p:blipFill>
        <p:spPr>
          <a:xfrm>
            <a:off x="180000" y="1620000"/>
            <a:ext cx="2788200" cy="198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lnSpc>
                <a:spcPct val="115000"/>
              </a:lnSpc>
              <a:buNone/>
              <a:tabLst>
                <a:tab algn="l" pos="0"/>
              </a:tabLst>
            </a:pPr>
            <a:r>
              <a:rPr b="0" lang="fr" sz="2020" strike="noStrike" u="none">
                <a:solidFill>
                  <a:schemeClr val="dk1"/>
                </a:solidFill>
                <a:uFillTx/>
                <a:latin typeface="Montserrat"/>
                <a:ea typeface="Montserrat"/>
              </a:rPr>
              <a:t>Aperçu de la maquette</a:t>
            </a:r>
            <a:endParaRPr b="0" lang="fr-FR" sz="2020" strike="noStrike" u="none">
              <a:solidFill>
                <a:srgbClr val="000000"/>
              </a:solidFill>
              <a:uFillTx/>
              <a:latin typeface="Arial"/>
            </a:endParaRPr>
          </a:p>
          <a:p>
            <a:pPr indent="0">
              <a:lnSpc>
                <a:spcPct val="115000"/>
              </a:lnSpc>
              <a:spcBef>
                <a:spcPts val="1199"/>
              </a:spcBef>
              <a:spcAft>
                <a:spcPts val="1199"/>
              </a:spcAft>
              <a:buNone/>
              <a:tabLst>
                <a:tab algn="l" pos="0"/>
              </a:tabLst>
            </a:pPr>
            <a:endParaRPr b="0" lang="fr-FR" sz="1820" strike="noStrike" u="none">
              <a:solidFill>
                <a:srgbClr val="000000"/>
              </a:solidFill>
              <a:uFillTx/>
              <a:latin typeface="Arial"/>
            </a:endParaRPr>
          </a:p>
        </p:txBody>
      </p:sp>
      <p:sp>
        <p:nvSpPr>
          <p:cNvPr id="70"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0">
              <a:lnSpc>
                <a:spcPct val="150000"/>
              </a:lnSpc>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71" name="Google Shape;78;p 4"/>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endParaRPr b="0" lang="fr-FR" sz="1400" strike="noStrike" u="none">
              <a:solidFill>
                <a:srgbClr val="000000"/>
              </a:solidFill>
              <a:uFillTx/>
              <a:latin typeface="Arial"/>
            </a:endParaRPr>
          </a:p>
        </p:txBody>
      </p:sp>
      <p:pic>
        <p:nvPicPr>
          <p:cNvPr id="72" name="Google Shape;79;p 4" descr=""/>
          <p:cNvPicPr/>
          <p:nvPr/>
        </p:nvPicPr>
        <p:blipFill>
          <a:blip r:embed="rId1"/>
          <a:stretch/>
        </p:blipFill>
        <p:spPr>
          <a:xfrm>
            <a:off x="8469720" y="0"/>
            <a:ext cx="673920" cy="340200"/>
          </a:xfrm>
          <a:prstGeom prst="rect">
            <a:avLst/>
          </a:prstGeom>
          <a:ln w="0">
            <a:noFill/>
          </a:ln>
        </p:spPr>
      </p:pic>
      <p:pic>
        <p:nvPicPr>
          <p:cNvPr id="73" name="" descr=""/>
          <p:cNvPicPr/>
          <p:nvPr/>
        </p:nvPicPr>
        <p:blipFill>
          <a:blip r:embed="rId2"/>
          <a:stretch/>
        </p:blipFill>
        <p:spPr>
          <a:xfrm>
            <a:off x="2340000" y="1332360"/>
            <a:ext cx="4104720" cy="2987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a:bodyPr>
          <a:p>
            <a:pPr indent="0">
              <a:lnSpc>
                <a:spcPct val="115000"/>
              </a:lnSpc>
              <a:spcAft>
                <a:spcPts val="1199"/>
              </a:spcAft>
              <a:buNone/>
              <a:tabLst>
                <a:tab algn="l" pos="0"/>
              </a:tabLst>
            </a:pPr>
            <a:r>
              <a:rPr b="0" lang="fr" sz="2000" strike="noStrike" u="none">
                <a:solidFill>
                  <a:schemeClr val="dk1"/>
                </a:solidFill>
                <a:uFillTx/>
                <a:latin typeface="Montserrat"/>
                <a:ea typeface="Montserrat"/>
              </a:rPr>
              <a:t>Méthodologie utilisée</a:t>
            </a:r>
            <a:endParaRPr b="0" lang="fr-FR" sz="2000" strike="noStrike" u="none">
              <a:solidFill>
                <a:srgbClr val="000000"/>
              </a:solidFill>
              <a:uFillTx/>
              <a:latin typeface="Arial"/>
            </a:endParaRPr>
          </a:p>
        </p:txBody>
      </p:sp>
      <p:sp>
        <p:nvSpPr>
          <p:cNvPr id="75"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fontScale="70000" lnSpcReduction="19999"/>
          </a:bodyPr>
          <a:p>
            <a:pPr marL="457200" indent="-324000">
              <a:lnSpc>
                <a:spcPct val="115000"/>
              </a:lnSpc>
              <a:buClr>
                <a:srgbClr val="0d0d0d"/>
              </a:buClr>
              <a:buFont typeface="Montserrat"/>
              <a:buChar char="●"/>
            </a:pPr>
            <a:r>
              <a:rPr b="0" lang="fr" sz="1500" strike="noStrike" u="none">
                <a:solidFill>
                  <a:srgbClr val="0d0d0d"/>
                </a:solidFill>
                <a:highlight>
                  <a:srgbClr val="ffffff"/>
                </a:highlight>
                <a:uFillTx/>
                <a:latin typeface="Montserrat"/>
                <a:ea typeface="Montserrat"/>
              </a:rPr>
              <a:t>La méthode Agile suis une logique précise, met en avant certain critère par rapport aux autres mais n’exclue pas ces autres critère pour autant</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Les individus et leurs interactions plus que les processus et les outils</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Des logiciels opérationnels plus qu’une documentation exhaustive</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La collaboration avec les clients plus que la négociation contractuelle</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L’adaptation au changement plus que le suivi d’un plan  </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La priorité est de satisfaire le client, souvent n’ayant pas une idée précise du résultat voulu, la méthode Agile à été pensé pour permettre de moins se fier des bases contractuelle, et privilégie le contact client pas à pas pour définir les besoins et attentes clair et précisément, sans avoir d’aléa ou autre car le manque de communication à crée une incompréhension qui nécéssitera de recommencer un travail déjà fait.</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r>
              <a:rPr b="0" lang="fr" sz="1500" strike="noStrike" u="none">
                <a:solidFill>
                  <a:srgbClr val="0d0d0d"/>
                </a:solidFill>
                <a:highlight>
                  <a:srgbClr val="ffffff"/>
                </a:highlight>
                <a:uFillTx/>
                <a:latin typeface="Montserrat"/>
                <a:ea typeface="Montserrat"/>
              </a:rPr>
              <a:t>Pour ce faire, plusieurs tâches sont realisé sous forme de ‘sprint’, au lieu d’éffectier tout le travail d’un coup, nous procédons étapes par étapes, pour validé correctement chaques fonctionnalités et répondre à l’attente du client .</a:t>
            </a:r>
            <a:endParaRPr b="0" lang="fr-FR" sz="1500" strike="noStrike" u="none">
              <a:solidFill>
                <a:srgbClr val="000000"/>
              </a:solidFill>
              <a:uFillTx/>
              <a:latin typeface="Arial"/>
            </a:endParaRPr>
          </a:p>
          <a:p>
            <a:pPr marL="457200" indent="0">
              <a:lnSpc>
                <a:spcPct val="115000"/>
              </a:lnSpc>
              <a:spcBef>
                <a:spcPts val="1191"/>
              </a:spcBef>
              <a:spcAft>
                <a:spcPts val="992"/>
              </a:spcAft>
              <a:buNone/>
            </a:pPr>
            <a:endParaRPr b="0" lang="fr-FR" sz="1500" strike="noStrike" u="none">
              <a:solidFill>
                <a:srgbClr val="000000"/>
              </a:solidFill>
              <a:uFillTx/>
              <a:latin typeface="Arial"/>
            </a:endParaRPr>
          </a:p>
          <a:p>
            <a:pPr indent="0">
              <a:lnSpc>
                <a:spcPct val="115000"/>
              </a:lnSpc>
              <a:buNone/>
              <a:tabLst>
                <a:tab algn="l" pos="0"/>
              </a:tabLst>
            </a:pPr>
            <a:endParaRPr b="0" lang="fr-FR" sz="1800" strike="noStrike" u="none">
              <a:solidFill>
                <a:srgbClr val="000000"/>
              </a:solidFill>
              <a:uFillTx/>
              <a:latin typeface="Arial"/>
            </a:endParaRPr>
          </a:p>
          <a:p>
            <a:pPr indent="0">
              <a:lnSpc>
                <a:spcPct val="115000"/>
              </a:lnSpc>
              <a:spcBef>
                <a:spcPts val="1199"/>
              </a:spcBef>
              <a:buNone/>
              <a:tabLst>
                <a:tab algn="l" pos="0"/>
              </a:tabLst>
            </a:pPr>
            <a:endParaRPr b="0" lang="fr-FR" sz="1800" strike="noStrike" u="none">
              <a:solidFill>
                <a:srgbClr val="000000"/>
              </a:solidFill>
              <a:uFillTx/>
              <a:latin typeface="Arial"/>
            </a:endParaRPr>
          </a:p>
          <a:p>
            <a:pPr marL="457200" indent="0">
              <a:lnSpc>
                <a:spcPct val="115000"/>
              </a:lnSpc>
              <a:spcBef>
                <a:spcPts val="1199"/>
              </a:spcBef>
              <a:spcAft>
                <a:spcPts val="1199"/>
              </a:spcAft>
              <a:buNone/>
              <a:tabLst>
                <a:tab algn="l" pos="0"/>
              </a:tabLst>
            </a:pPr>
            <a:endParaRPr b="0" lang="fr-FR" sz="1800" strike="noStrike" u="none">
              <a:solidFill>
                <a:srgbClr val="000000"/>
              </a:solidFill>
              <a:uFillTx/>
              <a:latin typeface="Arial"/>
            </a:endParaRPr>
          </a:p>
        </p:txBody>
      </p:sp>
      <p:sp>
        <p:nvSpPr>
          <p:cNvPr id="76" name="Google Shape;86;p17"/>
          <p:cNvSpPr/>
          <p:nvPr/>
        </p:nvSpPr>
        <p:spPr>
          <a:xfrm>
            <a:off x="-4680" y="0"/>
            <a:ext cx="9153360" cy="239400"/>
          </a:xfrm>
          <a:prstGeom prst="rect">
            <a:avLst/>
          </a:prstGeom>
          <a:solidFill>
            <a:srgbClr val="fce5cd"/>
          </a:solidFill>
          <a:ln w="9525">
            <a:solidFill>
              <a:srgbClr val="f7edde"/>
            </a:solidFill>
            <a:round/>
          </a:ln>
        </p:spPr>
        <p:style>
          <a:lnRef idx="0"/>
          <a:fillRef idx="0"/>
          <a:effectRef idx="0"/>
          <a:fontRef idx="minor"/>
        </p:style>
        <p:txBody>
          <a:bodyPr tIns="91440" bIns="91440" anchor="ctr">
            <a:noAutofit/>
          </a:bodyPr>
          <a:p>
            <a:pPr algn="ctr">
              <a:lnSpc>
                <a:spcPct val="100000"/>
              </a:lnSpc>
              <a:tabLst>
                <a:tab algn="l" pos="0"/>
              </a:tabLst>
            </a:pPr>
            <a:endParaRPr b="0" lang="fr-FR" sz="1400" strike="noStrike" u="none">
              <a:solidFill>
                <a:srgbClr val="000000"/>
              </a:solidFill>
              <a:uFillTx/>
              <a:latin typeface="Arial"/>
            </a:endParaRPr>
          </a:p>
        </p:txBody>
      </p:sp>
      <p:pic>
        <p:nvPicPr>
          <p:cNvPr id="77" name="Google Shape;87;p17" descr=""/>
          <p:cNvPicPr/>
          <p:nvPr/>
        </p:nvPicPr>
        <p:blipFill>
          <a:blip r:embed="rId1"/>
          <a:stretch/>
        </p:blipFill>
        <p:spPr>
          <a:xfrm>
            <a:off x="8469720" y="0"/>
            <a:ext cx="673920" cy="340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2024-09-18T20:57:45Z</dcterms:modified>
  <cp:revision>1</cp:revision>
  <dc:subject/>
  <dc:title/>
</cp:coreProperties>
</file>