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trike="noStrike" u="none">
              <a:solidFill>
                <a:srgbClr val="000000"/>
              </a:solidFill>
              <a:uFillTx/>
              <a:latin typeface="Arial"/>
            </a:endParaRPr>
          </a:p>
        </p:txBody>
      </p:sp>
      <p:sp>
        <p:nvSpPr>
          <p:cNvPr id="4" name="PlaceHolder 3"/>
          <p:cNvSpPr>
            <a:spLocks noGrp="1"/>
          </p:cNvSpPr>
          <p:nvPr>
            <p:ph type="sldNum" idx="1"/>
          </p:nvPr>
        </p:nvSpPr>
        <p:spPr/>
        <p:txBody>
          <a:bodyPr/>
          <a:p>
            <a:fld id="{B663AE9B-7045-44F8-B9C1-2FCD30ED230F}"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1B03E6C5-90CF-4B43-8957-B595C5C41F37}"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E2AC83A7-D746-4DE7-B532-E297551F992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D4A94DFE-366B-4B8F-B1B8-229E157CBB1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352F08BA-A492-4B70-803E-A6E3402D2235}"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582B54C3-7A4F-4CF5-BBDB-5F2BC85032C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1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3200" strike="noStrike" u="none">
              <a:solidFill>
                <a:srgbClr val="000000"/>
              </a:solidFill>
              <a:uFillTx/>
              <a:latin typeface="Arial"/>
            </a:endParaRPr>
          </a:p>
        </p:txBody>
      </p:sp>
      <p:sp>
        <p:nvSpPr>
          <p:cNvPr id="4" name="PlaceHolder 3"/>
          <p:cNvSpPr>
            <a:spLocks noGrp="1"/>
          </p:cNvSpPr>
          <p:nvPr>
            <p:ph type="sldNum" idx="5"/>
          </p:nvPr>
        </p:nvSpPr>
        <p:spPr/>
        <p:txBody>
          <a:bodyPr/>
          <a:p>
            <a:fld id="{CE139758-32AB-49A1-ACE0-2A8BFCA8607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3200" strike="noStrike" u="none">
              <a:solidFill>
                <a:srgbClr val="000000"/>
              </a:solidFill>
              <a:uFillTx/>
              <a:latin typeface="Arial"/>
            </a:endParaRPr>
          </a:p>
        </p:txBody>
      </p:sp>
      <p:sp>
        <p:nvSpPr>
          <p:cNvPr id="1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3200" strike="noStrike" u="none">
              <a:solidFill>
                <a:srgbClr val="000000"/>
              </a:solidFill>
              <a:uFillTx/>
              <a:latin typeface="Arial"/>
            </a:endParaRPr>
          </a:p>
        </p:txBody>
      </p:sp>
      <p:sp>
        <p:nvSpPr>
          <p:cNvPr id="5" name="PlaceHolder 4"/>
          <p:cNvSpPr>
            <a:spLocks noGrp="1"/>
          </p:cNvSpPr>
          <p:nvPr>
            <p:ph type="sldNum" idx="6"/>
          </p:nvPr>
        </p:nvSpPr>
        <p:spPr/>
        <p:txBody>
          <a:bodyPr/>
          <a:p>
            <a:fld id="{BB9C7563-7590-4315-B98D-11B5258427FF}"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3" name="PlaceHolder 2"/>
          <p:cNvSpPr>
            <a:spLocks noGrp="1"/>
          </p:cNvSpPr>
          <p:nvPr>
            <p:ph type="sldNum" idx="7"/>
          </p:nvPr>
        </p:nvSpPr>
        <p:spPr/>
        <p:txBody>
          <a:bodyPr/>
          <a:p>
            <a:fld id="{DD3C8BED-FE42-4213-884F-CF68519487C0}"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35224F56-757D-441B-BBD6-A2D5B06F092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7B604109-F4A1-4AFC-AD67-EBE9B67AD08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buNone/>
            </a:pPr>
            <a:r>
              <a:rPr b="0" lang="fr-FR" sz="1800" strike="noStrike" u="none">
                <a:solidFill>
                  <a:srgbClr val="000000"/>
                </a:solidFill>
                <a:uFillTx/>
                <a:latin typeface="Arial"/>
              </a:rPr>
              <a:t>Cliquez pour éditer le format du texte-titre</a:t>
            </a:r>
            <a:endParaRPr b="0" lang="fr-FR" sz="1800" strike="noStrike" u="none">
              <a:solidFill>
                <a:srgbClr val="000000"/>
              </a:solidFill>
              <a:uFillTx/>
              <a:latin typeface="Arial"/>
            </a:endParaRPr>
          </a:p>
        </p:txBody>
      </p:sp>
      <p:sp>
        <p:nvSpPr>
          <p:cNvPr id="1" name="PlaceHolder 2"/>
          <p:cNvSpPr>
            <a:spLocks noGrp="1"/>
          </p:cNvSpPr>
          <p:nvPr>
            <p:ph type="sldNum" idx="1"/>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E5B4F643-63F6-4265-AE0A-852502A6B377}"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fr-FR" sz="3200" strike="noStrike" u="none">
                <a:solidFill>
                  <a:srgbClr val="000000"/>
                </a:solidFill>
                <a:uFillTx/>
                <a:latin typeface="Arial"/>
              </a:rPr>
              <a:t>Cliquez pour éditer le format du plan de texte</a:t>
            </a:r>
            <a:endParaRPr b="0" lang="fr-FR"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2800" strike="noStrike" u="none">
                <a:solidFill>
                  <a:srgbClr val="000000"/>
                </a:solidFill>
                <a:uFillTx/>
                <a:latin typeface="Arial"/>
              </a:rPr>
              <a:t>Second niveau de plan</a:t>
            </a:r>
            <a:endParaRPr b="0" lang="fr-F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2400" strike="noStrike" u="none">
                <a:solidFill>
                  <a:srgbClr val="000000"/>
                </a:solidFill>
                <a:uFillTx/>
                <a:latin typeface="Arial"/>
              </a:rPr>
              <a:t>Troisième niveau de plan</a:t>
            </a:r>
            <a:endParaRPr b="0" lang="fr-FR"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2000" strike="noStrike" u="none">
                <a:solidFill>
                  <a:srgbClr val="000000"/>
                </a:solidFill>
                <a:uFillTx/>
                <a:latin typeface="Arial"/>
              </a:rPr>
              <a:t>Quatrième niveau de plan</a:t>
            </a:r>
            <a:endParaRPr b="0" lang="fr-FR"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uFillTx/>
                <a:latin typeface="Arial"/>
              </a:rPr>
              <a:t>Cinquième niveau de plan</a:t>
            </a:r>
            <a:endParaRPr b="0" lang="fr-F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uFillTx/>
                <a:latin typeface="Arial"/>
              </a:rPr>
              <a:t>Sixième niveau de plan</a:t>
            </a:r>
            <a:endParaRPr b="0" lang="fr-F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uFillTx/>
                <a:latin typeface="Arial"/>
              </a:rPr>
              <a:t>Septième niveau de plan</a:t>
            </a:r>
            <a:endParaRPr b="0" lang="fr-FR"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Google Shape;36;p9"/>
          <p:cNvSpPr/>
          <p:nvPr/>
        </p:nvSpPr>
        <p:spPr>
          <a:xfrm>
            <a:off x="4572000" y="0"/>
            <a:ext cx="4570920" cy="514260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fr-FR" sz="1400" strike="noStrike" u="none">
              <a:solidFill>
                <a:srgbClr val="000000"/>
              </a:solidFill>
              <a:uFillTx/>
              <a:latin typeface="Arial"/>
            </a:endParaRPr>
          </a:p>
        </p:txBody>
      </p:sp>
      <p:sp>
        <p:nvSpPr>
          <p:cNvPr id="26" name="PlaceHolder 1"/>
          <p:cNvSpPr>
            <a:spLocks noGrp="1"/>
          </p:cNvSpPr>
          <p:nvPr>
            <p:ph type="sldNum" idx="10"/>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D69D4D5C-A5C6-40DB-AD4A-3C48E7239484}"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sldNum" idx="11"/>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8B263CE3-AE97-4853-B644-391902F28F83}"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sldNum" idx="2"/>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5AD35A34-B75B-4955-9EDF-D9CD36EA92FA}"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sldNum" idx="3"/>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2F901F3F-A7C8-48A3-92B0-1FCA71E12BE3}"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sldNum" idx="4"/>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167FAC18-0B4B-4960-AAB3-174FC0A758FA}"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buNone/>
            </a:pPr>
            <a:r>
              <a:rPr b="0" lang="fr-FR" sz="1800" strike="noStrike" u="none">
                <a:solidFill>
                  <a:srgbClr val="000000"/>
                </a:solidFill>
                <a:uFillTx/>
                <a:latin typeface="Arial"/>
              </a:rPr>
              <a:t>Cliquez pour éditer le format du texte-titre</a:t>
            </a:r>
            <a:endParaRPr b="0" lang="fr-FR" sz="1800" strike="noStrike" u="none">
              <a:solidFill>
                <a:srgbClr val="000000"/>
              </a:solidFill>
              <a:uFillTx/>
              <a:latin typeface="Arial"/>
            </a:endParaRPr>
          </a:p>
        </p:txBody>
      </p:sp>
      <p:sp>
        <p:nvSpPr>
          <p:cNvPr id="9"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uFillTx/>
                <a:latin typeface="Arial"/>
              </a:rPr>
              <a:t>Cliquez pour éditer le format du plan de texte</a:t>
            </a:r>
            <a:endParaRPr b="0" lang="fr-F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uFillTx/>
                <a:latin typeface="Arial"/>
              </a:rPr>
              <a:t>Second niveau de plan</a:t>
            </a:r>
            <a:endParaRPr b="0" lang="fr-F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uFillTx/>
                <a:latin typeface="Arial"/>
              </a:rPr>
              <a:t>Troisième niveau de plan</a:t>
            </a:r>
            <a:endParaRPr b="0" lang="fr-F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uFillTx/>
                <a:latin typeface="Arial"/>
              </a:rPr>
              <a:t>Quatrième niveau de plan</a:t>
            </a:r>
            <a:endParaRPr b="0" lang="fr-F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uFillTx/>
                <a:latin typeface="Arial"/>
              </a:rPr>
              <a:t>Cinquième niveau de plan</a:t>
            </a:r>
            <a:endParaRPr b="0" lang="fr-F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uFillTx/>
                <a:latin typeface="Arial"/>
              </a:rPr>
              <a:t>Sixième niveau de plan</a:t>
            </a:r>
            <a:endParaRPr b="0" lang="fr-F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uFillTx/>
                <a:latin typeface="Arial"/>
              </a:rPr>
              <a:t>Septième niveau de plan</a:t>
            </a:r>
            <a:endParaRPr b="0" lang="fr-FR" sz="1800" strike="noStrike" u="none">
              <a:solidFill>
                <a:srgbClr val="000000"/>
              </a:solidFill>
              <a:uFillTx/>
              <a:latin typeface="Arial"/>
            </a:endParaRPr>
          </a:p>
        </p:txBody>
      </p:sp>
      <p:sp>
        <p:nvSpPr>
          <p:cNvPr id="10" name="PlaceHolder 3"/>
          <p:cNvSpPr>
            <a:spLocks noGrp="1"/>
          </p:cNvSpPr>
          <p:nvPr>
            <p:ph type="sldNum" idx="5"/>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ED36909B-68AA-40E7-A0A1-480E8792B916}"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buNone/>
            </a:pPr>
            <a:r>
              <a:rPr b="0" lang="fr-FR" sz="1800" strike="noStrike" u="none">
                <a:solidFill>
                  <a:srgbClr val="000000"/>
                </a:solidFill>
                <a:uFillTx/>
                <a:latin typeface="Arial"/>
              </a:rPr>
              <a:t>Cliquez pour éditer le format du texte-titre</a:t>
            </a:r>
            <a:endParaRPr b="0" lang="fr-FR" sz="1800" strike="noStrike" u="none">
              <a:solidFill>
                <a:srgbClr val="000000"/>
              </a:solidFill>
              <a:uFillTx/>
              <a:latin typeface="Arial"/>
            </a:endParaRPr>
          </a:p>
        </p:txBody>
      </p:sp>
      <p:sp>
        <p:nvSpPr>
          <p:cNvPr id="14"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5000" lnSpcReduction="9999"/>
          </a:bodyPr>
          <a:p>
            <a:pPr marL="432000" indent="-324000">
              <a:spcBef>
                <a:spcPts val="1417"/>
              </a:spcBef>
              <a:buClr>
                <a:srgbClr val="000000"/>
              </a:buClr>
              <a:buSzPct val="45000"/>
              <a:buFont typeface="Wingdings" charset="2"/>
              <a:buChar char=""/>
            </a:pPr>
            <a:r>
              <a:rPr b="0" lang="fr-FR" sz="1800" strike="noStrike" u="none">
                <a:solidFill>
                  <a:srgbClr val="000000"/>
                </a:solidFill>
                <a:uFillTx/>
                <a:latin typeface="Arial"/>
              </a:rPr>
              <a:t>Cliquez pour éditer le format du plan de texte</a:t>
            </a:r>
            <a:endParaRPr b="0" lang="fr-F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uFillTx/>
                <a:latin typeface="Arial"/>
              </a:rPr>
              <a:t>Second niveau de plan</a:t>
            </a:r>
            <a:endParaRPr b="0" lang="fr-F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uFillTx/>
                <a:latin typeface="Arial"/>
              </a:rPr>
              <a:t>Troisième niveau de plan</a:t>
            </a:r>
            <a:endParaRPr b="0" lang="fr-F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uFillTx/>
                <a:latin typeface="Arial"/>
              </a:rPr>
              <a:t>Quatrième niveau de plan</a:t>
            </a:r>
            <a:endParaRPr b="0" lang="fr-F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uFillTx/>
                <a:latin typeface="Arial"/>
              </a:rPr>
              <a:t>Cinquième niveau de plan</a:t>
            </a:r>
            <a:endParaRPr b="0" lang="fr-F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uFillTx/>
                <a:latin typeface="Arial"/>
              </a:rPr>
              <a:t>Sixième niveau de plan</a:t>
            </a:r>
            <a:endParaRPr b="0" lang="fr-F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uFillTx/>
                <a:latin typeface="Arial"/>
              </a:rPr>
              <a:t>Septième niveau de plan</a:t>
            </a:r>
            <a:endParaRPr b="0" lang="fr-FR" sz="1800" strike="noStrike" u="none">
              <a:solidFill>
                <a:srgbClr val="000000"/>
              </a:solidFill>
              <a:uFillTx/>
              <a:latin typeface="Arial"/>
            </a:endParaRPr>
          </a:p>
        </p:txBody>
      </p:sp>
      <p:sp>
        <p:nvSpPr>
          <p:cNvPr id="15"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5000" lnSpcReduction="9999"/>
          </a:bodyPr>
          <a:p>
            <a:pPr marL="432000" indent="-324000">
              <a:spcBef>
                <a:spcPts val="1417"/>
              </a:spcBef>
              <a:buClr>
                <a:srgbClr val="000000"/>
              </a:buClr>
              <a:buSzPct val="45000"/>
              <a:buFont typeface="Wingdings" charset="2"/>
              <a:buChar char=""/>
            </a:pPr>
            <a:r>
              <a:rPr b="0" lang="fr-FR" sz="1800" strike="noStrike" u="none">
                <a:solidFill>
                  <a:srgbClr val="000000"/>
                </a:solidFill>
                <a:uFillTx/>
                <a:latin typeface="Arial"/>
              </a:rPr>
              <a:t>Cliquez pour éditer le format du plan de texte</a:t>
            </a:r>
            <a:endParaRPr b="0" lang="fr-F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uFillTx/>
                <a:latin typeface="Arial"/>
              </a:rPr>
              <a:t>Second niveau de plan</a:t>
            </a:r>
            <a:endParaRPr b="0" lang="fr-F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uFillTx/>
                <a:latin typeface="Arial"/>
              </a:rPr>
              <a:t>Troisième niveau de plan</a:t>
            </a:r>
            <a:endParaRPr b="0" lang="fr-F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uFillTx/>
                <a:latin typeface="Arial"/>
              </a:rPr>
              <a:t>Quatrième niveau de plan</a:t>
            </a:r>
            <a:endParaRPr b="0" lang="fr-F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uFillTx/>
                <a:latin typeface="Arial"/>
              </a:rPr>
              <a:t>Cinquième niveau de plan</a:t>
            </a:r>
            <a:endParaRPr b="0" lang="fr-F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uFillTx/>
                <a:latin typeface="Arial"/>
              </a:rPr>
              <a:t>Sixième niveau de plan</a:t>
            </a:r>
            <a:endParaRPr b="0" lang="fr-F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uFillTx/>
                <a:latin typeface="Arial"/>
              </a:rPr>
              <a:t>Septième niveau de plan</a:t>
            </a:r>
            <a:endParaRPr b="0" lang="fr-FR" sz="1800" strike="noStrike" u="none">
              <a:solidFill>
                <a:srgbClr val="000000"/>
              </a:solidFill>
              <a:uFillTx/>
              <a:latin typeface="Arial"/>
            </a:endParaRPr>
          </a:p>
        </p:txBody>
      </p:sp>
      <p:sp>
        <p:nvSpPr>
          <p:cNvPr id="16" name="PlaceHolder 4"/>
          <p:cNvSpPr>
            <a:spLocks noGrp="1"/>
          </p:cNvSpPr>
          <p:nvPr>
            <p:ph type="sldNum" idx="6"/>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5FDFB0B1-121F-431C-A272-32670CC442B4}"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indent="0">
              <a:buNone/>
            </a:pPr>
            <a:r>
              <a:rPr b="0" lang="fr-FR" sz="1800" strike="noStrike" u="none">
                <a:solidFill>
                  <a:srgbClr val="000000"/>
                </a:solidFill>
                <a:uFillTx/>
                <a:latin typeface="Arial"/>
              </a:rPr>
              <a:t>Cliquez pour éditer le format du texte-titre</a:t>
            </a:r>
            <a:endParaRPr b="0" lang="fr-FR" sz="1800" strike="noStrike" u="none">
              <a:solidFill>
                <a:srgbClr val="000000"/>
              </a:solidFill>
              <a:uFillTx/>
              <a:latin typeface="Arial"/>
            </a:endParaRPr>
          </a:p>
        </p:txBody>
      </p:sp>
      <p:sp>
        <p:nvSpPr>
          <p:cNvPr id="21" name="PlaceHolder 2"/>
          <p:cNvSpPr>
            <a:spLocks noGrp="1"/>
          </p:cNvSpPr>
          <p:nvPr>
            <p:ph type="sldNum" idx="7"/>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AE51FA00-A35E-44AC-B000-DC7DF8777C00}"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sldNum" idx="8"/>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36E0B79B-7C60-4E8A-8FD1-B236C4DE3613}"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PlaceHolder 1"/>
          <p:cNvSpPr>
            <a:spLocks noGrp="1"/>
          </p:cNvSpPr>
          <p:nvPr>
            <p:ph type="sldNum" idx="9"/>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1B955FC3-134E-4ED0-B09E-5F24977D7CD5}"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4.png"/><Relationship Id="rId3"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e5cd"/>
        </a:solidFill>
      </p:bgPr>
    </p:bg>
    <p:spTree>
      <p:nvGrpSpPr>
        <p:cNvPr id="1" name=""/>
        <p:cNvGrpSpPr/>
        <p:nvPr/>
      </p:nvGrpSpPr>
      <p:grpSpPr>
        <a:xfrm>
          <a:off x="0" y="0"/>
          <a:ext cx="0" cy="0"/>
          <a:chOff x="0" y="0"/>
          <a:chExt cx="0" cy="0"/>
        </a:xfrm>
      </p:grpSpPr>
      <p:sp>
        <p:nvSpPr>
          <p:cNvPr id="28" name="Google Shape;54;p13"/>
          <p:cNvSpPr/>
          <p:nvPr/>
        </p:nvSpPr>
        <p:spPr>
          <a:xfrm>
            <a:off x="2392920" y="1537560"/>
            <a:ext cx="4221000" cy="8010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fr" sz="3500" strike="noStrike" u="none">
                <a:solidFill>
                  <a:schemeClr val="dk1"/>
                </a:solidFill>
                <a:uFillTx/>
                <a:latin typeface="Montserrat"/>
                <a:ea typeface="Montserrat"/>
              </a:rPr>
              <a:t>PRÉSENTATION</a:t>
            </a:r>
            <a:br>
              <a:rPr sz="3500"/>
            </a:br>
            <a:br>
              <a:rPr sz="3500"/>
            </a:br>
            <a:r>
              <a:rPr b="1" lang="fr" sz="3100" strike="noStrike" u="none">
                <a:solidFill>
                  <a:schemeClr val="dk1"/>
                </a:solidFill>
                <a:uFillTx/>
                <a:latin typeface="Montserrat"/>
                <a:ea typeface="Montserrat"/>
              </a:rPr>
              <a:t>Menu Maker by Qwenta</a:t>
            </a:r>
            <a:endParaRPr b="0" lang="fr-FR" sz="3100" strike="noStrike" u="none">
              <a:solidFill>
                <a:srgbClr val="000000"/>
              </a:solidFill>
              <a:uFillTx/>
              <a:latin typeface="Arial"/>
            </a:endParaRPr>
          </a:p>
        </p:txBody>
      </p:sp>
      <p:sp>
        <p:nvSpPr>
          <p:cNvPr id="29" name="Google Shape;55;p13"/>
          <p:cNvSpPr/>
          <p:nvPr/>
        </p:nvSpPr>
        <p:spPr>
          <a:xfrm>
            <a:off x="115200" y="118440"/>
            <a:ext cx="2383560" cy="27900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fr" sz="1500" strike="noStrike" u="none">
                <a:solidFill>
                  <a:schemeClr val="dk1"/>
                </a:solidFill>
                <a:uFillTx/>
                <a:latin typeface="Montserrat"/>
                <a:ea typeface="Montserrat"/>
              </a:rPr>
              <a:t>Nom Prénom</a:t>
            </a:r>
            <a:br>
              <a:rPr sz="1500"/>
            </a:br>
            <a:r>
              <a:rPr b="0" lang="fr" sz="1500" strike="noStrike" u="none">
                <a:solidFill>
                  <a:schemeClr val="dk1"/>
                </a:solidFill>
                <a:uFillTx/>
                <a:latin typeface="Montserrat"/>
                <a:ea typeface="Montserrat"/>
              </a:rPr>
              <a:t>Date </a:t>
            </a:r>
            <a:endParaRPr b="0" lang="fr-FR" sz="1500" strike="noStrike" u="none">
              <a:solidFill>
                <a:srgbClr val="000000"/>
              </a:solidFill>
              <a:uFillTx/>
              <a:latin typeface="Arial"/>
            </a:endParaRPr>
          </a:p>
        </p:txBody>
      </p:sp>
      <p:pic>
        <p:nvPicPr>
          <p:cNvPr id="30" name="Google Shape;56;p13" descr=""/>
          <p:cNvPicPr/>
          <p:nvPr/>
        </p:nvPicPr>
        <p:blipFill>
          <a:blip r:embed="rId1"/>
          <a:stretch/>
        </p:blipFill>
        <p:spPr>
          <a:xfrm>
            <a:off x="7200000" y="0"/>
            <a:ext cx="1942920" cy="9795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19400" cy="57168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1800" strike="noStrike" u="none">
                <a:solidFill>
                  <a:schemeClr val="dk1"/>
                </a:solidFill>
                <a:uFillTx/>
                <a:latin typeface="Montserrat"/>
                <a:ea typeface="Montserrat"/>
              </a:rPr>
              <a:t>Architecture Globale du Projet</a:t>
            </a:r>
            <a:endParaRPr b="0" lang="fr-FR" sz="1800" strike="noStrike" u="none">
              <a:solidFill>
                <a:srgbClr val="000000"/>
              </a:solidFill>
              <a:uFillTx/>
              <a:latin typeface="Arial"/>
            </a:endParaRPr>
          </a:p>
        </p:txBody>
      </p:sp>
      <p:sp>
        <p:nvSpPr>
          <p:cNvPr id="70" name="Google Shape;103;p 1"/>
          <p:cNvSpPr/>
          <p:nvPr/>
        </p:nvSpPr>
        <p:spPr>
          <a:xfrm>
            <a:off x="0" y="0"/>
            <a:ext cx="4910400" cy="351360"/>
          </a:xfrm>
          <a:prstGeom prst="rect">
            <a:avLst/>
          </a:prstGeom>
          <a:noFill/>
          <a:ln w="0">
            <a:noFill/>
          </a:ln>
        </p:spPr>
        <p:style>
          <a:lnRef idx="0"/>
          <a:fillRef idx="0"/>
          <a:effectRef idx="0"/>
          <a:fontRef idx="minor"/>
        </p:style>
        <p:txBody>
          <a:bodyPr lIns="90000" rIns="90000"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71" name="Google Shape;104;p 1"/>
          <p:cNvSpPr/>
          <p:nvPr/>
        </p:nvSpPr>
        <p:spPr>
          <a:xfrm>
            <a:off x="434880" y="1085400"/>
            <a:ext cx="8319600" cy="834840"/>
          </a:xfrm>
          <a:prstGeom prst="rect">
            <a:avLst/>
          </a:prstGeom>
          <a:noFill/>
          <a:ln w="0">
            <a:noFill/>
          </a:ln>
        </p:spPr>
        <p:style>
          <a:lnRef idx="0"/>
          <a:fillRef idx="0"/>
          <a:effectRef idx="0"/>
          <a:fontRef idx="minor"/>
        </p:style>
        <p:txBody>
          <a:bodyPr lIns="90000" rIns="90000" tIns="91440" bIns="91440" anchor="t">
            <a:spAutoFit/>
          </a:bodyPr>
          <a:p>
            <a:pPr>
              <a:lnSpc>
                <a:spcPct val="150000"/>
              </a:lnSpc>
            </a:pPr>
            <a:endParaRPr b="0" lang="fr-FR" sz="1500" strike="noStrike" u="none">
              <a:solidFill>
                <a:srgbClr val="000000"/>
              </a:solidFill>
              <a:uFillTx/>
              <a:latin typeface="Arial"/>
            </a:endParaRPr>
          </a:p>
          <a:p>
            <a:pPr>
              <a:lnSpc>
                <a:spcPct val="115000"/>
              </a:lnSpc>
              <a:tabLst>
                <a:tab algn="l" pos="0"/>
              </a:tabLst>
            </a:pPr>
            <a:endParaRPr b="0" lang="fr-FR" sz="12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72" name="Google Shape;105;p 1"/>
          <p:cNvSpPr/>
          <p:nvPr/>
        </p:nvSpPr>
        <p:spPr>
          <a:xfrm>
            <a:off x="-4680" y="0"/>
            <a:ext cx="9152640" cy="2386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endParaRPr b="0" lang="fr-FR" sz="1400" strike="noStrike" u="none">
              <a:solidFill>
                <a:srgbClr val="000000"/>
              </a:solidFill>
              <a:uFillTx/>
              <a:latin typeface="Arial"/>
            </a:endParaRPr>
          </a:p>
        </p:txBody>
      </p:sp>
      <p:pic>
        <p:nvPicPr>
          <p:cNvPr id="73" name="Google Shape;106;p 1" descr=""/>
          <p:cNvPicPr/>
          <p:nvPr/>
        </p:nvPicPr>
        <p:blipFill>
          <a:blip r:embed="rId1"/>
          <a:stretch/>
        </p:blipFill>
        <p:spPr>
          <a:xfrm>
            <a:off x="8460000" y="0"/>
            <a:ext cx="673200" cy="339480"/>
          </a:xfrm>
          <a:prstGeom prst="rect">
            <a:avLst/>
          </a:prstGeom>
          <a:ln w="0">
            <a:noFill/>
          </a:ln>
        </p:spPr>
      </p:pic>
      <p:pic>
        <p:nvPicPr>
          <p:cNvPr id="74" name="" descr=""/>
          <p:cNvPicPr/>
          <p:nvPr/>
        </p:nvPicPr>
        <p:blipFill>
          <a:blip r:embed="rId2"/>
          <a:stretch/>
        </p:blipFill>
        <p:spPr>
          <a:xfrm>
            <a:off x="540000" y="1385640"/>
            <a:ext cx="942840" cy="534600"/>
          </a:xfrm>
          <a:prstGeom prst="rect">
            <a:avLst/>
          </a:prstGeom>
          <a:ln w="0">
            <a:noFill/>
          </a:ln>
        </p:spPr>
      </p:pic>
      <p:pic>
        <p:nvPicPr>
          <p:cNvPr id="75" name="" descr=""/>
          <p:cNvPicPr/>
          <p:nvPr/>
        </p:nvPicPr>
        <p:blipFill>
          <a:blip r:embed="rId3"/>
          <a:stretch/>
        </p:blipFill>
        <p:spPr>
          <a:xfrm>
            <a:off x="3420000" y="1373400"/>
            <a:ext cx="1080000" cy="606600"/>
          </a:xfrm>
          <a:prstGeom prst="rect">
            <a:avLst/>
          </a:prstGeom>
          <a:ln w="0">
            <a:noFill/>
          </a:ln>
        </p:spPr>
      </p:pic>
      <p:pic>
        <p:nvPicPr>
          <p:cNvPr id="76" name="" descr=""/>
          <p:cNvPicPr/>
          <p:nvPr/>
        </p:nvPicPr>
        <p:blipFill>
          <a:blip r:embed="rId4"/>
          <a:stretch/>
        </p:blipFill>
        <p:spPr>
          <a:xfrm>
            <a:off x="6120000" y="1260000"/>
            <a:ext cx="757440" cy="954720"/>
          </a:xfrm>
          <a:prstGeom prst="rect">
            <a:avLst/>
          </a:prstGeom>
          <a:ln w="0">
            <a:noFill/>
          </a:ln>
        </p:spPr>
      </p:pic>
      <p:pic>
        <p:nvPicPr>
          <p:cNvPr id="77" name="" descr=""/>
          <p:cNvPicPr/>
          <p:nvPr/>
        </p:nvPicPr>
        <p:blipFill>
          <a:blip r:embed="rId5"/>
          <a:stretch/>
        </p:blipFill>
        <p:spPr>
          <a:xfrm>
            <a:off x="2160000" y="1540800"/>
            <a:ext cx="485280" cy="259200"/>
          </a:xfrm>
          <a:prstGeom prst="rect">
            <a:avLst/>
          </a:prstGeom>
          <a:ln w="0">
            <a:noFill/>
          </a:ln>
        </p:spPr>
      </p:pic>
      <p:sp>
        <p:nvSpPr>
          <p:cNvPr id="78" name=""/>
          <p:cNvSpPr/>
          <p:nvPr/>
        </p:nvSpPr>
        <p:spPr>
          <a:xfrm>
            <a:off x="1482840" y="1620000"/>
            <a:ext cx="677160" cy="0"/>
          </a:xfrm>
          <a:prstGeom prst="line">
            <a:avLst/>
          </a:prstGeom>
          <a:ln w="0">
            <a:solidFill>
              <a:srgbClr val="3465a4"/>
            </a:solidFill>
            <a:head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79" name=""/>
          <p:cNvSpPr/>
          <p:nvPr/>
        </p:nvSpPr>
        <p:spPr>
          <a:xfrm>
            <a:off x="2520000" y="1620000"/>
            <a:ext cx="90000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pic>
        <p:nvPicPr>
          <p:cNvPr id="80" name="" descr=""/>
          <p:cNvPicPr/>
          <p:nvPr/>
        </p:nvPicPr>
        <p:blipFill>
          <a:blip r:embed="rId6"/>
          <a:stretch/>
        </p:blipFill>
        <p:spPr>
          <a:xfrm>
            <a:off x="5040000" y="1505160"/>
            <a:ext cx="540000" cy="294840"/>
          </a:xfrm>
          <a:prstGeom prst="rect">
            <a:avLst/>
          </a:prstGeom>
          <a:ln w="0">
            <a:noFill/>
          </a:ln>
        </p:spPr>
      </p:pic>
      <p:sp>
        <p:nvSpPr>
          <p:cNvPr id="81" name=""/>
          <p:cNvSpPr/>
          <p:nvPr/>
        </p:nvSpPr>
        <p:spPr>
          <a:xfrm>
            <a:off x="5580000" y="1620000"/>
            <a:ext cx="54000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82" name=""/>
          <p:cNvSpPr/>
          <p:nvPr/>
        </p:nvSpPr>
        <p:spPr>
          <a:xfrm flipH="1">
            <a:off x="4500000" y="1620000"/>
            <a:ext cx="54000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444960"/>
            <a:ext cx="8519400" cy="57168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1800" strike="noStrike" u="none">
                <a:solidFill>
                  <a:schemeClr val="dk1"/>
                </a:solidFill>
                <a:uFillTx/>
                <a:latin typeface="Montserrat"/>
                <a:ea typeface="Montserrat"/>
              </a:rPr>
              <a:t>Kanban</a:t>
            </a:r>
            <a:endParaRPr b="0" lang="fr-FR" sz="1800" strike="noStrike" u="none">
              <a:solidFill>
                <a:srgbClr val="000000"/>
              </a:solidFill>
              <a:uFillTx/>
              <a:latin typeface="Arial"/>
            </a:endParaRPr>
          </a:p>
        </p:txBody>
      </p:sp>
      <p:sp>
        <p:nvSpPr>
          <p:cNvPr id="84" name="Google Shape;103;p19"/>
          <p:cNvSpPr/>
          <p:nvPr/>
        </p:nvSpPr>
        <p:spPr>
          <a:xfrm>
            <a:off x="0" y="0"/>
            <a:ext cx="4910400" cy="351360"/>
          </a:xfrm>
          <a:prstGeom prst="rect">
            <a:avLst/>
          </a:prstGeom>
          <a:noFill/>
          <a:ln w="0">
            <a:noFill/>
          </a:ln>
        </p:spPr>
        <p:style>
          <a:lnRef idx="0"/>
          <a:fillRef idx="0"/>
          <a:effectRef idx="0"/>
          <a:fontRef idx="minor"/>
        </p:style>
        <p:txBody>
          <a:bodyPr lIns="90000" rIns="90000"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85" name="Google Shape;104;p19"/>
          <p:cNvSpPr/>
          <p:nvPr/>
        </p:nvSpPr>
        <p:spPr>
          <a:xfrm>
            <a:off x="434880" y="1085400"/>
            <a:ext cx="8319600" cy="834840"/>
          </a:xfrm>
          <a:prstGeom prst="rect">
            <a:avLst/>
          </a:prstGeom>
          <a:noFill/>
          <a:ln w="0">
            <a:noFill/>
          </a:ln>
        </p:spPr>
        <p:style>
          <a:lnRef idx="0"/>
          <a:fillRef idx="0"/>
          <a:effectRef idx="0"/>
          <a:fontRef idx="minor"/>
        </p:style>
        <p:txBody>
          <a:bodyPr lIns="90000" rIns="90000" tIns="91440" bIns="91440" anchor="t">
            <a:spAutoFit/>
          </a:bodyPr>
          <a:p>
            <a:pPr>
              <a:lnSpc>
                <a:spcPct val="150000"/>
              </a:lnSpc>
            </a:pPr>
            <a:endParaRPr b="0" lang="fr-FR" sz="1500" strike="noStrike" u="none">
              <a:solidFill>
                <a:srgbClr val="000000"/>
              </a:solidFill>
              <a:uFillTx/>
              <a:latin typeface="Arial"/>
            </a:endParaRPr>
          </a:p>
          <a:p>
            <a:pPr>
              <a:lnSpc>
                <a:spcPct val="115000"/>
              </a:lnSpc>
              <a:tabLst>
                <a:tab algn="l" pos="0"/>
              </a:tabLst>
            </a:pPr>
            <a:endParaRPr b="0" lang="fr-FR" sz="12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86" name="Google Shape;105;p19"/>
          <p:cNvSpPr/>
          <p:nvPr/>
        </p:nvSpPr>
        <p:spPr>
          <a:xfrm>
            <a:off x="-4680" y="0"/>
            <a:ext cx="9152640" cy="2386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87" name="Google Shape;106;p19" descr=""/>
          <p:cNvPicPr/>
          <p:nvPr/>
        </p:nvPicPr>
        <p:blipFill>
          <a:blip r:embed="rId1"/>
          <a:stretch/>
        </p:blipFill>
        <p:spPr>
          <a:xfrm>
            <a:off x="8469720" y="0"/>
            <a:ext cx="673200" cy="339480"/>
          </a:xfrm>
          <a:prstGeom prst="rect">
            <a:avLst/>
          </a:prstGeom>
          <a:ln w="0">
            <a:noFill/>
          </a:ln>
        </p:spPr>
      </p:pic>
      <p:pic>
        <p:nvPicPr>
          <p:cNvPr id="88" name="" descr=""/>
          <p:cNvPicPr/>
          <p:nvPr/>
        </p:nvPicPr>
        <p:blipFill>
          <a:blip r:embed="rId2"/>
          <a:stretch/>
        </p:blipFill>
        <p:spPr>
          <a:xfrm>
            <a:off x="933480" y="900000"/>
            <a:ext cx="6986520" cy="41029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19400" cy="57168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Veille Technologique</a:t>
            </a:r>
            <a:endParaRPr b="0" lang="fr-FR" sz="2000" strike="noStrike" u="none">
              <a:solidFill>
                <a:srgbClr val="000000"/>
              </a:solidFill>
              <a:uFillTx/>
              <a:latin typeface="Arial"/>
            </a:endParaRPr>
          </a:p>
        </p:txBody>
      </p:sp>
      <p:sp>
        <p:nvSpPr>
          <p:cNvPr id="90" name="Google Shape;113;p20"/>
          <p:cNvSpPr/>
          <p:nvPr/>
        </p:nvSpPr>
        <p:spPr>
          <a:xfrm>
            <a:off x="0" y="0"/>
            <a:ext cx="4910400" cy="351360"/>
          </a:xfrm>
          <a:prstGeom prst="rect">
            <a:avLst/>
          </a:prstGeom>
          <a:noFill/>
          <a:ln w="0">
            <a:noFill/>
          </a:ln>
        </p:spPr>
        <p:style>
          <a:lnRef idx="0"/>
          <a:fillRef idx="0"/>
          <a:effectRef idx="0"/>
          <a:fontRef idx="minor"/>
        </p:style>
        <p:txBody>
          <a:bodyPr lIns="90000" rIns="90000"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91" name="Google Shape;114;p20"/>
          <p:cNvSpPr/>
          <p:nvPr/>
        </p:nvSpPr>
        <p:spPr>
          <a:xfrm>
            <a:off x="434880" y="1085400"/>
            <a:ext cx="8319600" cy="2742840"/>
          </a:xfrm>
          <a:prstGeom prst="rect">
            <a:avLst/>
          </a:prstGeom>
          <a:noFill/>
          <a:ln w="0">
            <a:noFill/>
          </a:ln>
        </p:spPr>
        <p:style>
          <a:lnRef idx="0"/>
          <a:fillRef idx="0"/>
          <a:effectRef idx="0"/>
          <a:fontRef idx="minor"/>
        </p:style>
        <p:txBody>
          <a:bodyPr lIns="90000" rIns="90000" tIns="91440" bIns="91440" anchor="t">
            <a:spAutoFit/>
          </a:bodyPr>
          <a:p>
            <a:pPr marL="457200" indent="-324000">
              <a:lnSpc>
                <a:spcPct val="150000"/>
              </a:lnSpc>
              <a:buClr>
                <a:srgbClr val="0d0d0d"/>
              </a:buClr>
              <a:buFont typeface="Montserrat"/>
              <a:buChar char="●"/>
            </a:pPr>
            <a:r>
              <a:rPr b="0" lang="fr" sz="1400" strike="noStrike" u="none">
                <a:solidFill>
                  <a:srgbClr val="0d0d0d"/>
                </a:solidFill>
                <a:highlight>
                  <a:srgbClr val="ffffff"/>
                </a:highlight>
                <a:uFillTx/>
                <a:latin typeface="Montserrat"/>
                <a:ea typeface="Montserrat"/>
              </a:rPr>
              <a:t>La veille technologique comporte la documentation nécéssaire pour garantir un savoir et des exemples sur</a:t>
            </a:r>
            <a:endParaRPr b="0" lang="fr-FR" sz="1400" strike="noStrike" u="none">
              <a:solidFill>
                <a:srgbClr val="000000"/>
              </a:solidFill>
              <a:uFillTx/>
              <a:latin typeface="Arial"/>
            </a:endParaRPr>
          </a:p>
          <a:p>
            <a:pPr marL="457200" indent="-324000">
              <a:lnSpc>
                <a:spcPct val="150000"/>
              </a:lnSpc>
              <a:buClr>
                <a:srgbClr val="0d0d0d"/>
              </a:buClr>
              <a:buFont typeface="Montserrat"/>
              <a:buChar char="●"/>
            </a:pPr>
            <a:r>
              <a:rPr b="0" lang="fr" sz="1400" strike="noStrike" u="none">
                <a:solidFill>
                  <a:srgbClr val="0d0d0d"/>
                </a:solidFill>
                <a:highlight>
                  <a:srgbClr val="ffffff"/>
                </a:highlight>
                <a:uFillTx/>
                <a:latin typeface="Montserrat"/>
                <a:ea typeface="Montserrat"/>
              </a:rPr>
              <a:t>L’installation</a:t>
            </a:r>
            <a:endParaRPr b="0" lang="fr-FR" sz="1400" strike="noStrike" u="none">
              <a:solidFill>
                <a:srgbClr val="000000"/>
              </a:solidFill>
              <a:uFillTx/>
              <a:latin typeface="Arial"/>
            </a:endParaRPr>
          </a:p>
          <a:p>
            <a:pPr marL="457200" indent="-324000">
              <a:lnSpc>
                <a:spcPct val="150000"/>
              </a:lnSpc>
              <a:buClr>
                <a:srgbClr val="0d0d0d"/>
              </a:buClr>
              <a:buFont typeface="Montserrat"/>
              <a:buChar char="●"/>
            </a:pPr>
            <a:r>
              <a:rPr b="0" lang="fr" sz="1400" strike="noStrike" u="none">
                <a:solidFill>
                  <a:srgbClr val="0d0d0d"/>
                </a:solidFill>
                <a:highlight>
                  <a:srgbClr val="ffffff"/>
                </a:highlight>
                <a:uFillTx/>
                <a:latin typeface="Montserrat"/>
                <a:ea typeface="Montserrat"/>
              </a:rPr>
              <a:t>L’utilisation</a:t>
            </a:r>
            <a:endParaRPr b="0" lang="fr-FR" sz="1400" strike="noStrike" u="none">
              <a:solidFill>
                <a:srgbClr val="000000"/>
              </a:solidFill>
              <a:uFillTx/>
              <a:latin typeface="Arial"/>
            </a:endParaRPr>
          </a:p>
          <a:p>
            <a:pPr marL="457200" indent="-324000">
              <a:lnSpc>
                <a:spcPct val="150000"/>
              </a:lnSpc>
              <a:buClr>
                <a:srgbClr val="0d0d0d"/>
              </a:buClr>
              <a:buFont typeface="Montserrat"/>
              <a:buChar char="●"/>
            </a:pPr>
            <a:r>
              <a:rPr b="0" lang="fr" sz="1400" strike="noStrike" u="none">
                <a:solidFill>
                  <a:srgbClr val="0d0d0d"/>
                </a:solidFill>
                <a:highlight>
                  <a:srgbClr val="ffffff"/>
                </a:highlight>
                <a:uFillTx/>
                <a:latin typeface="Montserrat"/>
                <a:ea typeface="Montserrat"/>
              </a:rPr>
              <a:t>L’éventuel mise à jour des technologies utilisés</a:t>
            </a:r>
            <a:endParaRPr b="0" lang="fr-FR" sz="1400" strike="noStrike" u="none">
              <a:solidFill>
                <a:srgbClr val="000000"/>
              </a:solidFill>
              <a:uFillTx/>
              <a:latin typeface="Arial"/>
            </a:endParaRPr>
          </a:p>
          <a:p>
            <a:pPr>
              <a:lnSpc>
                <a:spcPct val="150000"/>
              </a:lnSpc>
            </a:pPr>
            <a:endParaRPr b="0" lang="fr-FR" sz="1400" strike="noStrike" u="none">
              <a:solidFill>
                <a:srgbClr val="000000"/>
              </a:solidFill>
              <a:uFillTx/>
              <a:latin typeface="Arial"/>
            </a:endParaRPr>
          </a:p>
          <a:p>
            <a:pPr>
              <a:lnSpc>
                <a:spcPct val="150000"/>
              </a:lnSpc>
            </a:pPr>
            <a:r>
              <a:rPr b="0" lang="fr" sz="1400" strike="noStrike" u="none">
                <a:solidFill>
                  <a:srgbClr val="0d0d0d"/>
                </a:solidFill>
                <a:highlight>
                  <a:srgbClr val="ffffff"/>
                </a:highlight>
                <a:uFillTx/>
                <a:latin typeface="Montserrat"/>
                <a:ea typeface="Montserrat"/>
              </a:rPr>
              <a:t>Les éléments sont classé par colonne, du plus important, l’installation, ensuite l’utilisation, puis lien pour avoir des infos sur les mises à jour</a:t>
            </a:r>
            <a:endParaRPr b="0" lang="fr-FR" sz="1400" strike="noStrike" u="none">
              <a:solidFill>
                <a:srgbClr val="000000"/>
              </a:solidFill>
              <a:uFillTx/>
              <a:latin typeface="Arial"/>
            </a:endParaRPr>
          </a:p>
        </p:txBody>
      </p:sp>
      <p:sp>
        <p:nvSpPr>
          <p:cNvPr id="92" name="Google Shape;115;p20"/>
          <p:cNvSpPr/>
          <p:nvPr/>
        </p:nvSpPr>
        <p:spPr>
          <a:xfrm>
            <a:off x="-4680" y="0"/>
            <a:ext cx="9152640" cy="2386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93" name="Google Shape;116;p20" descr=""/>
          <p:cNvPicPr/>
          <p:nvPr/>
        </p:nvPicPr>
        <p:blipFill>
          <a:blip r:embed="rId1"/>
          <a:stretch/>
        </p:blipFill>
        <p:spPr>
          <a:xfrm>
            <a:off x="8469720" y="0"/>
            <a:ext cx="673200" cy="3394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 descr=""/>
          <p:cNvPicPr/>
          <p:nvPr/>
        </p:nvPicPr>
        <p:blipFill>
          <a:blip r:embed="rId1"/>
          <a:stretch/>
        </p:blipFill>
        <p:spPr>
          <a:xfrm>
            <a:off x="196560" y="291960"/>
            <a:ext cx="8623440" cy="4568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e5cd"/>
        </a:solidFill>
      </p:bgPr>
    </p:bg>
    <p:spTree>
      <p:nvGrpSpPr>
        <p:cNvPr id="1" name=""/>
        <p:cNvGrpSpPr/>
        <p:nvPr/>
      </p:nvGrpSpPr>
      <p:grpSpPr>
        <a:xfrm>
          <a:off x="0" y="0"/>
          <a:ext cx="0" cy="0"/>
          <a:chOff x="0" y="0"/>
          <a:chExt cx="0" cy="0"/>
        </a:xfrm>
      </p:grpSpPr>
      <p:sp>
        <p:nvSpPr>
          <p:cNvPr id="95" name="Google Shape;131;p22"/>
          <p:cNvSpPr/>
          <p:nvPr/>
        </p:nvSpPr>
        <p:spPr>
          <a:xfrm>
            <a:off x="2411640" y="2125800"/>
            <a:ext cx="4221000" cy="8010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fr" sz="3500" strike="noStrike" u="none">
                <a:solidFill>
                  <a:schemeClr val="dk1"/>
                </a:solidFill>
                <a:uFillTx/>
                <a:latin typeface="Montserrat"/>
                <a:ea typeface="Montserrat"/>
              </a:rPr>
              <a:t>QUESTIONS ?</a:t>
            </a:r>
            <a:endParaRPr b="0" lang="fr-FR" sz="3500" strike="noStrike" u="none">
              <a:solidFill>
                <a:srgbClr val="000000"/>
              </a:solidFill>
              <a:uFillTx/>
              <a:latin typeface="Arial"/>
            </a:endParaRPr>
          </a:p>
        </p:txBody>
      </p:sp>
      <p:sp>
        <p:nvSpPr>
          <p:cNvPr id="96" name="Google Shape;132;p22"/>
          <p:cNvSpPr/>
          <p:nvPr/>
        </p:nvSpPr>
        <p:spPr>
          <a:xfrm>
            <a:off x="115200" y="118440"/>
            <a:ext cx="2383560" cy="27900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endParaRPr b="0" lang="fr-FR" sz="1400" strike="noStrike" u="none">
              <a:solidFill>
                <a:srgbClr val="000000"/>
              </a:solidFill>
              <a:uFillTx/>
              <a:latin typeface="Arial"/>
            </a:endParaRPr>
          </a:p>
        </p:txBody>
      </p:sp>
      <p:pic>
        <p:nvPicPr>
          <p:cNvPr id="97" name="Google Shape;133;p22" descr=""/>
          <p:cNvPicPr/>
          <p:nvPr/>
        </p:nvPicPr>
        <p:blipFill>
          <a:blip r:embed="rId1"/>
          <a:stretch/>
        </p:blipFill>
        <p:spPr>
          <a:xfrm>
            <a:off x="8469720" y="0"/>
            <a:ext cx="673200" cy="3394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44960"/>
            <a:ext cx="8519400" cy="57168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fr" sz="2800" strike="noStrike" u="none">
                <a:solidFill>
                  <a:schemeClr val="dk1"/>
                </a:solidFill>
                <a:uFillTx/>
                <a:latin typeface="Montserrat"/>
                <a:ea typeface="Montserrat"/>
              </a:rPr>
              <a:t>Sommaire</a:t>
            </a:r>
            <a:endParaRPr b="0" lang="fr-FR" sz="2800" strike="noStrike" u="none">
              <a:solidFill>
                <a:srgbClr val="000000"/>
              </a:solidFill>
              <a:uFillTx/>
              <a:latin typeface="Arial"/>
            </a:endParaRPr>
          </a:p>
        </p:txBody>
      </p:sp>
      <p:sp>
        <p:nvSpPr>
          <p:cNvPr id="32" name="PlaceHolder 2"/>
          <p:cNvSpPr>
            <a:spLocks noGrp="1"/>
          </p:cNvSpPr>
          <p:nvPr>
            <p:ph/>
          </p:nvPr>
        </p:nvSpPr>
        <p:spPr>
          <a:xfrm>
            <a:off x="311760" y="1152360"/>
            <a:ext cx="8519400" cy="3415320"/>
          </a:xfrm>
          <a:prstGeom prst="rect">
            <a:avLst/>
          </a:prstGeom>
          <a:noFill/>
          <a:ln w="0">
            <a:noFill/>
          </a:ln>
        </p:spPr>
        <p:txBody>
          <a:bodyPr lIns="91440" rIns="91440" tIns="91440" bIns="91440" anchor="t">
            <a:normAutofit/>
          </a:bodyPr>
          <a:p>
            <a:pPr marL="457200" indent="-336600">
              <a:lnSpc>
                <a:spcPct val="150000"/>
              </a:lnSpc>
              <a:spcBef>
                <a:spcPts val="1500"/>
              </a:spcBef>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Contexte du projet</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Aperçu de la maquette</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Méthodologie utilisée</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Tableau Kanban</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Spécifications techniques</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Veille technologique</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Conclusion </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Questions</a:t>
            </a:r>
            <a:endParaRPr b="0" lang="fr-FR" sz="1700" strike="noStrike" u="none">
              <a:solidFill>
                <a:srgbClr val="000000"/>
              </a:solidFill>
              <a:uFillTx/>
              <a:latin typeface="Arial"/>
            </a:endParaRPr>
          </a:p>
          <a:p>
            <a:pPr marL="457200" indent="0">
              <a:lnSpc>
                <a:spcPct val="115000"/>
              </a:lnSpc>
              <a:buNone/>
              <a:tabLst>
                <a:tab algn="l" pos="0"/>
              </a:tabLst>
            </a:pPr>
            <a:endParaRPr b="0" lang="fr-FR" sz="1200" strike="noStrike" u="none">
              <a:solidFill>
                <a:srgbClr val="000000"/>
              </a:solidFill>
              <a:uFillTx/>
              <a:latin typeface="Arial"/>
            </a:endParaRPr>
          </a:p>
        </p:txBody>
      </p:sp>
      <p:pic>
        <p:nvPicPr>
          <p:cNvPr id="33" name="Google Shape;63;p14" descr=""/>
          <p:cNvPicPr/>
          <p:nvPr/>
        </p:nvPicPr>
        <p:blipFill>
          <a:blip r:embed="rId1"/>
          <a:stretch/>
        </p:blipFill>
        <p:spPr>
          <a:xfrm>
            <a:off x="8470800" y="0"/>
            <a:ext cx="673200" cy="3394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444960"/>
            <a:ext cx="8519400" cy="57168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Contexte des nécéssités du Projet</a:t>
            </a:r>
            <a:endParaRPr b="0" lang="fr-FR" sz="2000" strike="noStrike" u="none">
              <a:solidFill>
                <a:srgbClr val="000000"/>
              </a:solidFill>
              <a:uFillTx/>
              <a:latin typeface="Arial"/>
            </a:endParaRPr>
          </a:p>
        </p:txBody>
      </p:sp>
      <p:sp>
        <p:nvSpPr>
          <p:cNvPr id="35" name="Google Shape;69;p15"/>
          <p:cNvSpPr/>
          <p:nvPr/>
        </p:nvSpPr>
        <p:spPr>
          <a:xfrm>
            <a:off x="434880" y="1085400"/>
            <a:ext cx="8319600" cy="1185120"/>
          </a:xfrm>
          <a:prstGeom prst="rect">
            <a:avLst/>
          </a:prstGeom>
          <a:noFill/>
          <a:ln w="0">
            <a:noFill/>
          </a:ln>
        </p:spPr>
        <p:style>
          <a:lnRef idx="0"/>
          <a:fillRef idx="0"/>
          <a:effectRef idx="0"/>
          <a:fontRef idx="minor"/>
        </p:style>
        <p:txBody>
          <a:bodyPr lIns="90000" rIns="90000" tIns="91440" bIns="91440" anchor="t">
            <a:spAutoFit/>
          </a:bodyPr>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Réalisation d’une app de création/stockage de menu personalisé/personalisable</a:t>
            </a:r>
            <a:endParaRPr b="0" lang="fr-FR" sz="1500" strike="noStrike" u="none">
              <a:solidFill>
                <a:srgbClr val="000000"/>
              </a:solidFill>
              <a:uFillTx/>
              <a:latin typeface="Arial"/>
            </a:endParaRPr>
          </a:p>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Possibilité d’exportation des menus</a:t>
            </a:r>
            <a:endParaRPr b="0" lang="fr-FR" sz="1500" strike="noStrike" u="none">
              <a:solidFill>
                <a:srgbClr val="000000"/>
              </a:solidFill>
              <a:uFillTx/>
              <a:latin typeface="Arial"/>
            </a:endParaRPr>
          </a:p>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Gerer la connexion utilisateur</a:t>
            </a:r>
            <a:endParaRPr b="0" lang="fr-FR" sz="15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36" name="Google Shape;70;p15"/>
          <p:cNvSpPr/>
          <p:nvPr/>
        </p:nvSpPr>
        <p:spPr>
          <a:xfrm>
            <a:off x="-4680" y="0"/>
            <a:ext cx="9152640" cy="2386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37" name="Google Shape;71;p15" descr=""/>
          <p:cNvPicPr/>
          <p:nvPr/>
        </p:nvPicPr>
        <p:blipFill>
          <a:blip r:embed="rId1"/>
          <a:stretch/>
        </p:blipFill>
        <p:spPr>
          <a:xfrm>
            <a:off x="8474400" y="0"/>
            <a:ext cx="673200" cy="3394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44960"/>
            <a:ext cx="8519400" cy="57168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39" name="PlaceHolder 2"/>
          <p:cNvSpPr>
            <a:spLocks noGrp="1"/>
          </p:cNvSpPr>
          <p:nvPr>
            <p:ph/>
          </p:nvPr>
        </p:nvSpPr>
        <p:spPr>
          <a:xfrm>
            <a:off x="311760" y="1152360"/>
            <a:ext cx="8519400" cy="341532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40" name="Google Shape;78;p16"/>
          <p:cNvSpPr/>
          <p:nvPr/>
        </p:nvSpPr>
        <p:spPr>
          <a:xfrm>
            <a:off x="-4680" y="0"/>
            <a:ext cx="9152640" cy="2386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41" name="Google Shape;79;p16" descr=""/>
          <p:cNvPicPr/>
          <p:nvPr/>
        </p:nvPicPr>
        <p:blipFill>
          <a:blip r:embed="rId1"/>
          <a:stretch/>
        </p:blipFill>
        <p:spPr>
          <a:xfrm>
            <a:off x="8469720" y="0"/>
            <a:ext cx="673200" cy="339480"/>
          </a:xfrm>
          <a:prstGeom prst="rect">
            <a:avLst/>
          </a:prstGeom>
          <a:ln w="0">
            <a:noFill/>
          </a:ln>
        </p:spPr>
      </p:pic>
      <p:pic>
        <p:nvPicPr>
          <p:cNvPr id="42" name="" descr=""/>
          <p:cNvPicPr/>
          <p:nvPr/>
        </p:nvPicPr>
        <p:blipFill>
          <a:blip r:embed="rId2"/>
          <a:stretch/>
        </p:blipFill>
        <p:spPr>
          <a:xfrm>
            <a:off x="180000" y="1145880"/>
            <a:ext cx="2519280" cy="3713400"/>
          </a:xfrm>
          <a:prstGeom prst="rect">
            <a:avLst/>
          </a:prstGeom>
          <a:ln w="0">
            <a:noFill/>
          </a:ln>
        </p:spPr>
      </p:pic>
      <p:pic>
        <p:nvPicPr>
          <p:cNvPr id="43" name="" descr=""/>
          <p:cNvPicPr/>
          <p:nvPr/>
        </p:nvPicPr>
        <p:blipFill>
          <a:blip r:embed="rId3"/>
          <a:stretch/>
        </p:blipFill>
        <p:spPr>
          <a:xfrm>
            <a:off x="2880000" y="1080000"/>
            <a:ext cx="6030000" cy="37069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19400" cy="57168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45" name="PlaceHolder 2"/>
          <p:cNvSpPr>
            <a:spLocks noGrp="1"/>
          </p:cNvSpPr>
          <p:nvPr>
            <p:ph/>
          </p:nvPr>
        </p:nvSpPr>
        <p:spPr>
          <a:xfrm>
            <a:off x="311760" y="1152360"/>
            <a:ext cx="8519400" cy="341532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46" name="Google Shape;78;p 1"/>
          <p:cNvSpPr/>
          <p:nvPr/>
        </p:nvSpPr>
        <p:spPr>
          <a:xfrm>
            <a:off x="-4680" y="0"/>
            <a:ext cx="9152640" cy="2386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47" name="Google Shape;79;p 1" descr=""/>
          <p:cNvPicPr/>
          <p:nvPr/>
        </p:nvPicPr>
        <p:blipFill>
          <a:blip r:embed="rId1"/>
          <a:stretch/>
        </p:blipFill>
        <p:spPr>
          <a:xfrm>
            <a:off x="8469720" y="0"/>
            <a:ext cx="673200" cy="339480"/>
          </a:xfrm>
          <a:prstGeom prst="rect">
            <a:avLst/>
          </a:prstGeom>
          <a:ln w="0">
            <a:noFill/>
          </a:ln>
        </p:spPr>
      </p:pic>
      <p:pic>
        <p:nvPicPr>
          <p:cNvPr id="48" name="" descr=""/>
          <p:cNvPicPr/>
          <p:nvPr/>
        </p:nvPicPr>
        <p:blipFill>
          <a:blip r:embed="rId2"/>
          <a:stretch/>
        </p:blipFill>
        <p:spPr>
          <a:xfrm>
            <a:off x="253440" y="1440000"/>
            <a:ext cx="8577720" cy="29869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19400" cy="57168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50" name="PlaceHolder 2"/>
          <p:cNvSpPr>
            <a:spLocks noGrp="1"/>
          </p:cNvSpPr>
          <p:nvPr>
            <p:ph/>
          </p:nvPr>
        </p:nvSpPr>
        <p:spPr>
          <a:xfrm>
            <a:off x="311760" y="1152360"/>
            <a:ext cx="8519400" cy="341532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51" name="Google Shape;78;p 2"/>
          <p:cNvSpPr/>
          <p:nvPr/>
        </p:nvSpPr>
        <p:spPr>
          <a:xfrm>
            <a:off x="-4680" y="0"/>
            <a:ext cx="9152640" cy="2386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52" name="Google Shape;79;p 2" descr=""/>
          <p:cNvPicPr/>
          <p:nvPr/>
        </p:nvPicPr>
        <p:blipFill>
          <a:blip r:embed="rId1"/>
          <a:stretch/>
        </p:blipFill>
        <p:spPr>
          <a:xfrm>
            <a:off x="8469720" y="0"/>
            <a:ext cx="673200" cy="339480"/>
          </a:xfrm>
          <a:prstGeom prst="rect">
            <a:avLst/>
          </a:prstGeom>
          <a:ln w="0">
            <a:noFill/>
          </a:ln>
        </p:spPr>
      </p:pic>
      <p:pic>
        <p:nvPicPr>
          <p:cNvPr id="53" name="" descr=""/>
          <p:cNvPicPr/>
          <p:nvPr/>
        </p:nvPicPr>
        <p:blipFill>
          <a:blip r:embed="rId2"/>
          <a:stretch/>
        </p:blipFill>
        <p:spPr>
          <a:xfrm>
            <a:off x="317520" y="1260000"/>
            <a:ext cx="8424720" cy="33076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44960"/>
            <a:ext cx="8519400" cy="57168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55" name="PlaceHolder 2"/>
          <p:cNvSpPr>
            <a:spLocks noGrp="1"/>
          </p:cNvSpPr>
          <p:nvPr>
            <p:ph/>
          </p:nvPr>
        </p:nvSpPr>
        <p:spPr>
          <a:xfrm>
            <a:off x="311760" y="1152360"/>
            <a:ext cx="8519400" cy="341532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56" name="Google Shape;78;p 3"/>
          <p:cNvSpPr/>
          <p:nvPr/>
        </p:nvSpPr>
        <p:spPr>
          <a:xfrm>
            <a:off x="-4680" y="0"/>
            <a:ext cx="9152640" cy="2386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57" name="Google Shape;79;p 3" descr=""/>
          <p:cNvPicPr/>
          <p:nvPr/>
        </p:nvPicPr>
        <p:blipFill>
          <a:blip r:embed="rId1"/>
          <a:stretch/>
        </p:blipFill>
        <p:spPr>
          <a:xfrm>
            <a:off x="8469720" y="0"/>
            <a:ext cx="673200" cy="339480"/>
          </a:xfrm>
          <a:prstGeom prst="rect">
            <a:avLst/>
          </a:prstGeom>
          <a:ln w="0">
            <a:noFill/>
          </a:ln>
        </p:spPr>
      </p:pic>
      <p:pic>
        <p:nvPicPr>
          <p:cNvPr id="58" name="" descr=""/>
          <p:cNvPicPr/>
          <p:nvPr/>
        </p:nvPicPr>
        <p:blipFill>
          <a:blip r:embed="rId2"/>
          <a:stretch/>
        </p:blipFill>
        <p:spPr>
          <a:xfrm>
            <a:off x="3060000" y="1620000"/>
            <a:ext cx="6038640" cy="2189880"/>
          </a:xfrm>
          <a:prstGeom prst="rect">
            <a:avLst/>
          </a:prstGeom>
          <a:ln w="0">
            <a:noFill/>
          </a:ln>
        </p:spPr>
      </p:pic>
      <p:pic>
        <p:nvPicPr>
          <p:cNvPr id="59" name="" descr=""/>
          <p:cNvPicPr/>
          <p:nvPr/>
        </p:nvPicPr>
        <p:blipFill>
          <a:blip r:embed="rId3"/>
          <a:stretch/>
        </p:blipFill>
        <p:spPr>
          <a:xfrm>
            <a:off x="180000" y="1620000"/>
            <a:ext cx="2787480" cy="1979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19400" cy="57168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61" name="PlaceHolder 2"/>
          <p:cNvSpPr>
            <a:spLocks noGrp="1"/>
          </p:cNvSpPr>
          <p:nvPr>
            <p:ph/>
          </p:nvPr>
        </p:nvSpPr>
        <p:spPr>
          <a:xfrm>
            <a:off x="311760" y="1152360"/>
            <a:ext cx="8519400" cy="341532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62" name="Google Shape;78;p 4"/>
          <p:cNvSpPr/>
          <p:nvPr/>
        </p:nvSpPr>
        <p:spPr>
          <a:xfrm>
            <a:off x="-4680" y="0"/>
            <a:ext cx="9152640" cy="2386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63" name="Google Shape;79;p 4" descr=""/>
          <p:cNvPicPr/>
          <p:nvPr/>
        </p:nvPicPr>
        <p:blipFill>
          <a:blip r:embed="rId1"/>
          <a:stretch/>
        </p:blipFill>
        <p:spPr>
          <a:xfrm>
            <a:off x="8469720" y="0"/>
            <a:ext cx="673200" cy="339480"/>
          </a:xfrm>
          <a:prstGeom prst="rect">
            <a:avLst/>
          </a:prstGeom>
          <a:ln w="0">
            <a:noFill/>
          </a:ln>
        </p:spPr>
      </p:pic>
      <p:pic>
        <p:nvPicPr>
          <p:cNvPr id="64" name="" descr=""/>
          <p:cNvPicPr/>
          <p:nvPr/>
        </p:nvPicPr>
        <p:blipFill>
          <a:blip r:embed="rId2"/>
          <a:stretch/>
        </p:blipFill>
        <p:spPr>
          <a:xfrm>
            <a:off x="2340000" y="1332360"/>
            <a:ext cx="4104000" cy="29869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444960"/>
            <a:ext cx="8519400" cy="57168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Méthodologie utilisée</a:t>
            </a:r>
            <a:endParaRPr b="0" lang="fr-FR" sz="2000" strike="noStrike" u="none">
              <a:solidFill>
                <a:srgbClr val="000000"/>
              </a:solidFill>
              <a:uFillTx/>
              <a:latin typeface="Arial"/>
            </a:endParaRPr>
          </a:p>
        </p:txBody>
      </p:sp>
      <p:sp>
        <p:nvSpPr>
          <p:cNvPr id="66" name="PlaceHolder 2"/>
          <p:cNvSpPr>
            <a:spLocks noGrp="1"/>
          </p:cNvSpPr>
          <p:nvPr>
            <p:ph/>
          </p:nvPr>
        </p:nvSpPr>
        <p:spPr>
          <a:xfrm>
            <a:off x="311760" y="1152360"/>
            <a:ext cx="8519400" cy="3415320"/>
          </a:xfrm>
          <a:prstGeom prst="rect">
            <a:avLst/>
          </a:prstGeom>
          <a:noFill/>
          <a:ln w="0">
            <a:noFill/>
          </a:ln>
        </p:spPr>
        <p:txBody>
          <a:bodyPr lIns="91440" rIns="91440" tIns="91440" bIns="91440" anchor="t">
            <a:normAutofit lnSpcReduction="9999"/>
          </a:bodyPr>
          <a:p>
            <a:pPr marL="457200" indent="-324000">
              <a:lnSpc>
                <a:spcPct val="115000"/>
              </a:lnSpc>
              <a:buClr>
                <a:srgbClr val="0d0d0d"/>
              </a:buClr>
              <a:buFont typeface="Montserrat"/>
              <a:buChar char="●"/>
            </a:pPr>
            <a:r>
              <a:rPr b="0" lang="fr" sz="1500" strike="noStrike" u="none">
                <a:solidFill>
                  <a:srgbClr val="0d0d0d"/>
                </a:solidFill>
                <a:highlight>
                  <a:srgbClr val="ffffff"/>
                </a:highlight>
                <a:uFillTx/>
                <a:latin typeface="Montserrat"/>
                <a:ea typeface="Montserrat"/>
              </a:rPr>
              <a:t>La méthode Agile suis une logique précise, met en avant certain critère par rapport aux autres mais n’exclue pas ces autres critère pour autant</a:t>
            </a:r>
            <a:endParaRPr b="0" lang="fr-FR" sz="1500" strike="noStrike" u="none">
              <a:solidFill>
                <a:srgbClr val="000000"/>
              </a:solidFill>
              <a:uFillTx/>
              <a:latin typeface="Arial"/>
            </a:endParaRPr>
          </a:p>
          <a:p>
            <a:pPr marL="457200" indent="0">
              <a:lnSpc>
                <a:spcPct val="115000"/>
              </a:lnSpc>
              <a:spcBef>
                <a:spcPts val="1191"/>
              </a:spcBef>
              <a:spcAft>
                <a:spcPts val="992"/>
              </a:spcAft>
              <a:buNone/>
              <a:tabLst>
                <a:tab algn="l" pos="0"/>
              </a:tabLst>
            </a:pPr>
            <a:r>
              <a:rPr b="0" lang="fr" sz="1500" strike="noStrike" u="none">
                <a:solidFill>
                  <a:srgbClr val="0d0d0d"/>
                </a:solidFill>
                <a:highlight>
                  <a:srgbClr val="ffffff"/>
                </a:highlight>
                <a:uFillTx/>
                <a:latin typeface="Montserrat"/>
                <a:ea typeface="Montserrat"/>
              </a:rPr>
              <a:t>La priorité est de satisfaire le client, souvent n’ayant pas une idée précise du résultat voulu, la méthode Agile à été pensé pour permettre de moins se fier des bases contractuelle, et privilégie le contact client pas à pas pour définir les besoins et attentes clair et précisément, sans avoir d’aléa ou autre car le manque de communication à crée une incompréhension qui nécéssitera de recommencer un travail déjà fait.</a:t>
            </a:r>
            <a:endParaRPr b="0" lang="fr-FR" sz="1500" strike="noStrike" u="none">
              <a:solidFill>
                <a:srgbClr val="000000"/>
              </a:solidFill>
              <a:uFillTx/>
              <a:latin typeface="Arial"/>
            </a:endParaRPr>
          </a:p>
          <a:p>
            <a:pPr marL="457200" indent="0">
              <a:lnSpc>
                <a:spcPct val="115000"/>
              </a:lnSpc>
              <a:spcBef>
                <a:spcPts val="1191"/>
              </a:spcBef>
              <a:spcAft>
                <a:spcPts val="992"/>
              </a:spcAft>
              <a:buNone/>
              <a:tabLst>
                <a:tab algn="l" pos="0"/>
              </a:tabLst>
            </a:pPr>
            <a:r>
              <a:rPr b="0" lang="fr" sz="1500" strike="noStrike" u="none">
                <a:solidFill>
                  <a:srgbClr val="0d0d0d"/>
                </a:solidFill>
                <a:highlight>
                  <a:srgbClr val="ffffff"/>
                </a:highlight>
                <a:uFillTx/>
                <a:latin typeface="Montserrat"/>
                <a:ea typeface="Montserrat"/>
              </a:rPr>
              <a:t>Pour ce faire, plusieurs tâches sont realisé sous forme de ‘sprint’, au lieu d’éffectier tout le travail d’un coup, nous procédons étapes par étapes, pour validé correctement chaques fonctionnalités et répondre à l’attente du client .</a:t>
            </a:r>
            <a:endParaRPr b="0" lang="fr-FR" sz="1500" strike="noStrike" u="none">
              <a:solidFill>
                <a:srgbClr val="000000"/>
              </a:solidFill>
              <a:uFillTx/>
              <a:latin typeface="Arial"/>
            </a:endParaRPr>
          </a:p>
          <a:p>
            <a:pPr marL="457200" indent="0">
              <a:lnSpc>
                <a:spcPct val="115000"/>
              </a:lnSpc>
              <a:spcBef>
                <a:spcPts val="1191"/>
              </a:spcBef>
              <a:spcAft>
                <a:spcPts val="992"/>
              </a:spcAft>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67" name="Google Shape;86;p17"/>
          <p:cNvSpPr/>
          <p:nvPr/>
        </p:nvSpPr>
        <p:spPr>
          <a:xfrm>
            <a:off x="-4680" y="0"/>
            <a:ext cx="9152640" cy="2386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68" name="Google Shape;87;p17" descr=""/>
          <p:cNvPicPr/>
          <p:nvPr/>
        </p:nvPicPr>
        <p:blipFill>
          <a:blip r:embed="rId1"/>
          <a:stretch/>
        </p:blipFill>
        <p:spPr>
          <a:xfrm>
            <a:off x="8469720" y="0"/>
            <a:ext cx="673200" cy="3394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72</TotalTime>
  <Application>LibreOffice/24.8.0.3$Windows_X86_64 LibreOffice_project/0bdf1299c94fe897b119f97f3c613e9dca6be583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2024-09-25T07:53:59Z</dcterms:modified>
  <cp:revision>8</cp:revision>
  <dc:subject/>
  <dc:title/>
</cp:coreProperties>
</file>

<file path=docProps/custom.xml><?xml version="1.0" encoding="utf-8"?>
<Properties xmlns="http://schemas.openxmlformats.org/officeDocument/2006/custom-properties" xmlns:vt="http://schemas.openxmlformats.org/officeDocument/2006/docPropsVTypes"/>
</file>