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9040" cy="205128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trike="noStrike" u="none">
              <a:solidFill>
                <a:srgbClr val="000000"/>
              </a:solidFill>
              <a:uFillTx/>
              <a:latin typeface="Arial"/>
            </a:endParaRPr>
          </a:p>
        </p:txBody>
      </p:sp>
      <p:sp>
        <p:nvSpPr>
          <p:cNvPr id="4" name="PlaceHolder 3"/>
          <p:cNvSpPr>
            <a:spLocks noGrp="1"/>
          </p:cNvSpPr>
          <p:nvPr>
            <p:ph type="sldNum" idx="1"/>
          </p:nvPr>
        </p:nvSpPr>
        <p:spPr/>
        <p:txBody>
          <a:bodyPr/>
          <a:p>
            <a:fld id="{FF74F17C-9444-495E-83AB-F87E9F1A770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FB78CB15-0F55-4210-8B3D-B3A34C3638EF}"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DBECF9CE-9293-499D-8903-A07E60D876F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ED2DEF4-3BB8-4895-A436-76ED7636DD3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74C3D3A-A8BA-4B3A-B508-40C9290CD36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B5098E07-18CF-40E7-A826-99D5EFC77F1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9040" cy="205128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4" name="PlaceHolder 3"/>
          <p:cNvSpPr>
            <a:spLocks noGrp="1"/>
          </p:cNvSpPr>
          <p:nvPr>
            <p:ph type="sldNum" idx="5"/>
          </p:nvPr>
        </p:nvSpPr>
        <p:spPr/>
        <p:txBody>
          <a:bodyPr/>
          <a:p>
            <a:fld id="{98114AF0-5242-4BDF-9C8C-2A3D117A275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744480"/>
            <a:ext cx="8519040" cy="205128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5" name="PlaceHolder 4"/>
          <p:cNvSpPr>
            <a:spLocks noGrp="1"/>
          </p:cNvSpPr>
          <p:nvPr>
            <p:ph type="sldNum" idx="6"/>
          </p:nvPr>
        </p:nvSpPr>
        <p:spPr/>
        <p:txBody>
          <a:bodyPr/>
          <a:p>
            <a:fld id="{035F349F-0E63-4440-BADC-52AB88D0C72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744480"/>
            <a:ext cx="8519040" cy="205128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3" name="PlaceHolder 2"/>
          <p:cNvSpPr>
            <a:spLocks noGrp="1"/>
          </p:cNvSpPr>
          <p:nvPr>
            <p:ph type="sldNum" idx="7"/>
          </p:nvPr>
        </p:nvSpPr>
        <p:spPr/>
        <p:txBody>
          <a:bodyPr/>
          <a:p>
            <a:fld id="{EF16F7AC-37A7-406F-805F-E83CC11AAFF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F8BFAC05-62C8-407D-B95A-86984C51CB6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2C2B44AE-1979-4488-90E2-E532019547C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9040" cy="205128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F8AC2CB3-9871-405E-8CAC-731D5EC06046}"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fr-FR" sz="3200" strike="noStrike" u="none">
                <a:solidFill>
                  <a:srgbClr val="000000"/>
                </a:solidFill>
                <a:uFillTx/>
                <a:latin typeface="Arial"/>
              </a:rPr>
              <a:t>Cliquez pour éditer le format du plan de texte</a:t>
            </a:r>
            <a:endParaRPr b="0" lang="fr-FR"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2800" strike="noStrike" u="none">
                <a:solidFill>
                  <a:srgbClr val="000000"/>
                </a:solidFill>
                <a:uFillTx/>
                <a:latin typeface="Arial"/>
              </a:rPr>
              <a:t>Second niveau de plan</a:t>
            </a:r>
            <a:endParaRPr b="0" lang="fr-F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2400" strike="noStrike" u="none">
                <a:solidFill>
                  <a:srgbClr val="000000"/>
                </a:solidFill>
                <a:uFillTx/>
                <a:latin typeface="Arial"/>
              </a:rPr>
              <a:t>Troisième niveau de plan</a:t>
            </a:r>
            <a:endParaRPr b="0" lang="fr-F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uFillTx/>
                <a:latin typeface="Arial"/>
              </a:rPr>
              <a:t>Quatrième niveau de plan</a:t>
            </a:r>
            <a:endParaRPr b="0" lang="fr-FR"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Google Shape;36;p9"/>
          <p:cNvSpPr/>
          <p:nvPr/>
        </p:nvSpPr>
        <p:spPr>
          <a:xfrm>
            <a:off x="4572000" y="0"/>
            <a:ext cx="4570560" cy="514224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FR" sz="1400" strike="noStrike" u="none">
              <a:solidFill>
                <a:srgbClr val="000000"/>
              </a:solidFill>
              <a:uFillTx/>
              <a:latin typeface="Arial"/>
            </a:endParaRPr>
          </a:p>
        </p:txBody>
      </p:sp>
      <p:sp>
        <p:nvSpPr>
          <p:cNvPr id="26" name="PlaceHolder 1"/>
          <p:cNvSpPr>
            <a:spLocks noGrp="1"/>
          </p:cNvSpPr>
          <p:nvPr>
            <p:ph type="sldNum" idx="10"/>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9639F8E7-9423-4C40-90C0-4EFCC6151150}"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sldNum" idx="11"/>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A33FD2E0-F483-4D3E-9F8F-9C8946AE17E6}"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sldNum" idx="2"/>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DF5E5BEC-4CCC-4546-BEFB-02C02BBC2107}"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sldNum" idx="3"/>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1295E5A3-C30A-4242-92D0-D91A2CD63841}"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4"/>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01017566-0B78-4268-8306-5D4CF9CB78EC}"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19040" cy="205128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9"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0" name="PlaceHolder 3"/>
          <p:cNvSpPr>
            <a:spLocks noGrp="1"/>
          </p:cNvSpPr>
          <p:nvPr>
            <p:ph type="sldNum" idx="5"/>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EF04E794-59E9-44EF-B0AA-AB163E18711C}"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19040" cy="205128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1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6" name="PlaceHolder 4"/>
          <p:cNvSpPr>
            <a:spLocks noGrp="1"/>
          </p:cNvSpPr>
          <p:nvPr>
            <p:ph type="sldNum" idx="6"/>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970AC49C-9055-4449-90A4-49B634F9CC0C}"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9040" cy="205128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21" name="PlaceHolder 2"/>
          <p:cNvSpPr>
            <a:spLocks noGrp="1"/>
          </p:cNvSpPr>
          <p:nvPr>
            <p:ph type="sldNum" idx="7"/>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5153C73F-A259-4BE8-9615-A8415D7750CD}"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sldNum" idx="8"/>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FDC350E6-4AFA-4C0F-A727-5F7E703870C1}"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sldNum" idx="9"/>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6E17433F-AF1E-491B-8F62-086A9EA4E255}"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pn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28" name="Google Shape;54;p13"/>
          <p:cNvSpPr/>
          <p:nvPr/>
        </p:nvSpPr>
        <p:spPr>
          <a:xfrm>
            <a:off x="2392920" y="1537560"/>
            <a:ext cx="4220640" cy="8006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PRÉSENTATION</a:t>
            </a:r>
            <a:br>
              <a:rPr sz="3500"/>
            </a:br>
            <a:br>
              <a:rPr sz="3500"/>
            </a:br>
            <a:r>
              <a:rPr b="1" lang="fr" sz="3100" strike="noStrike" u="none">
                <a:solidFill>
                  <a:schemeClr val="dk1"/>
                </a:solidFill>
                <a:uFillTx/>
                <a:latin typeface="Montserrat"/>
                <a:ea typeface="Montserrat"/>
              </a:rPr>
              <a:t>Menu Maker by Qwenta</a:t>
            </a:r>
            <a:endParaRPr b="0" lang="fr-FR" sz="3100" strike="noStrike" u="none">
              <a:solidFill>
                <a:srgbClr val="000000"/>
              </a:solidFill>
              <a:uFillTx/>
              <a:latin typeface="Arial"/>
            </a:endParaRPr>
          </a:p>
        </p:txBody>
      </p:sp>
      <p:sp>
        <p:nvSpPr>
          <p:cNvPr id="29" name="Google Shape;55;p13"/>
          <p:cNvSpPr/>
          <p:nvPr/>
        </p:nvSpPr>
        <p:spPr>
          <a:xfrm>
            <a:off x="115200" y="118440"/>
            <a:ext cx="2383200" cy="2786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fr" sz="1500" strike="noStrike" u="none">
                <a:solidFill>
                  <a:schemeClr val="dk1"/>
                </a:solidFill>
                <a:uFillTx/>
                <a:latin typeface="Montserrat"/>
                <a:ea typeface="Montserrat"/>
              </a:rPr>
              <a:t>Nom Prénom</a:t>
            </a:r>
            <a:br>
              <a:rPr sz="1500"/>
            </a:br>
            <a:r>
              <a:rPr b="0" lang="fr" sz="1500" strike="noStrike" u="none">
                <a:solidFill>
                  <a:schemeClr val="dk1"/>
                </a:solidFill>
                <a:uFillTx/>
                <a:latin typeface="Montserrat"/>
                <a:ea typeface="Montserrat"/>
              </a:rPr>
              <a:t>Date </a:t>
            </a:r>
            <a:endParaRPr b="0" lang="fr-FR" sz="1500" strike="noStrike" u="none">
              <a:solidFill>
                <a:srgbClr val="000000"/>
              </a:solidFill>
              <a:uFillTx/>
              <a:latin typeface="Arial"/>
            </a:endParaRPr>
          </a:p>
        </p:txBody>
      </p:sp>
      <p:pic>
        <p:nvPicPr>
          <p:cNvPr id="30" name="Google Shape;56;p13" descr=""/>
          <p:cNvPicPr/>
          <p:nvPr/>
        </p:nvPicPr>
        <p:blipFill>
          <a:blip r:embed="rId1"/>
          <a:stretch/>
        </p:blipFill>
        <p:spPr>
          <a:xfrm>
            <a:off x="7200000" y="0"/>
            <a:ext cx="1942560" cy="979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Architecture Globale du Projet</a:t>
            </a:r>
            <a:endParaRPr b="0" lang="fr-FR" sz="1800" strike="noStrike" u="none">
              <a:solidFill>
                <a:srgbClr val="000000"/>
              </a:solidFill>
              <a:uFillTx/>
              <a:latin typeface="Arial"/>
            </a:endParaRPr>
          </a:p>
        </p:txBody>
      </p:sp>
      <p:sp>
        <p:nvSpPr>
          <p:cNvPr id="70" name="Google Shape;103;p 1"/>
          <p:cNvSpPr/>
          <p:nvPr/>
        </p:nvSpPr>
        <p:spPr>
          <a:xfrm>
            <a:off x="0" y="0"/>
            <a:ext cx="491004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71" name="Google Shape;104;p 1"/>
          <p:cNvSpPr/>
          <p:nvPr/>
        </p:nvSpPr>
        <p:spPr>
          <a:xfrm>
            <a:off x="434880" y="1085400"/>
            <a:ext cx="8319240" cy="8348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72" name="Google Shape;105;p 1"/>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73" name="Google Shape;106;p 1" descr=""/>
          <p:cNvPicPr/>
          <p:nvPr/>
        </p:nvPicPr>
        <p:blipFill>
          <a:blip r:embed="rId1"/>
          <a:stretch/>
        </p:blipFill>
        <p:spPr>
          <a:xfrm>
            <a:off x="8460000" y="0"/>
            <a:ext cx="672840" cy="339120"/>
          </a:xfrm>
          <a:prstGeom prst="rect">
            <a:avLst/>
          </a:prstGeom>
          <a:ln w="0">
            <a:noFill/>
          </a:ln>
        </p:spPr>
      </p:pic>
      <p:pic>
        <p:nvPicPr>
          <p:cNvPr id="74" name="" descr=""/>
          <p:cNvPicPr/>
          <p:nvPr/>
        </p:nvPicPr>
        <p:blipFill>
          <a:blip r:embed="rId2"/>
          <a:stretch/>
        </p:blipFill>
        <p:spPr>
          <a:xfrm>
            <a:off x="540000" y="1385640"/>
            <a:ext cx="942480" cy="534240"/>
          </a:xfrm>
          <a:prstGeom prst="rect">
            <a:avLst/>
          </a:prstGeom>
          <a:ln w="0">
            <a:noFill/>
          </a:ln>
        </p:spPr>
      </p:pic>
      <p:pic>
        <p:nvPicPr>
          <p:cNvPr id="75" name="" descr=""/>
          <p:cNvPicPr/>
          <p:nvPr/>
        </p:nvPicPr>
        <p:blipFill>
          <a:blip r:embed="rId3"/>
          <a:stretch/>
        </p:blipFill>
        <p:spPr>
          <a:xfrm>
            <a:off x="3420000" y="1373400"/>
            <a:ext cx="1079640" cy="606240"/>
          </a:xfrm>
          <a:prstGeom prst="rect">
            <a:avLst/>
          </a:prstGeom>
          <a:ln w="0">
            <a:noFill/>
          </a:ln>
        </p:spPr>
      </p:pic>
      <p:pic>
        <p:nvPicPr>
          <p:cNvPr id="76" name="" descr=""/>
          <p:cNvPicPr/>
          <p:nvPr/>
        </p:nvPicPr>
        <p:blipFill>
          <a:blip r:embed="rId4"/>
          <a:stretch/>
        </p:blipFill>
        <p:spPr>
          <a:xfrm>
            <a:off x="7882920" y="1260000"/>
            <a:ext cx="757080" cy="954360"/>
          </a:xfrm>
          <a:prstGeom prst="rect">
            <a:avLst/>
          </a:prstGeom>
          <a:ln w="0">
            <a:noFill/>
          </a:ln>
        </p:spPr>
      </p:pic>
      <p:pic>
        <p:nvPicPr>
          <p:cNvPr id="77" name="" descr=""/>
          <p:cNvPicPr/>
          <p:nvPr/>
        </p:nvPicPr>
        <p:blipFill>
          <a:blip r:embed="rId5"/>
          <a:stretch/>
        </p:blipFill>
        <p:spPr>
          <a:xfrm>
            <a:off x="2160000" y="1540800"/>
            <a:ext cx="484920" cy="258840"/>
          </a:xfrm>
          <a:prstGeom prst="rect">
            <a:avLst/>
          </a:prstGeom>
          <a:ln w="0">
            <a:noFill/>
          </a:ln>
        </p:spPr>
      </p:pic>
      <p:sp>
        <p:nvSpPr>
          <p:cNvPr id="78" name=""/>
          <p:cNvSpPr/>
          <p:nvPr/>
        </p:nvSpPr>
        <p:spPr>
          <a:xfrm>
            <a:off x="1482840" y="1620000"/>
            <a:ext cx="677160" cy="360"/>
          </a:xfrm>
          <a:prstGeom prst="line">
            <a:avLst/>
          </a:prstGeom>
          <a:ln w="0">
            <a:solidFill>
              <a:srgbClr val="3465a4"/>
            </a:solidFill>
            <a:head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79" name=""/>
          <p:cNvSpPr/>
          <p:nvPr/>
        </p:nvSpPr>
        <p:spPr>
          <a:xfrm>
            <a:off x="2520000" y="1620000"/>
            <a:ext cx="90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0" name=""/>
          <p:cNvSpPr/>
          <p:nvPr/>
        </p:nvSpPr>
        <p:spPr>
          <a:xfrm>
            <a:off x="5580000" y="1620000"/>
            <a:ext cx="5400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1" name=""/>
          <p:cNvSpPr/>
          <p:nvPr/>
        </p:nvSpPr>
        <p:spPr>
          <a:xfrm flipH="1">
            <a:off x="4500000" y="1620000"/>
            <a:ext cx="54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pic>
        <p:nvPicPr>
          <p:cNvPr id="82" name="" descr=""/>
          <p:cNvPicPr/>
          <p:nvPr/>
        </p:nvPicPr>
        <p:blipFill>
          <a:blip r:embed="rId6"/>
          <a:stretch/>
        </p:blipFill>
        <p:spPr>
          <a:xfrm>
            <a:off x="5040000" y="1535040"/>
            <a:ext cx="634320" cy="264960"/>
          </a:xfrm>
          <a:prstGeom prst="rect">
            <a:avLst/>
          </a:prstGeom>
          <a:ln w="0">
            <a:noFill/>
          </a:ln>
        </p:spPr>
      </p:pic>
      <p:pic>
        <p:nvPicPr>
          <p:cNvPr id="83" name="" descr=""/>
          <p:cNvPicPr/>
          <p:nvPr/>
        </p:nvPicPr>
        <p:blipFill>
          <a:blip r:embed="rId7"/>
          <a:stretch/>
        </p:blipFill>
        <p:spPr>
          <a:xfrm>
            <a:off x="6120000" y="1440000"/>
            <a:ext cx="602640" cy="469800"/>
          </a:xfrm>
          <a:prstGeom prst="rect">
            <a:avLst/>
          </a:prstGeom>
          <a:ln w="0">
            <a:noFill/>
          </a:ln>
        </p:spPr>
      </p:pic>
      <p:sp>
        <p:nvSpPr>
          <p:cNvPr id="84" name=""/>
          <p:cNvSpPr/>
          <p:nvPr/>
        </p:nvSpPr>
        <p:spPr>
          <a:xfrm>
            <a:off x="6660000" y="1620000"/>
            <a:ext cx="122292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Kanban</a:t>
            </a:r>
            <a:endParaRPr b="0" lang="fr-FR" sz="1800" strike="noStrike" u="none">
              <a:solidFill>
                <a:srgbClr val="000000"/>
              </a:solidFill>
              <a:uFillTx/>
              <a:latin typeface="Arial"/>
            </a:endParaRPr>
          </a:p>
        </p:txBody>
      </p:sp>
      <p:sp>
        <p:nvSpPr>
          <p:cNvPr id="86" name="Google Shape;103;p19"/>
          <p:cNvSpPr/>
          <p:nvPr/>
        </p:nvSpPr>
        <p:spPr>
          <a:xfrm>
            <a:off x="0" y="0"/>
            <a:ext cx="491004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87" name="Google Shape;104;p19"/>
          <p:cNvSpPr/>
          <p:nvPr/>
        </p:nvSpPr>
        <p:spPr>
          <a:xfrm>
            <a:off x="434880" y="1085400"/>
            <a:ext cx="8319240" cy="8348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88" name="Google Shape;105;p19"/>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89" name="Google Shape;106;p19" descr=""/>
          <p:cNvPicPr/>
          <p:nvPr/>
        </p:nvPicPr>
        <p:blipFill>
          <a:blip r:embed="rId1"/>
          <a:stretch/>
        </p:blipFill>
        <p:spPr>
          <a:xfrm>
            <a:off x="8469720" y="0"/>
            <a:ext cx="672840" cy="339120"/>
          </a:xfrm>
          <a:prstGeom prst="rect">
            <a:avLst/>
          </a:prstGeom>
          <a:ln w="0">
            <a:noFill/>
          </a:ln>
        </p:spPr>
      </p:pic>
      <p:pic>
        <p:nvPicPr>
          <p:cNvPr id="90" name="" descr=""/>
          <p:cNvPicPr/>
          <p:nvPr/>
        </p:nvPicPr>
        <p:blipFill>
          <a:blip r:embed="rId2"/>
          <a:stretch/>
        </p:blipFill>
        <p:spPr>
          <a:xfrm>
            <a:off x="933480" y="900000"/>
            <a:ext cx="6986160" cy="4102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Veille Technologique</a:t>
            </a:r>
            <a:endParaRPr b="0" lang="fr-FR" sz="2000" strike="noStrike" u="none">
              <a:solidFill>
                <a:srgbClr val="000000"/>
              </a:solidFill>
              <a:uFillTx/>
              <a:latin typeface="Arial"/>
            </a:endParaRPr>
          </a:p>
        </p:txBody>
      </p:sp>
      <p:sp>
        <p:nvSpPr>
          <p:cNvPr id="92" name="Google Shape;113;p20"/>
          <p:cNvSpPr/>
          <p:nvPr/>
        </p:nvSpPr>
        <p:spPr>
          <a:xfrm>
            <a:off x="0" y="0"/>
            <a:ext cx="491004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93" name="Google Shape;114;p20"/>
          <p:cNvSpPr/>
          <p:nvPr/>
        </p:nvSpPr>
        <p:spPr>
          <a:xfrm>
            <a:off x="434880" y="1085400"/>
            <a:ext cx="8319240" cy="274284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La veille technologique comporte la documentation nécéssaire pour garantir un savoir et des exemples sur</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L’installation</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L’utilisation</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L’éventuel mise à jour des technologies utilisés</a:t>
            </a:r>
            <a:endParaRPr b="0" lang="fr-FR" sz="1400" strike="noStrike" u="none">
              <a:solidFill>
                <a:srgbClr val="000000"/>
              </a:solidFill>
              <a:uFillTx/>
              <a:latin typeface="Arial"/>
            </a:endParaRPr>
          </a:p>
          <a:p>
            <a:pPr>
              <a:lnSpc>
                <a:spcPct val="150000"/>
              </a:lnSpc>
            </a:pPr>
            <a:endParaRPr b="0" lang="fr-FR" sz="1400" strike="noStrike" u="none">
              <a:solidFill>
                <a:srgbClr val="000000"/>
              </a:solidFill>
              <a:uFillTx/>
              <a:latin typeface="Arial"/>
            </a:endParaRPr>
          </a:p>
          <a:p>
            <a:pPr>
              <a:lnSpc>
                <a:spcPct val="150000"/>
              </a:lnSpc>
            </a:pPr>
            <a:r>
              <a:rPr b="0" lang="fr" sz="1400" strike="noStrike" u="none">
                <a:solidFill>
                  <a:srgbClr val="0d0d0d"/>
                </a:solidFill>
                <a:highlight>
                  <a:srgbClr val="ffffff"/>
                </a:highlight>
                <a:uFillTx/>
                <a:latin typeface="Montserrat"/>
                <a:ea typeface="Montserrat"/>
              </a:rPr>
              <a:t>Les éléments sont classé par colonne, du plus important, l’installation, ensuite l’utilisation, puis lien pour avoir des infos sur les mises à jour</a:t>
            </a:r>
            <a:endParaRPr b="0" lang="fr-FR" sz="1400" strike="noStrike" u="none">
              <a:solidFill>
                <a:srgbClr val="000000"/>
              </a:solidFill>
              <a:uFillTx/>
              <a:latin typeface="Arial"/>
            </a:endParaRPr>
          </a:p>
        </p:txBody>
      </p:sp>
      <p:sp>
        <p:nvSpPr>
          <p:cNvPr id="94" name="Google Shape;115;p20"/>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95" name="Google Shape;116;p20" descr=""/>
          <p:cNvPicPr/>
          <p:nvPr/>
        </p:nvPicPr>
        <p:blipFill>
          <a:blip r:embed="rId1"/>
          <a:stretch/>
        </p:blipFill>
        <p:spPr>
          <a:xfrm>
            <a:off x="8469720" y="0"/>
            <a:ext cx="672840" cy="339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196560" y="291960"/>
            <a:ext cx="8623080" cy="45676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97" name="Google Shape;131;p22"/>
          <p:cNvSpPr/>
          <p:nvPr/>
        </p:nvSpPr>
        <p:spPr>
          <a:xfrm>
            <a:off x="2411640" y="2125800"/>
            <a:ext cx="4220640" cy="8006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QUESTIONS ?</a:t>
            </a:r>
            <a:endParaRPr b="0" lang="fr-FR" sz="3500" strike="noStrike" u="none">
              <a:solidFill>
                <a:srgbClr val="000000"/>
              </a:solidFill>
              <a:uFillTx/>
              <a:latin typeface="Arial"/>
            </a:endParaRPr>
          </a:p>
        </p:txBody>
      </p:sp>
      <p:sp>
        <p:nvSpPr>
          <p:cNvPr id="98" name="Google Shape;132;p22"/>
          <p:cNvSpPr/>
          <p:nvPr/>
        </p:nvSpPr>
        <p:spPr>
          <a:xfrm>
            <a:off x="115200" y="118440"/>
            <a:ext cx="2383200" cy="2786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fr-FR" sz="1400" strike="noStrike" u="none">
              <a:solidFill>
                <a:srgbClr val="000000"/>
              </a:solidFill>
              <a:uFillTx/>
              <a:latin typeface="Arial"/>
            </a:endParaRPr>
          </a:p>
        </p:txBody>
      </p:sp>
      <p:pic>
        <p:nvPicPr>
          <p:cNvPr id="99" name="Google Shape;133;p22" descr=""/>
          <p:cNvPicPr/>
          <p:nvPr/>
        </p:nvPicPr>
        <p:blipFill>
          <a:blip r:embed="rId1"/>
          <a:stretch/>
        </p:blipFill>
        <p:spPr>
          <a:xfrm>
            <a:off x="8469720" y="0"/>
            <a:ext cx="672840" cy="339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 sz="2800" strike="noStrike" u="none">
                <a:solidFill>
                  <a:schemeClr val="dk1"/>
                </a:solidFill>
                <a:uFillTx/>
                <a:latin typeface="Montserrat"/>
                <a:ea typeface="Montserrat"/>
              </a:rPr>
              <a:t>Sommaire</a:t>
            </a:r>
            <a:endParaRPr b="0" lang="fr-FR" sz="2800" strike="noStrike" u="none">
              <a:solidFill>
                <a:srgbClr val="000000"/>
              </a:solidFill>
              <a:uFillTx/>
              <a:latin typeface="Arial"/>
            </a:endParaRPr>
          </a:p>
        </p:txBody>
      </p:sp>
      <p:sp>
        <p:nvSpPr>
          <p:cNvPr id="32" name="PlaceHolder 2"/>
          <p:cNvSpPr>
            <a:spLocks noGrp="1"/>
          </p:cNvSpPr>
          <p:nvPr>
            <p:ph/>
          </p:nvPr>
        </p:nvSpPr>
        <p:spPr>
          <a:xfrm>
            <a:off x="311760" y="1152360"/>
            <a:ext cx="8519040" cy="3414960"/>
          </a:xfrm>
          <a:prstGeom prst="rect">
            <a:avLst/>
          </a:prstGeom>
          <a:noFill/>
          <a:ln w="0">
            <a:noFill/>
          </a:ln>
        </p:spPr>
        <p:txBody>
          <a:bodyPr lIns="91440" rIns="91440" tIns="91440" bIns="91440" anchor="t">
            <a:normAutofit/>
          </a:bodyPr>
          <a:p>
            <a:pPr marL="457200" indent="-336600">
              <a:lnSpc>
                <a:spcPct val="150000"/>
              </a:lnSpc>
              <a:spcBef>
                <a:spcPts val="1500"/>
              </a:spcBef>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Contexte du projet</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Aperçu de la maquette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Méthodologie utilisée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Tableau Kanban</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Spécifications techniques</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Veille technologique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Conclusion </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Questions</a:t>
            </a:r>
            <a:endParaRPr b="0" lang="fr-FR" sz="1700" strike="noStrike" u="none">
              <a:solidFill>
                <a:srgbClr val="000000"/>
              </a:solidFill>
              <a:uFillTx/>
              <a:latin typeface="Arial"/>
            </a:endParaRPr>
          </a:p>
          <a:p>
            <a:pPr marL="457200" indent="0">
              <a:lnSpc>
                <a:spcPct val="115000"/>
              </a:lnSpc>
              <a:buNone/>
              <a:tabLst>
                <a:tab algn="l" pos="0"/>
              </a:tabLst>
            </a:pPr>
            <a:endParaRPr b="0" lang="fr-FR" sz="1200" strike="noStrike" u="none">
              <a:solidFill>
                <a:srgbClr val="000000"/>
              </a:solidFill>
              <a:uFillTx/>
              <a:latin typeface="Arial"/>
            </a:endParaRPr>
          </a:p>
        </p:txBody>
      </p:sp>
      <p:pic>
        <p:nvPicPr>
          <p:cNvPr id="33" name="Google Shape;63;p14" descr=""/>
          <p:cNvPicPr/>
          <p:nvPr/>
        </p:nvPicPr>
        <p:blipFill>
          <a:blip r:embed="rId1"/>
          <a:stretch/>
        </p:blipFill>
        <p:spPr>
          <a:xfrm>
            <a:off x="8470800" y="0"/>
            <a:ext cx="672840" cy="339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Contexte des nécéssités du Projet</a:t>
            </a:r>
            <a:endParaRPr b="0" lang="fr-FR" sz="2000" strike="noStrike" u="none">
              <a:solidFill>
                <a:srgbClr val="000000"/>
              </a:solidFill>
              <a:uFillTx/>
              <a:latin typeface="Arial"/>
            </a:endParaRPr>
          </a:p>
        </p:txBody>
      </p:sp>
      <p:sp>
        <p:nvSpPr>
          <p:cNvPr id="35" name="Google Shape;69;p15"/>
          <p:cNvSpPr/>
          <p:nvPr/>
        </p:nvSpPr>
        <p:spPr>
          <a:xfrm>
            <a:off x="434880" y="1085400"/>
            <a:ext cx="8319240" cy="118440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Réalisation d’une app de création/stockage de menu personalisé/personalisable</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Possibilité d’exportation des menus</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Gerer la connexion utilisateur</a:t>
            </a:r>
            <a:endParaRPr b="0" lang="fr-FR" sz="15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36" name="Google Shape;70;p15"/>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37" name="Google Shape;71;p15" descr=""/>
          <p:cNvPicPr/>
          <p:nvPr/>
        </p:nvPicPr>
        <p:blipFill>
          <a:blip r:embed="rId1"/>
          <a:stretch/>
        </p:blipFill>
        <p:spPr>
          <a:xfrm>
            <a:off x="8474400" y="0"/>
            <a:ext cx="672840" cy="339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39" name="PlaceHolder 2"/>
          <p:cNvSpPr>
            <a:spLocks noGrp="1"/>
          </p:cNvSpPr>
          <p:nvPr>
            <p:ph/>
          </p:nvPr>
        </p:nvSpPr>
        <p:spPr>
          <a:xfrm>
            <a:off x="311760" y="1152360"/>
            <a:ext cx="8519040" cy="341496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0" name="Google Shape;78;p16"/>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41" name="Google Shape;79;p16" descr=""/>
          <p:cNvPicPr/>
          <p:nvPr/>
        </p:nvPicPr>
        <p:blipFill>
          <a:blip r:embed="rId1"/>
          <a:stretch/>
        </p:blipFill>
        <p:spPr>
          <a:xfrm>
            <a:off x="8469720" y="0"/>
            <a:ext cx="672840" cy="339120"/>
          </a:xfrm>
          <a:prstGeom prst="rect">
            <a:avLst/>
          </a:prstGeom>
          <a:ln w="0">
            <a:noFill/>
          </a:ln>
        </p:spPr>
      </p:pic>
      <p:pic>
        <p:nvPicPr>
          <p:cNvPr id="42" name="" descr=""/>
          <p:cNvPicPr/>
          <p:nvPr/>
        </p:nvPicPr>
        <p:blipFill>
          <a:blip r:embed="rId2"/>
          <a:stretch/>
        </p:blipFill>
        <p:spPr>
          <a:xfrm>
            <a:off x="180000" y="1145880"/>
            <a:ext cx="2518920" cy="3713040"/>
          </a:xfrm>
          <a:prstGeom prst="rect">
            <a:avLst/>
          </a:prstGeom>
          <a:ln w="0">
            <a:noFill/>
          </a:ln>
        </p:spPr>
      </p:pic>
      <p:pic>
        <p:nvPicPr>
          <p:cNvPr id="43" name="" descr=""/>
          <p:cNvPicPr/>
          <p:nvPr/>
        </p:nvPicPr>
        <p:blipFill>
          <a:blip r:embed="rId3"/>
          <a:stretch/>
        </p:blipFill>
        <p:spPr>
          <a:xfrm>
            <a:off x="2880000" y="1080000"/>
            <a:ext cx="6029640" cy="3706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45" name="PlaceHolder 2"/>
          <p:cNvSpPr>
            <a:spLocks noGrp="1"/>
          </p:cNvSpPr>
          <p:nvPr>
            <p:ph/>
          </p:nvPr>
        </p:nvSpPr>
        <p:spPr>
          <a:xfrm>
            <a:off x="311760" y="1152360"/>
            <a:ext cx="8519040" cy="341496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6" name="Google Shape;78;p 1"/>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47" name="Google Shape;79;p 1" descr=""/>
          <p:cNvPicPr/>
          <p:nvPr/>
        </p:nvPicPr>
        <p:blipFill>
          <a:blip r:embed="rId1"/>
          <a:stretch/>
        </p:blipFill>
        <p:spPr>
          <a:xfrm>
            <a:off x="8469720" y="0"/>
            <a:ext cx="672840" cy="339120"/>
          </a:xfrm>
          <a:prstGeom prst="rect">
            <a:avLst/>
          </a:prstGeom>
          <a:ln w="0">
            <a:noFill/>
          </a:ln>
        </p:spPr>
      </p:pic>
      <p:pic>
        <p:nvPicPr>
          <p:cNvPr id="48" name="" descr=""/>
          <p:cNvPicPr/>
          <p:nvPr/>
        </p:nvPicPr>
        <p:blipFill>
          <a:blip r:embed="rId2"/>
          <a:stretch/>
        </p:blipFill>
        <p:spPr>
          <a:xfrm>
            <a:off x="253440" y="1440000"/>
            <a:ext cx="8577360" cy="2986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0" name="PlaceHolder 2"/>
          <p:cNvSpPr>
            <a:spLocks noGrp="1"/>
          </p:cNvSpPr>
          <p:nvPr>
            <p:ph/>
          </p:nvPr>
        </p:nvSpPr>
        <p:spPr>
          <a:xfrm>
            <a:off x="311760" y="1152360"/>
            <a:ext cx="8519040" cy="341496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1" name="Google Shape;78;p 2"/>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52" name="Google Shape;79;p 2" descr=""/>
          <p:cNvPicPr/>
          <p:nvPr/>
        </p:nvPicPr>
        <p:blipFill>
          <a:blip r:embed="rId1"/>
          <a:stretch/>
        </p:blipFill>
        <p:spPr>
          <a:xfrm>
            <a:off x="8469720" y="0"/>
            <a:ext cx="672840" cy="339120"/>
          </a:xfrm>
          <a:prstGeom prst="rect">
            <a:avLst/>
          </a:prstGeom>
          <a:ln w="0">
            <a:noFill/>
          </a:ln>
        </p:spPr>
      </p:pic>
      <p:pic>
        <p:nvPicPr>
          <p:cNvPr id="53" name="" descr=""/>
          <p:cNvPicPr/>
          <p:nvPr/>
        </p:nvPicPr>
        <p:blipFill>
          <a:blip r:embed="rId2"/>
          <a:stretch/>
        </p:blipFill>
        <p:spPr>
          <a:xfrm>
            <a:off x="317520" y="1260000"/>
            <a:ext cx="8424360" cy="3307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5" name="PlaceHolder 2"/>
          <p:cNvSpPr>
            <a:spLocks noGrp="1"/>
          </p:cNvSpPr>
          <p:nvPr>
            <p:ph/>
          </p:nvPr>
        </p:nvSpPr>
        <p:spPr>
          <a:xfrm>
            <a:off x="311760" y="1152360"/>
            <a:ext cx="8519040" cy="341496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6" name="Google Shape;78;p 3"/>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57" name="Google Shape;79;p 3" descr=""/>
          <p:cNvPicPr/>
          <p:nvPr/>
        </p:nvPicPr>
        <p:blipFill>
          <a:blip r:embed="rId1"/>
          <a:stretch/>
        </p:blipFill>
        <p:spPr>
          <a:xfrm>
            <a:off x="8469720" y="0"/>
            <a:ext cx="672840" cy="339120"/>
          </a:xfrm>
          <a:prstGeom prst="rect">
            <a:avLst/>
          </a:prstGeom>
          <a:ln w="0">
            <a:noFill/>
          </a:ln>
        </p:spPr>
      </p:pic>
      <p:pic>
        <p:nvPicPr>
          <p:cNvPr id="58" name="" descr=""/>
          <p:cNvPicPr/>
          <p:nvPr/>
        </p:nvPicPr>
        <p:blipFill>
          <a:blip r:embed="rId2"/>
          <a:stretch/>
        </p:blipFill>
        <p:spPr>
          <a:xfrm>
            <a:off x="3060000" y="1620000"/>
            <a:ext cx="6038280" cy="2189520"/>
          </a:xfrm>
          <a:prstGeom prst="rect">
            <a:avLst/>
          </a:prstGeom>
          <a:ln w="0">
            <a:noFill/>
          </a:ln>
        </p:spPr>
      </p:pic>
      <p:pic>
        <p:nvPicPr>
          <p:cNvPr id="59" name="" descr=""/>
          <p:cNvPicPr/>
          <p:nvPr/>
        </p:nvPicPr>
        <p:blipFill>
          <a:blip r:embed="rId3"/>
          <a:stretch/>
        </p:blipFill>
        <p:spPr>
          <a:xfrm>
            <a:off x="180000" y="1620000"/>
            <a:ext cx="2787120" cy="1978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61" name="PlaceHolder 2"/>
          <p:cNvSpPr>
            <a:spLocks noGrp="1"/>
          </p:cNvSpPr>
          <p:nvPr>
            <p:ph/>
          </p:nvPr>
        </p:nvSpPr>
        <p:spPr>
          <a:xfrm>
            <a:off x="311760" y="1152360"/>
            <a:ext cx="8519040" cy="341496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2" name="Google Shape;78;p 4"/>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63" name="Google Shape;79;p 4" descr=""/>
          <p:cNvPicPr/>
          <p:nvPr/>
        </p:nvPicPr>
        <p:blipFill>
          <a:blip r:embed="rId1"/>
          <a:stretch/>
        </p:blipFill>
        <p:spPr>
          <a:xfrm>
            <a:off x="8469720" y="0"/>
            <a:ext cx="672840" cy="339120"/>
          </a:xfrm>
          <a:prstGeom prst="rect">
            <a:avLst/>
          </a:prstGeom>
          <a:ln w="0">
            <a:noFill/>
          </a:ln>
        </p:spPr>
      </p:pic>
      <p:pic>
        <p:nvPicPr>
          <p:cNvPr id="64" name="" descr=""/>
          <p:cNvPicPr/>
          <p:nvPr/>
        </p:nvPicPr>
        <p:blipFill>
          <a:blip r:embed="rId2"/>
          <a:stretch/>
        </p:blipFill>
        <p:spPr>
          <a:xfrm>
            <a:off x="2340000" y="1332360"/>
            <a:ext cx="4103640" cy="2986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19040" cy="57132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Méthodologie utilisée</a:t>
            </a:r>
            <a:endParaRPr b="0" lang="fr-FR" sz="2000" strike="noStrike" u="none">
              <a:solidFill>
                <a:srgbClr val="000000"/>
              </a:solidFill>
              <a:uFillTx/>
              <a:latin typeface="Arial"/>
            </a:endParaRPr>
          </a:p>
        </p:txBody>
      </p:sp>
      <p:sp>
        <p:nvSpPr>
          <p:cNvPr id="66" name="PlaceHolder 2"/>
          <p:cNvSpPr>
            <a:spLocks noGrp="1"/>
          </p:cNvSpPr>
          <p:nvPr>
            <p:ph/>
          </p:nvPr>
        </p:nvSpPr>
        <p:spPr>
          <a:xfrm>
            <a:off x="311760" y="1152360"/>
            <a:ext cx="8519040" cy="3414960"/>
          </a:xfrm>
          <a:prstGeom prst="rect">
            <a:avLst/>
          </a:prstGeom>
          <a:noFill/>
          <a:ln w="0">
            <a:noFill/>
          </a:ln>
        </p:spPr>
        <p:txBody>
          <a:bodyPr lIns="91440" rIns="91440" tIns="91440" bIns="91440" anchor="t">
            <a:normAutofit fontScale="92500" lnSpcReduction="9999"/>
          </a:bodyPr>
          <a:p>
            <a:pPr marL="457200" indent="-324000">
              <a:lnSpc>
                <a:spcPct val="115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La méthode Agile suis une logique précise, met en avant certain critère par rapport aux autres mais n’exclue pas ces autres critère pour autant</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500" strike="noStrike" u="none">
                <a:solidFill>
                  <a:srgbClr val="0d0d0d"/>
                </a:solidFill>
                <a:highlight>
                  <a:srgbClr val="ffffff"/>
                </a:highlight>
                <a:uFillTx/>
                <a:latin typeface="Montserrat"/>
                <a:ea typeface="Montserrat"/>
              </a:rPr>
              <a:t>La priorité est de satisfaire le client, souvent n’ayant pas une idée précise du résultat voulu, la méthode Agile à été pensé pour permettre de moins se fier des bases contractuelle, et privilégie le contact client pas à pas pour définir les besoins et attentes clair et précisément, sans avoir d’aléa ou autre car le manque de communication à crée une incompréhension qui nécéssitera de recommencer un travail déjà fait.</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500" strike="noStrike" u="none">
                <a:solidFill>
                  <a:srgbClr val="0d0d0d"/>
                </a:solidFill>
                <a:highlight>
                  <a:srgbClr val="ffffff"/>
                </a:highlight>
                <a:uFillTx/>
                <a:latin typeface="Montserrat"/>
                <a:ea typeface="Montserrat"/>
              </a:rPr>
              <a:t>Pour ce faire, plusieurs tâches sont realisé sous forme de ‘sprint’, au lieu d’éffectier tout le travail d’un coup, nous procédons étapes par étapes, pour validé correctement chaques fonctionnalités et répondre à l’attente du client avec une communication efficace.</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7" name="Google Shape;86;p17"/>
          <p:cNvSpPr/>
          <p:nvPr/>
        </p:nvSpPr>
        <p:spPr>
          <a:xfrm>
            <a:off x="-4680" y="0"/>
            <a:ext cx="9152280" cy="23832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68" name="Google Shape;87;p17" descr=""/>
          <p:cNvPicPr/>
          <p:nvPr/>
        </p:nvPicPr>
        <p:blipFill>
          <a:blip r:embed="rId1"/>
          <a:stretch/>
        </p:blipFill>
        <p:spPr>
          <a:xfrm>
            <a:off x="8469720" y="0"/>
            <a:ext cx="672840" cy="339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2024-09-25T08:02:37Z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file>