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9" r:id="rId5"/>
    <p:sldId id="260" r:id="rId6"/>
    <p:sldId id="265" r:id="rId7"/>
    <p:sldId id="266" r:id="rId8"/>
    <p:sldId id="261" r:id="rId9"/>
    <p:sldId id="267" r:id="rId10"/>
    <p:sldId id="262" r:id="rId11"/>
    <p:sldId id="263" r:id="rId12"/>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10" d="100"/>
          <a:sy n="110" d="100"/>
        </p:scale>
        <p:origin x="63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EB3E-9F17-40FE-91C8-E251883789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i-FI"/>
          </a:p>
        </p:txBody>
      </p:sp>
      <p:sp>
        <p:nvSpPr>
          <p:cNvPr id="3" name="Subtitle 2">
            <a:extLst>
              <a:ext uri="{FF2B5EF4-FFF2-40B4-BE49-F238E27FC236}">
                <a16:creationId xmlns:a16="http://schemas.microsoft.com/office/drawing/2014/main" id="{A2C4CAC1-AEB9-40C4-BF0B-494D61FCF9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a:p>
        </p:txBody>
      </p:sp>
      <p:sp>
        <p:nvSpPr>
          <p:cNvPr id="4" name="Date Placeholder 3">
            <a:extLst>
              <a:ext uri="{FF2B5EF4-FFF2-40B4-BE49-F238E27FC236}">
                <a16:creationId xmlns:a16="http://schemas.microsoft.com/office/drawing/2014/main" id="{1359A793-7F92-439F-9E2D-47DF8410B91B}"/>
              </a:ext>
            </a:extLst>
          </p:cNvPr>
          <p:cNvSpPr>
            <a:spLocks noGrp="1"/>
          </p:cNvSpPr>
          <p:nvPr>
            <p:ph type="dt" sz="half" idx="10"/>
          </p:nvPr>
        </p:nvSpPr>
        <p:spPr/>
        <p:txBody>
          <a:bodyPr/>
          <a:lstStyle/>
          <a:p>
            <a:fld id="{5F5F3A83-D983-4C6A-9EBF-3CCA074B6125}" type="datetimeFigureOut">
              <a:rPr lang="fi-FI" smtClean="0"/>
              <a:t>1.9.2020</a:t>
            </a:fld>
            <a:endParaRPr lang="fi-FI"/>
          </a:p>
        </p:txBody>
      </p:sp>
      <p:sp>
        <p:nvSpPr>
          <p:cNvPr id="5" name="Footer Placeholder 4">
            <a:extLst>
              <a:ext uri="{FF2B5EF4-FFF2-40B4-BE49-F238E27FC236}">
                <a16:creationId xmlns:a16="http://schemas.microsoft.com/office/drawing/2014/main" id="{07F232F6-8805-4B4F-94E4-B8269BED6C6E}"/>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D170283D-A59D-4DCA-BD82-DDA39400383B}"/>
              </a:ext>
            </a:extLst>
          </p:cNvPr>
          <p:cNvSpPr>
            <a:spLocks noGrp="1"/>
          </p:cNvSpPr>
          <p:nvPr>
            <p:ph type="sldNum" sz="quarter" idx="12"/>
          </p:nvPr>
        </p:nvSpPr>
        <p:spPr/>
        <p:txBody>
          <a:bodyPr/>
          <a:lstStyle/>
          <a:p>
            <a:fld id="{44EFFF55-660B-4D28-886F-4D007E4D23D0}" type="slidenum">
              <a:rPr lang="fi-FI" smtClean="0"/>
              <a:t>‹#›</a:t>
            </a:fld>
            <a:endParaRPr lang="fi-FI"/>
          </a:p>
        </p:txBody>
      </p:sp>
    </p:spTree>
    <p:extLst>
      <p:ext uri="{BB962C8B-B14F-4D97-AF65-F5344CB8AC3E}">
        <p14:creationId xmlns:p14="http://schemas.microsoft.com/office/powerpoint/2010/main" val="3340857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2CCD-993F-4D2E-96F9-0CE3F6C1FE0C}"/>
              </a:ext>
            </a:extLst>
          </p:cNvPr>
          <p:cNvSpPr>
            <a:spLocks noGrp="1"/>
          </p:cNvSpPr>
          <p:nvPr>
            <p:ph type="title"/>
          </p:nvPr>
        </p:nvSpPr>
        <p:spPr/>
        <p:txBody>
          <a:bodyPr/>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D9C6BDEB-5845-43CA-8E43-F694DE632B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C84CAEB0-13D9-4928-8B23-2CBE19CACD32}"/>
              </a:ext>
            </a:extLst>
          </p:cNvPr>
          <p:cNvSpPr>
            <a:spLocks noGrp="1"/>
          </p:cNvSpPr>
          <p:nvPr>
            <p:ph type="dt" sz="half" idx="10"/>
          </p:nvPr>
        </p:nvSpPr>
        <p:spPr/>
        <p:txBody>
          <a:bodyPr/>
          <a:lstStyle/>
          <a:p>
            <a:fld id="{5F5F3A83-D983-4C6A-9EBF-3CCA074B6125}" type="datetimeFigureOut">
              <a:rPr lang="fi-FI" smtClean="0"/>
              <a:t>1.9.2020</a:t>
            </a:fld>
            <a:endParaRPr lang="fi-FI"/>
          </a:p>
        </p:txBody>
      </p:sp>
      <p:sp>
        <p:nvSpPr>
          <p:cNvPr id="5" name="Footer Placeholder 4">
            <a:extLst>
              <a:ext uri="{FF2B5EF4-FFF2-40B4-BE49-F238E27FC236}">
                <a16:creationId xmlns:a16="http://schemas.microsoft.com/office/drawing/2014/main" id="{24FB6252-D497-4280-9BDA-5B760D7AA48B}"/>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EF0B4C83-60B9-4F63-8260-885813896962}"/>
              </a:ext>
            </a:extLst>
          </p:cNvPr>
          <p:cNvSpPr>
            <a:spLocks noGrp="1"/>
          </p:cNvSpPr>
          <p:nvPr>
            <p:ph type="sldNum" sz="quarter" idx="12"/>
          </p:nvPr>
        </p:nvSpPr>
        <p:spPr/>
        <p:txBody>
          <a:bodyPr/>
          <a:lstStyle/>
          <a:p>
            <a:fld id="{44EFFF55-660B-4D28-886F-4D007E4D23D0}" type="slidenum">
              <a:rPr lang="fi-FI" smtClean="0"/>
              <a:t>‹#›</a:t>
            </a:fld>
            <a:endParaRPr lang="fi-FI"/>
          </a:p>
        </p:txBody>
      </p:sp>
    </p:spTree>
    <p:extLst>
      <p:ext uri="{BB962C8B-B14F-4D97-AF65-F5344CB8AC3E}">
        <p14:creationId xmlns:p14="http://schemas.microsoft.com/office/powerpoint/2010/main" val="42664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27713-8A5C-41DA-AF39-1741E30585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i-FI"/>
          </a:p>
        </p:txBody>
      </p:sp>
      <p:sp>
        <p:nvSpPr>
          <p:cNvPr id="3" name="Vertical Text Placeholder 2">
            <a:extLst>
              <a:ext uri="{FF2B5EF4-FFF2-40B4-BE49-F238E27FC236}">
                <a16:creationId xmlns:a16="http://schemas.microsoft.com/office/drawing/2014/main" id="{7B249FDF-92F7-4E72-B5D3-8E1B05A418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1FE55367-025F-4878-AA7D-5BE1FC502138}"/>
              </a:ext>
            </a:extLst>
          </p:cNvPr>
          <p:cNvSpPr>
            <a:spLocks noGrp="1"/>
          </p:cNvSpPr>
          <p:nvPr>
            <p:ph type="dt" sz="half" idx="10"/>
          </p:nvPr>
        </p:nvSpPr>
        <p:spPr/>
        <p:txBody>
          <a:bodyPr/>
          <a:lstStyle/>
          <a:p>
            <a:fld id="{5F5F3A83-D983-4C6A-9EBF-3CCA074B6125}" type="datetimeFigureOut">
              <a:rPr lang="fi-FI" smtClean="0"/>
              <a:t>1.9.2020</a:t>
            </a:fld>
            <a:endParaRPr lang="fi-FI"/>
          </a:p>
        </p:txBody>
      </p:sp>
      <p:sp>
        <p:nvSpPr>
          <p:cNvPr id="5" name="Footer Placeholder 4">
            <a:extLst>
              <a:ext uri="{FF2B5EF4-FFF2-40B4-BE49-F238E27FC236}">
                <a16:creationId xmlns:a16="http://schemas.microsoft.com/office/drawing/2014/main" id="{DDD2CFA2-59BA-4394-948B-8097B08BE12A}"/>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321CE2D0-E2C8-479A-BA8B-F5E15A2E8DD1}"/>
              </a:ext>
            </a:extLst>
          </p:cNvPr>
          <p:cNvSpPr>
            <a:spLocks noGrp="1"/>
          </p:cNvSpPr>
          <p:nvPr>
            <p:ph type="sldNum" sz="quarter" idx="12"/>
          </p:nvPr>
        </p:nvSpPr>
        <p:spPr/>
        <p:txBody>
          <a:bodyPr/>
          <a:lstStyle/>
          <a:p>
            <a:fld id="{44EFFF55-660B-4D28-886F-4D007E4D23D0}" type="slidenum">
              <a:rPr lang="fi-FI" smtClean="0"/>
              <a:t>‹#›</a:t>
            </a:fld>
            <a:endParaRPr lang="fi-FI"/>
          </a:p>
        </p:txBody>
      </p:sp>
    </p:spTree>
    <p:extLst>
      <p:ext uri="{BB962C8B-B14F-4D97-AF65-F5344CB8AC3E}">
        <p14:creationId xmlns:p14="http://schemas.microsoft.com/office/powerpoint/2010/main" val="4168445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A131-7BD2-433F-9D59-5AFAFF7ACC9B}"/>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6BF0FB71-C208-41D2-AEA9-D530B7C223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7D310202-56BE-4C74-A41E-AF8BF30D1989}"/>
              </a:ext>
            </a:extLst>
          </p:cNvPr>
          <p:cNvSpPr>
            <a:spLocks noGrp="1"/>
          </p:cNvSpPr>
          <p:nvPr>
            <p:ph type="dt" sz="half" idx="10"/>
          </p:nvPr>
        </p:nvSpPr>
        <p:spPr/>
        <p:txBody>
          <a:bodyPr/>
          <a:lstStyle/>
          <a:p>
            <a:fld id="{5F5F3A83-D983-4C6A-9EBF-3CCA074B6125}" type="datetimeFigureOut">
              <a:rPr lang="fi-FI" smtClean="0"/>
              <a:t>1.9.2020</a:t>
            </a:fld>
            <a:endParaRPr lang="fi-FI"/>
          </a:p>
        </p:txBody>
      </p:sp>
      <p:sp>
        <p:nvSpPr>
          <p:cNvPr id="5" name="Footer Placeholder 4">
            <a:extLst>
              <a:ext uri="{FF2B5EF4-FFF2-40B4-BE49-F238E27FC236}">
                <a16:creationId xmlns:a16="http://schemas.microsoft.com/office/drawing/2014/main" id="{D603BA73-CF1D-4DEB-90C8-7D50E1F0351B}"/>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28DD393A-54C2-4480-A967-C3D3BFE0A2AC}"/>
              </a:ext>
            </a:extLst>
          </p:cNvPr>
          <p:cNvSpPr>
            <a:spLocks noGrp="1"/>
          </p:cNvSpPr>
          <p:nvPr>
            <p:ph type="sldNum" sz="quarter" idx="12"/>
          </p:nvPr>
        </p:nvSpPr>
        <p:spPr/>
        <p:txBody>
          <a:bodyPr/>
          <a:lstStyle/>
          <a:p>
            <a:fld id="{44EFFF55-660B-4D28-886F-4D007E4D23D0}" type="slidenum">
              <a:rPr lang="fi-FI" smtClean="0"/>
              <a:t>‹#›</a:t>
            </a:fld>
            <a:endParaRPr lang="fi-FI"/>
          </a:p>
        </p:txBody>
      </p:sp>
    </p:spTree>
    <p:extLst>
      <p:ext uri="{BB962C8B-B14F-4D97-AF65-F5344CB8AC3E}">
        <p14:creationId xmlns:p14="http://schemas.microsoft.com/office/powerpoint/2010/main" val="190932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520C-E848-411C-BA3B-80FFBF243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i-FI"/>
          </a:p>
        </p:txBody>
      </p:sp>
      <p:sp>
        <p:nvSpPr>
          <p:cNvPr id="3" name="Text Placeholder 2">
            <a:extLst>
              <a:ext uri="{FF2B5EF4-FFF2-40B4-BE49-F238E27FC236}">
                <a16:creationId xmlns:a16="http://schemas.microsoft.com/office/drawing/2014/main" id="{B39959A1-BD28-4971-A676-DD92BD9542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CE0619-83C9-46D8-80C0-EAD4D32C3D7D}"/>
              </a:ext>
            </a:extLst>
          </p:cNvPr>
          <p:cNvSpPr>
            <a:spLocks noGrp="1"/>
          </p:cNvSpPr>
          <p:nvPr>
            <p:ph type="dt" sz="half" idx="10"/>
          </p:nvPr>
        </p:nvSpPr>
        <p:spPr/>
        <p:txBody>
          <a:bodyPr/>
          <a:lstStyle/>
          <a:p>
            <a:fld id="{5F5F3A83-D983-4C6A-9EBF-3CCA074B6125}" type="datetimeFigureOut">
              <a:rPr lang="fi-FI" smtClean="0"/>
              <a:t>1.9.2020</a:t>
            </a:fld>
            <a:endParaRPr lang="fi-FI"/>
          </a:p>
        </p:txBody>
      </p:sp>
      <p:sp>
        <p:nvSpPr>
          <p:cNvPr id="5" name="Footer Placeholder 4">
            <a:extLst>
              <a:ext uri="{FF2B5EF4-FFF2-40B4-BE49-F238E27FC236}">
                <a16:creationId xmlns:a16="http://schemas.microsoft.com/office/drawing/2014/main" id="{85D035B9-828A-4EFE-B6EF-501206020FE7}"/>
              </a:ext>
            </a:extLst>
          </p:cNvPr>
          <p:cNvSpPr>
            <a:spLocks noGrp="1"/>
          </p:cNvSpPr>
          <p:nvPr>
            <p:ph type="ftr" sz="quarter" idx="11"/>
          </p:nvPr>
        </p:nvSpPr>
        <p:spPr/>
        <p:txBody>
          <a:bodyPr/>
          <a:lstStyle/>
          <a:p>
            <a:endParaRPr lang="fi-FI"/>
          </a:p>
        </p:txBody>
      </p:sp>
      <p:sp>
        <p:nvSpPr>
          <p:cNvPr id="6" name="Slide Number Placeholder 5">
            <a:extLst>
              <a:ext uri="{FF2B5EF4-FFF2-40B4-BE49-F238E27FC236}">
                <a16:creationId xmlns:a16="http://schemas.microsoft.com/office/drawing/2014/main" id="{8B0C50C7-AE5D-41FA-912C-F9C08C8BBAE3}"/>
              </a:ext>
            </a:extLst>
          </p:cNvPr>
          <p:cNvSpPr>
            <a:spLocks noGrp="1"/>
          </p:cNvSpPr>
          <p:nvPr>
            <p:ph type="sldNum" sz="quarter" idx="12"/>
          </p:nvPr>
        </p:nvSpPr>
        <p:spPr/>
        <p:txBody>
          <a:bodyPr/>
          <a:lstStyle/>
          <a:p>
            <a:fld id="{44EFFF55-660B-4D28-886F-4D007E4D23D0}" type="slidenum">
              <a:rPr lang="fi-FI" smtClean="0"/>
              <a:t>‹#›</a:t>
            </a:fld>
            <a:endParaRPr lang="fi-FI"/>
          </a:p>
        </p:txBody>
      </p:sp>
    </p:spTree>
    <p:extLst>
      <p:ext uri="{BB962C8B-B14F-4D97-AF65-F5344CB8AC3E}">
        <p14:creationId xmlns:p14="http://schemas.microsoft.com/office/powerpoint/2010/main" val="334215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EAF3-96EE-4214-96D6-C068FEB9A2A7}"/>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9AE8745D-8569-4F88-AB3C-21B5C8B44B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B6E7DA81-67A2-4623-A807-5E49CAB047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5C17EC7B-0D5C-466B-B006-2E371017505D}"/>
              </a:ext>
            </a:extLst>
          </p:cNvPr>
          <p:cNvSpPr>
            <a:spLocks noGrp="1"/>
          </p:cNvSpPr>
          <p:nvPr>
            <p:ph type="dt" sz="half" idx="10"/>
          </p:nvPr>
        </p:nvSpPr>
        <p:spPr/>
        <p:txBody>
          <a:bodyPr/>
          <a:lstStyle/>
          <a:p>
            <a:fld id="{5F5F3A83-D983-4C6A-9EBF-3CCA074B6125}" type="datetimeFigureOut">
              <a:rPr lang="fi-FI" smtClean="0"/>
              <a:t>1.9.2020</a:t>
            </a:fld>
            <a:endParaRPr lang="fi-FI"/>
          </a:p>
        </p:txBody>
      </p:sp>
      <p:sp>
        <p:nvSpPr>
          <p:cNvPr id="6" name="Footer Placeholder 5">
            <a:extLst>
              <a:ext uri="{FF2B5EF4-FFF2-40B4-BE49-F238E27FC236}">
                <a16:creationId xmlns:a16="http://schemas.microsoft.com/office/drawing/2014/main" id="{9ABE7544-81C9-4C1B-AC23-73C4CB13112C}"/>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B1C088A5-A8D3-4347-8C79-8759312AF93E}"/>
              </a:ext>
            </a:extLst>
          </p:cNvPr>
          <p:cNvSpPr>
            <a:spLocks noGrp="1"/>
          </p:cNvSpPr>
          <p:nvPr>
            <p:ph type="sldNum" sz="quarter" idx="12"/>
          </p:nvPr>
        </p:nvSpPr>
        <p:spPr/>
        <p:txBody>
          <a:bodyPr/>
          <a:lstStyle/>
          <a:p>
            <a:fld id="{44EFFF55-660B-4D28-886F-4D007E4D23D0}" type="slidenum">
              <a:rPr lang="fi-FI" smtClean="0"/>
              <a:t>‹#›</a:t>
            </a:fld>
            <a:endParaRPr lang="fi-FI"/>
          </a:p>
        </p:txBody>
      </p:sp>
    </p:spTree>
    <p:extLst>
      <p:ext uri="{BB962C8B-B14F-4D97-AF65-F5344CB8AC3E}">
        <p14:creationId xmlns:p14="http://schemas.microsoft.com/office/powerpoint/2010/main" val="167015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39C6-708A-42C3-8239-5783338BEFAB}"/>
              </a:ext>
            </a:extLst>
          </p:cNvPr>
          <p:cNvSpPr>
            <a:spLocks noGrp="1"/>
          </p:cNvSpPr>
          <p:nvPr>
            <p:ph type="title"/>
          </p:nvPr>
        </p:nvSpPr>
        <p:spPr>
          <a:xfrm>
            <a:off x="839788" y="365125"/>
            <a:ext cx="10515600" cy="1325563"/>
          </a:xfrm>
        </p:spPr>
        <p:txBody>
          <a:bodyPr/>
          <a:lstStyle/>
          <a:p>
            <a:r>
              <a:rPr lang="en-US"/>
              <a:t>Click to edit Master title style</a:t>
            </a:r>
            <a:endParaRPr lang="fi-FI"/>
          </a:p>
        </p:txBody>
      </p:sp>
      <p:sp>
        <p:nvSpPr>
          <p:cNvPr id="3" name="Text Placeholder 2">
            <a:extLst>
              <a:ext uri="{FF2B5EF4-FFF2-40B4-BE49-F238E27FC236}">
                <a16:creationId xmlns:a16="http://schemas.microsoft.com/office/drawing/2014/main" id="{53DBD722-6168-43CB-9714-D4D2BCECDE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3F430A-1B31-41DD-9B51-E80E1D4923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xt Placeholder 4">
            <a:extLst>
              <a:ext uri="{FF2B5EF4-FFF2-40B4-BE49-F238E27FC236}">
                <a16:creationId xmlns:a16="http://schemas.microsoft.com/office/drawing/2014/main" id="{77E6DE74-C1B5-4CC2-B3A8-035707A1DD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462780-FA49-408E-A456-96A5189B0D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Date Placeholder 6">
            <a:extLst>
              <a:ext uri="{FF2B5EF4-FFF2-40B4-BE49-F238E27FC236}">
                <a16:creationId xmlns:a16="http://schemas.microsoft.com/office/drawing/2014/main" id="{382844AB-DA27-48DD-9946-B6C5C79582A5}"/>
              </a:ext>
            </a:extLst>
          </p:cNvPr>
          <p:cNvSpPr>
            <a:spLocks noGrp="1"/>
          </p:cNvSpPr>
          <p:nvPr>
            <p:ph type="dt" sz="half" idx="10"/>
          </p:nvPr>
        </p:nvSpPr>
        <p:spPr/>
        <p:txBody>
          <a:bodyPr/>
          <a:lstStyle/>
          <a:p>
            <a:fld id="{5F5F3A83-D983-4C6A-9EBF-3CCA074B6125}" type="datetimeFigureOut">
              <a:rPr lang="fi-FI" smtClean="0"/>
              <a:t>1.9.2020</a:t>
            </a:fld>
            <a:endParaRPr lang="fi-FI"/>
          </a:p>
        </p:txBody>
      </p:sp>
      <p:sp>
        <p:nvSpPr>
          <p:cNvPr id="8" name="Footer Placeholder 7">
            <a:extLst>
              <a:ext uri="{FF2B5EF4-FFF2-40B4-BE49-F238E27FC236}">
                <a16:creationId xmlns:a16="http://schemas.microsoft.com/office/drawing/2014/main" id="{069BD5CB-6506-46C5-96C1-6668A20D9B8E}"/>
              </a:ext>
            </a:extLst>
          </p:cNvPr>
          <p:cNvSpPr>
            <a:spLocks noGrp="1"/>
          </p:cNvSpPr>
          <p:nvPr>
            <p:ph type="ftr" sz="quarter" idx="11"/>
          </p:nvPr>
        </p:nvSpPr>
        <p:spPr/>
        <p:txBody>
          <a:bodyPr/>
          <a:lstStyle/>
          <a:p>
            <a:endParaRPr lang="fi-FI"/>
          </a:p>
        </p:txBody>
      </p:sp>
      <p:sp>
        <p:nvSpPr>
          <p:cNvPr id="9" name="Slide Number Placeholder 8">
            <a:extLst>
              <a:ext uri="{FF2B5EF4-FFF2-40B4-BE49-F238E27FC236}">
                <a16:creationId xmlns:a16="http://schemas.microsoft.com/office/drawing/2014/main" id="{5994F880-D3A9-4854-80B3-1B719A331E76}"/>
              </a:ext>
            </a:extLst>
          </p:cNvPr>
          <p:cNvSpPr>
            <a:spLocks noGrp="1"/>
          </p:cNvSpPr>
          <p:nvPr>
            <p:ph type="sldNum" sz="quarter" idx="12"/>
          </p:nvPr>
        </p:nvSpPr>
        <p:spPr/>
        <p:txBody>
          <a:bodyPr/>
          <a:lstStyle/>
          <a:p>
            <a:fld id="{44EFFF55-660B-4D28-886F-4D007E4D23D0}" type="slidenum">
              <a:rPr lang="fi-FI" smtClean="0"/>
              <a:t>‹#›</a:t>
            </a:fld>
            <a:endParaRPr lang="fi-FI"/>
          </a:p>
        </p:txBody>
      </p:sp>
    </p:spTree>
    <p:extLst>
      <p:ext uri="{BB962C8B-B14F-4D97-AF65-F5344CB8AC3E}">
        <p14:creationId xmlns:p14="http://schemas.microsoft.com/office/powerpoint/2010/main" val="3105265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331A-B6E6-47C2-AF1D-8872C114FC65}"/>
              </a:ext>
            </a:extLst>
          </p:cNvPr>
          <p:cNvSpPr>
            <a:spLocks noGrp="1"/>
          </p:cNvSpPr>
          <p:nvPr>
            <p:ph type="title"/>
          </p:nvPr>
        </p:nvSpPr>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08ED7092-8E7B-4DC4-8BF3-9CCB9E9827A8}"/>
              </a:ext>
            </a:extLst>
          </p:cNvPr>
          <p:cNvSpPr>
            <a:spLocks noGrp="1"/>
          </p:cNvSpPr>
          <p:nvPr>
            <p:ph type="dt" sz="half" idx="10"/>
          </p:nvPr>
        </p:nvSpPr>
        <p:spPr/>
        <p:txBody>
          <a:bodyPr/>
          <a:lstStyle/>
          <a:p>
            <a:fld id="{5F5F3A83-D983-4C6A-9EBF-3CCA074B6125}" type="datetimeFigureOut">
              <a:rPr lang="fi-FI" smtClean="0"/>
              <a:t>1.9.2020</a:t>
            </a:fld>
            <a:endParaRPr lang="fi-FI"/>
          </a:p>
        </p:txBody>
      </p:sp>
      <p:sp>
        <p:nvSpPr>
          <p:cNvPr id="4" name="Footer Placeholder 3">
            <a:extLst>
              <a:ext uri="{FF2B5EF4-FFF2-40B4-BE49-F238E27FC236}">
                <a16:creationId xmlns:a16="http://schemas.microsoft.com/office/drawing/2014/main" id="{475B6D38-0FAE-4AFB-891F-539A9A02423E}"/>
              </a:ext>
            </a:extLst>
          </p:cNvPr>
          <p:cNvSpPr>
            <a:spLocks noGrp="1"/>
          </p:cNvSpPr>
          <p:nvPr>
            <p:ph type="ftr" sz="quarter" idx="11"/>
          </p:nvPr>
        </p:nvSpPr>
        <p:spPr/>
        <p:txBody>
          <a:bodyPr/>
          <a:lstStyle/>
          <a:p>
            <a:endParaRPr lang="fi-FI"/>
          </a:p>
        </p:txBody>
      </p:sp>
      <p:sp>
        <p:nvSpPr>
          <p:cNvPr id="5" name="Slide Number Placeholder 4">
            <a:extLst>
              <a:ext uri="{FF2B5EF4-FFF2-40B4-BE49-F238E27FC236}">
                <a16:creationId xmlns:a16="http://schemas.microsoft.com/office/drawing/2014/main" id="{758CAA07-B764-46B5-A6DC-A7F710AB4F0A}"/>
              </a:ext>
            </a:extLst>
          </p:cNvPr>
          <p:cNvSpPr>
            <a:spLocks noGrp="1"/>
          </p:cNvSpPr>
          <p:nvPr>
            <p:ph type="sldNum" sz="quarter" idx="12"/>
          </p:nvPr>
        </p:nvSpPr>
        <p:spPr/>
        <p:txBody>
          <a:bodyPr/>
          <a:lstStyle/>
          <a:p>
            <a:fld id="{44EFFF55-660B-4D28-886F-4D007E4D23D0}" type="slidenum">
              <a:rPr lang="fi-FI" smtClean="0"/>
              <a:t>‹#›</a:t>
            </a:fld>
            <a:endParaRPr lang="fi-FI"/>
          </a:p>
        </p:txBody>
      </p:sp>
    </p:spTree>
    <p:extLst>
      <p:ext uri="{BB962C8B-B14F-4D97-AF65-F5344CB8AC3E}">
        <p14:creationId xmlns:p14="http://schemas.microsoft.com/office/powerpoint/2010/main" val="3633598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BADE5D-1969-4EAF-848E-B937288A9F84}"/>
              </a:ext>
            </a:extLst>
          </p:cNvPr>
          <p:cNvSpPr>
            <a:spLocks noGrp="1"/>
          </p:cNvSpPr>
          <p:nvPr>
            <p:ph type="dt" sz="half" idx="10"/>
          </p:nvPr>
        </p:nvSpPr>
        <p:spPr/>
        <p:txBody>
          <a:bodyPr/>
          <a:lstStyle/>
          <a:p>
            <a:fld id="{5F5F3A83-D983-4C6A-9EBF-3CCA074B6125}" type="datetimeFigureOut">
              <a:rPr lang="fi-FI" smtClean="0"/>
              <a:t>1.9.2020</a:t>
            </a:fld>
            <a:endParaRPr lang="fi-FI"/>
          </a:p>
        </p:txBody>
      </p:sp>
      <p:sp>
        <p:nvSpPr>
          <p:cNvPr id="3" name="Footer Placeholder 2">
            <a:extLst>
              <a:ext uri="{FF2B5EF4-FFF2-40B4-BE49-F238E27FC236}">
                <a16:creationId xmlns:a16="http://schemas.microsoft.com/office/drawing/2014/main" id="{B66DA4BA-3136-4351-973E-405C34F571C5}"/>
              </a:ext>
            </a:extLst>
          </p:cNvPr>
          <p:cNvSpPr>
            <a:spLocks noGrp="1"/>
          </p:cNvSpPr>
          <p:nvPr>
            <p:ph type="ftr" sz="quarter" idx="11"/>
          </p:nvPr>
        </p:nvSpPr>
        <p:spPr/>
        <p:txBody>
          <a:bodyPr/>
          <a:lstStyle/>
          <a:p>
            <a:endParaRPr lang="fi-FI"/>
          </a:p>
        </p:txBody>
      </p:sp>
      <p:sp>
        <p:nvSpPr>
          <p:cNvPr id="4" name="Slide Number Placeholder 3">
            <a:extLst>
              <a:ext uri="{FF2B5EF4-FFF2-40B4-BE49-F238E27FC236}">
                <a16:creationId xmlns:a16="http://schemas.microsoft.com/office/drawing/2014/main" id="{CCC7476F-1298-4273-9A9A-04F057AD9851}"/>
              </a:ext>
            </a:extLst>
          </p:cNvPr>
          <p:cNvSpPr>
            <a:spLocks noGrp="1"/>
          </p:cNvSpPr>
          <p:nvPr>
            <p:ph type="sldNum" sz="quarter" idx="12"/>
          </p:nvPr>
        </p:nvSpPr>
        <p:spPr/>
        <p:txBody>
          <a:bodyPr/>
          <a:lstStyle/>
          <a:p>
            <a:fld id="{44EFFF55-660B-4D28-886F-4D007E4D23D0}" type="slidenum">
              <a:rPr lang="fi-FI" smtClean="0"/>
              <a:t>‹#›</a:t>
            </a:fld>
            <a:endParaRPr lang="fi-FI"/>
          </a:p>
        </p:txBody>
      </p:sp>
    </p:spTree>
    <p:extLst>
      <p:ext uri="{BB962C8B-B14F-4D97-AF65-F5344CB8AC3E}">
        <p14:creationId xmlns:p14="http://schemas.microsoft.com/office/powerpoint/2010/main" val="4061433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3EE71-CD01-42EB-9C96-78A9BF46F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567B5352-B373-4281-A502-A86B2A0B6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xt Placeholder 3">
            <a:extLst>
              <a:ext uri="{FF2B5EF4-FFF2-40B4-BE49-F238E27FC236}">
                <a16:creationId xmlns:a16="http://schemas.microsoft.com/office/drawing/2014/main" id="{DEEC144E-66C8-4BC7-B7B0-833BE2BD3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B18082-752F-48DA-9EE1-6161883962E6}"/>
              </a:ext>
            </a:extLst>
          </p:cNvPr>
          <p:cNvSpPr>
            <a:spLocks noGrp="1"/>
          </p:cNvSpPr>
          <p:nvPr>
            <p:ph type="dt" sz="half" idx="10"/>
          </p:nvPr>
        </p:nvSpPr>
        <p:spPr/>
        <p:txBody>
          <a:bodyPr/>
          <a:lstStyle/>
          <a:p>
            <a:fld id="{5F5F3A83-D983-4C6A-9EBF-3CCA074B6125}" type="datetimeFigureOut">
              <a:rPr lang="fi-FI" smtClean="0"/>
              <a:t>1.9.2020</a:t>
            </a:fld>
            <a:endParaRPr lang="fi-FI"/>
          </a:p>
        </p:txBody>
      </p:sp>
      <p:sp>
        <p:nvSpPr>
          <p:cNvPr id="6" name="Footer Placeholder 5">
            <a:extLst>
              <a:ext uri="{FF2B5EF4-FFF2-40B4-BE49-F238E27FC236}">
                <a16:creationId xmlns:a16="http://schemas.microsoft.com/office/drawing/2014/main" id="{EDD3EBF3-0DDC-4623-98F0-94DAA3866269}"/>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38C777ED-833F-4F3A-B68C-42A55157CA72}"/>
              </a:ext>
            </a:extLst>
          </p:cNvPr>
          <p:cNvSpPr>
            <a:spLocks noGrp="1"/>
          </p:cNvSpPr>
          <p:nvPr>
            <p:ph type="sldNum" sz="quarter" idx="12"/>
          </p:nvPr>
        </p:nvSpPr>
        <p:spPr/>
        <p:txBody>
          <a:bodyPr/>
          <a:lstStyle/>
          <a:p>
            <a:fld id="{44EFFF55-660B-4D28-886F-4D007E4D23D0}" type="slidenum">
              <a:rPr lang="fi-FI" smtClean="0"/>
              <a:t>‹#›</a:t>
            </a:fld>
            <a:endParaRPr lang="fi-FI"/>
          </a:p>
        </p:txBody>
      </p:sp>
    </p:spTree>
    <p:extLst>
      <p:ext uri="{BB962C8B-B14F-4D97-AF65-F5344CB8AC3E}">
        <p14:creationId xmlns:p14="http://schemas.microsoft.com/office/powerpoint/2010/main" val="786740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47E9-7F3A-4FF7-817B-CB7C24D02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FI"/>
          </a:p>
        </p:txBody>
      </p:sp>
      <p:sp>
        <p:nvSpPr>
          <p:cNvPr id="3" name="Picture Placeholder 2">
            <a:extLst>
              <a:ext uri="{FF2B5EF4-FFF2-40B4-BE49-F238E27FC236}">
                <a16:creationId xmlns:a16="http://schemas.microsoft.com/office/drawing/2014/main" id="{9B7244C8-4861-4AAF-945E-0AAE30AAEC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xt Placeholder 3">
            <a:extLst>
              <a:ext uri="{FF2B5EF4-FFF2-40B4-BE49-F238E27FC236}">
                <a16:creationId xmlns:a16="http://schemas.microsoft.com/office/drawing/2014/main" id="{213ECAB7-2D90-442F-A733-25C900791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731BD2-8137-41CA-B6B4-82DB87AE245A}"/>
              </a:ext>
            </a:extLst>
          </p:cNvPr>
          <p:cNvSpPr>
            <a:spLocks noGrp="1"/>
          </p:cNvSpPr>
          <p:nvPr>
            <p:ph type="dt" sz="half" idx="10"/>
          </p:nvPr>
        </p:nvSpPr>
        <p:spPr/>
        <p:txBody>
          <a:bodyPr/>
          <a:lstStyle/>
          <a:p>
            <a:fld id="{5F5F3A83-D983-4C6A-9EBF-3CCA074B6125}" type="datetimeFigureOut">
              <a:rPr lang="fi-FI" smtClean="0"/>
              <a:t>1.9.2020</a:t>
            </a:fld>
            <a:endParaRPr lang="fi-FI"/>
          </a:p>
        </p:txBody>
      </p:sp>
      <p:sp>
        <p:nvSpPr>
          <p:cNvPr id="6" name="Footer Placeholder 5">
            <a:extLst>
              <a:ext uri="{FF2B5EF4-FFF2-40B4-BE49-F238E27FC236}">
                <a16:creationId xmlns:a16="http://schemas.microsoft.com/office/drawing/2014/main" id="{D568299B-6754-429D-B278-DF4450523B2A}"/>
              </a:ext>
            </a:extLst>
          </p:cNvPr>
          <p:cNvSpPr>
            <a:spLocks noGrp="1"/>
          </p:cNvSpPr>
          <p:nvPr>
            <p:ph type="ftr" sz="quarter" idx="11"/>
          </p:nvPr>
        </p:nvSpPr>
        <p:spPr/>
        <p:txBody>
          <a:bodyPr/>
          <a:lstStyle/>
          <a:p>
            <a:endParaRPr lang="fi-FI"/>
          </a:p>
        </p:txBody>
      </p:sp>
      <p:sp>
        <p:nvSpPr>
          <p:cNvPr id="7" name="Slide Number Placeholder 6">
            <a:extLst>
              <a:ext uri="{FF2B5EF4-FFF2-40B4-BE49-F238E27FC236}">
                <a16:creationId xmlns:a16="http://schemas.microsoft.com/office/drawing/2014/main" id="{BA74BF62-9D1B-4543-B706-C8A9351160D1}"/>
              </a:ext>
            </a:extLst>
          </p:cNvPr>
          <p:cNvSpPr>
            <a:spLocks noGrp="1"/>
          </p:cNvSpPr>
          <p:nvPr>
            <p:ph type="sldNum" sz="quarter" idx="12"/>
          </p:nvPr>
        </p:nvSpPr>
        <p:spPr/>
        <p:txBody>
          <a:bodyPr/>
          <a:lstStyle/>
          <a:p>
            <a:fld id="{44EFFF55-660B-4D28-886F-4D007E4D23D0}" type="slidenum">
              <a:rPr lang="fi-FI" smtClean="0"/>
              <a:t>‹#›</a:t>
            </a:fld>
            <a:endParaRPr lang="fi-FI"/>
          </a:p>
        </p:txBody>
      </p:sp>
    </p:spTree>
    <p:extLst>
      <p:ext uri="{BB962C8B-B14F-4D97-AF65-F5344CB8AC3E}">
        <p14:creationId xmlns:p14="http://schemas.microsoft.com/office/powerpoint/2010/main" val="77798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5B250D-B419-4E63-B567-6CFF9263E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34C5A039-0927-424F-A0EE-5B7B4881B1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17B6BE1D-EC04-4DF0-BBBF-F57CC810D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F3A83-D983-4C6A-9EBF-3CCA074B6125}" type="datetimeFigureOut">
              <a:rPr lang="fi-FI" smtClean="0"/>
              <a:t>1.9.2020</a:t>
            </a:fld>
            <a:endParaRPr lang="fi-FI"/>
          </a:p>
        </p:txBody>
      </p:sp>
      <p:sp>
        <p:nvSpPr>
          <p:cNvPr id="5" name="Footer Placeholder 4">
            <a:extLst>
              <a:ext uri="{FF2B5EF4-FFF2-40B4-BE49-F238E27FC236}">
                <a16:creationId xmlns:a16="http://schemas.microsoft.com/office/drawing/2014/main" id="{86C7CFAD-DA37-4FD9-9387-3D1362290D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Slide Number Placeholder 5">
            <a:extLst>
              <a:ext uri="{FF2B5EF4-FFF2-40B4-BE49-F238E27FC236}">
                <a16:creationId xmlns:a16="http://schemas.microsoft.com/office/drawing/2014/main" id="{32114FDE-F8FB-4CCA-AC9D-221FCADC78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FFF55-660B-4D28-886F-4D007E4D23D0}" type="slidenum">
              <a:rPr lang="fi-FI" smtClean="0"/>
              <a:t>‹#›</a:t>
            </a:fld>
            <a:endParaRPr lang="fi-FI"/>
          </a:p>
        </p:txBody>
      </p:sp>
    </p:spTree>
    <p:extLst>
      <p:ext uri="{BB962C8B-B14F-4D97-AF65-F5344CB8AC3E}">
        <p14:creationId xmlns:p14="http://schemas.microsoft.com/office/powerpoint/2010/main" val="112617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ampagov.net/" TargetMode="External"/><Relationship Id="rId2" Type="http://schemas.openxmlformats.org/officeDocument/2006/relationships/hyperlink" Target="https://simplemaps.com/data/us-zip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B9A1980-5085-4172-BA00-134B2971C98E}"/>
              </a:ext>
            </a:extLst>
          </p:cNvPr>
          <p:cNvPicPr>
            <a:picLocks noChangeAspect="1"/>
          </p:cNvPicPr>
          <p:nvPr/>
        </p:nvPicPr>
        <p:blipFill rotWithShape="1">
          <a:blip r:embed="rId2"/>
          <a:srcRect l="9166" r="10110" b="9090"/>
          <a:stretch/>
        </p:blipFill>
        <p:spPr>
          <a:xfrm>
            <a:off x="512876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D53BB6-BF0A-46FC-9C84-B8FF71169205}"/>
              </a:ext>
            </a:extLst>
          </p:cNvPr>
          <p:cNvSpPr>
            <a:spLocks noGrp="1"/>
          </p:cNvSpPr>
          <p:nvPr>
            <p:ph type="ctrTitle"/>
          </p:nvPr>
        </p:nvSpPr>
        <p:spPr>
          <a:xfrm>
            <a:off x="477981" y="1122363"/>
            <a:ext cx="4023360" cy="3204134"/>
          </a:xfrm>
        </p:spPr>
        <p:txBody>
          <a:bodyPr anchor="b">
            <a:normAutofit/>
          </a:bodyPr>
          <a:lstStyle/>
          <a:p>
            <a:pPr algn="l"/>
            <a:r>
              <a:rPr lang="fi-FI" sz="4400" b="1"/>
              <a:t>Coursera Capstone</a:t>
            </a:r>
            <a:br>
              <a:rPr lang="fi-FI" sz="4400" b="1"/>
            </a:br>
            <a:r>
              <a:rPr lang="fi-FI" sz="4400"/>
              <a:t>IBM Applied Data Science Capstone</a:t>
            </a:r>
          </a:p>
        </p:txBody>
      </p:sp>
      <p:sp>
        <p:nvSpPr>
          <p:cNvPr id="3" name="Subtitle 2">
            <a:extLst>
              <a:ext uri="{FF2B5EF4-FFF2-40B4-BE49-F238E27FC236}">
                <a16:creationId xmlns:a16="http://schemas.microsoft.com/office/drawing/2014/main" id="{FD42B652-6C4E-4CD0-9463-0BD1EDACCE10}"/>
              </a:ext>
            </a:extLst>
          </p:cNvPr>
          <p:cNvSpPr>
            <a:spLocks noGrp="1"/>
          </p:cNvSpPr>
          <p:nvPr>
            <p:ph type="subTitle" idx="1"/>
          </p:nvPr>
        </p:nvSpPr>
        <p:spPr>
          <a:xfrm>
            <a:off x="477980" y="4872922"/>
            <a:ext cx="4023359" cy="1208141"/>
          </a:xfrm>
        </p:spPr>
        <p:txBody>
          <a:bodyPr>
            <a:normAutofit/>
          </a:bodyPr>
          <a:lstStyle/>
          <a:p>
            <a:pPr algn="l"/>
            <a:r>
              <a:rPr lang="en-US" sz="1400" dirty="0"/>
              <a:t>Opening a Restaurant in Tampa (Florida)</a:t>
            </a:r>
          </a:p>
          <a:p>
            <a:pPr algn="l"/>
            <a:r>
              <a:rPr lang="en-US" sz="1400" dirty="0"/>
              <a:t>By: V.K </a:t>
            </a:r>
          </a:p>
          <a:p>
            <a:pPr algn="l"/>
            <a:r>
              <a:rPr lang="en-US" sz="1400" dirty="0"/>
              <a:t>July 2020</a:t>
            </a:r>
            <a:endParaRPr lang="fi-FI" sz="14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2261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426C-8BA1-4466-AF1C-4759C9305CD9}"/>
              </a:ext>
            </a:extLst>
          </p:cNvPr>
          <p:cNvSpPr>
            <a:spLocks noGrp="1"/>
          </p:cNvSpPr>
          <p:nvPr>
            <p:ph type="title"/>
          </p:nvPr>
        </p:nvSpPr>
        <p:spPr/>
        <p:txBody>
          <a:bodyPr/>
          <a:lstStyle/>
          <a:p>
            <a:r>
              <a:rPr lang="fi-FI" dirty="0" err="1"/>
              <a:t>Conclusion</a:t>
            </a:r>
            <a:endParaRPr lang="fi-FI" dirty="0"/>
          </a:p>
        </p:txBody>
      </p:sp>
      <p:sp>
        <p:nvSpPr>
          <p:cNvPr id="3" name="Content Placeholder 2">
            <a:extLst>
              <a:ext uri="{FF2B5EF4-FFF2-40B4-BE49-F238E27FC236}">
                <a16:creationId xmlns:a16="http://schemas.microsoft.com/office/drawing/2014/main" id="{D57DE799-C94F-40DA-BDAC-4E98B155034B}"/>
              </a:ext>
            </a:extLst>
          </p:cNvPr>
          <p:cNvSpPr>
            <a:spLocks noGrp="1"/>
          </p:cNvSpPr>
          <p:nvPr>
            <p:ph idx="1"/>
          </p:nvPr>
        </p:nvSpPr>
        <p:spPr/>
        <p:txBody>
          <a:bodyPr/>
          <a:lstStyle/>
          <a:p>
            <a:r>
              <a:rPr lang="fi-FI" dirty="0"/>
              <a:t>In </a:t>
            </a:r>
            <a:r>
              <a:rPr lang="fi-FI" dirty="0" err="1"/>
              <a:t>this</a:t>
            </a:r>
            <a:r>
              <a:rPr lang="fi-FI" dirty="0"/>
              <a:t> </a:t>
            </a:r>
            <a:r>
              <a:rPr lang="fi-FI" dirty="0" err="1"/>
              <a:t>report</a:t>
            </a:r>
            <a:r>
              <a:rPr lang="fi-FI" dirty="0"/>
              <a:t> </a:t>
            </a:r>
            <a:r>
              <a:rPr lang="fi-FI" dirty="0" err="1"/>
              <a:t>we</a:t>
            </a:r>
            <a:r>
              <a:rPr lang="fi-FI" dirty="0"/>
              <a:t> </a:t>
            </a:r>
            <a:r>
              <a:rPr lang="fi-FI" dirty="0" err="1"/>
              <a:t>established</a:t>
            </a:r>
            <a:r>
              <a:rPr lang="fi-FI" dirty="0"/>
              <a:t> a </a:t>
            </a:r>
            <a:r>
              <a:rPr lang="fi-FI" dirty="0" err="1"/>
              <a:t>methodology</a:t>
            </a:r>
            <a:r>
              <a:rPr lang="fi-FI" dirty="0"/>
              <a:t> to </a:t>
            </a:r>
            <a:r>
              <a:rPr lang="fi-FI" dirty="0" err="1"/>
              <a:t>determine</a:t>
            </a:r>
            <a:r>
              <a:rPr lang="fi-FI" dirty="0"/>
              <a:t> </a:t>
            </a:r>
            <a:r>
              <a:rPr lang="fi-FI" dirty="0" err="1"/>
              <a:t>what</a:t>
            </a:r>
            <a:r>
              <a:rPr lang="fi-FI" dirty="0"/>
              <a:t> </a:t>
            </a:r>
            <a:r>
              <a:rPr lang="fi-FI" dirty="0" err="1"/>
              <a:t>the</a:t>
            </a:r>
            <a:r>
              <a:rPr lang="fi-FI" dirty="0"/>
              <a:t> </a:t>
            </a:r>
            <a:r>
              <a:rPr lang="fi-FI" dirty="0" err="1"/>
              <a:t>most</a:t>
            </a:r>
            <a:r>
              <a:rPr lang="fi-FI" dirty="0"/>
              <a:t> </a:t>
            </a:r>
            <a:r>
              <a:rPr lang="fi-FI" dirty="0" err="1"/>
              <a:t>promising</a:t>
            </a:r>
            <a:r>
              <a:rPr lang="fi-FI" dirty="0"/>
              <a:t> </a:t>
            </a:r>
            <a:r>
              <a:rPr lang="fi-FI" dirty="0" err="1"/>
              <a:t>type</a:t>
            </a:r>
            <a:r>
              <a:rPr lang="fi-FI" dirty="0"/>
              <a:t> of restaurant is, and </a:t>
            </a:r>
            <a:r>
              <a:rPr lang="fi-FI" dirty="0" err="1"/>
              <a:t>where</a:t>
            </a:r>
            <a:r>
              <a:rPr lang="fi-FI" dirty="0"/>
              <a:t> it </a:t>
            </a:r>
            <a:r>
              <a:rPr lang="fi-FI" dirty="0" err="1"/>
              <a:t>should</a:t>
            </a:r>
            <a:r>
              <a:rPr lang="fi-FI" dirty="0"/>
              <a:t> </a:t>
            </a:r>
            <a:r>
              <a:rPr lang="fi-FI" dirty="0" err="1"/>
              <a:t>be</a:t>
            </a:r>
            <a:r>
              <a:rPr lang="fi-FI" dirty="0"/>
              <a:t> </a:t>
            </a:r>
            <a:r>
              <a:rPr lang="fi-FI" dirty="0" err="1"/>
              <a:t>opened</a:t>
            </a:r>
            <a:r>
              <a:rPr lang="fi-FI" dirty="0"/>
              <a:t>.</a:t>
            </a:r>
          </a:p>
          <a:p>
            <a:r>
              <a:rPr lang="fi-FI" dirty="0" err="1"/>
              <a:t>This</a:t>
            </a:r>
            <a:r>
              <a:rPr lang="fi-FI" dirty="0"/>
              <a:t> </a:t>
            </a:r>
            <a:r>
              <a:rPr lang="fi-FI" dirty="0" err="1"/>
              <a:t>type</a:t>
            </a:r>
            <a:r>
              <a:rPr lang="fi-FI" dirty="0"/>
              <a:t> of </a:t>
            </a:r>
            <a:r>
              <a:rPr lang="fi-FI" dirty="0" err="1"/>
              <a:t>analysis</a:t>
            </a:r>
            <a:r>
              <a:rPr lang="fi-FI" dirty="0"/>
              <a:t> </a:t>
            </a:r>
            <a:r>
              <a:rPr lang="fi-FI" dirty="0" err="1"/>
              <a:t>can</a:t>
            </a:r>
            <a:r>
              <a:rPr lang="fi-FI" dirty="0"/>
              <a:t> </a:t>
            </a:r>
            <a:r>
              <a:rPr lang="fi-FI" dirty="0" err="1"/>
              <a:t>be</a:t>
            </a:r>
            <a:r>
              <a:rPr lang="fi-FI" dirty="0"/>
              <a:t> </a:t>
            </a:r>
            <a:r>
              <a:rPr lang="fi-FI" dirty="0" err="1"/>
              <a:t>applied</a:t>
            </a:r>
            <a:r>
              <a:rPr lang="fi-FI" dirty="0"/>
              <a:t> to </a:t>
            </a:r>
            <a:r>
              <a:rPr lang="fi-FI" dirty="0" err="1"/>
              <a:t>any</a:t>
            </a:r>
            <a:r>
              <a:rPr lang="fi-FI" dirty="0"/>
              <a:t> city of </a:t>
            </a:r>
            <a:r>
              <a:rPr lang="fi-FI" dirty="0" err="1"/>
              <a:t>your</a:t>
            </a:r>
            <a:r>
              <a:rPr lang="fi-FI" dirty="0"/>
              <a:t> </a:t>
            </a:r>
            <a:r>
              <a:rPr lang="fi-FI" dirty="0" err="1"/>
              <a:t>choice</a:t>
            </a:r>
            <a:r>
              <a:rPr lang="fi-FI" dirty="0"/>
              <a:t> </a:t>
            </a:r>
            <a:r>
              <a:rPr lang="fi-FI" dirty="0" err="1"/>
              <a:t>that</a:t>
            </a:r>
            <a:r>
              <a:rPr lang="fi-FI" dirty="0"/>
              <a:t> </a:t>
            </a:r>
            <a:r>
              <a:rPr lang="fi-FI" dirty="0" err="1"/>
              <a:t>has</a:t>
            </a:r>
            <a:r>
              <a:rPr lang="fi-FI" dirty="0"/>
              <a:t> </a:t>
            </a:r>
            <a:r>
              <a:rPr lang="fi-FI" dirty="0" err="1"/>
              <a:t>available</a:t>
            </a:r>
            <a:r>
              <a:rPr lang="fi-FI" dirty="0"/>
              <a:t> </a:t>
            </a:r>
            <a:r>
              <a:rPr lang="fi-FI" dirty="0" err="1"/>
              <a:t>geospatial</a:t>
            </a:r>
            <a:r>
              <a:rPr lang="fi-FI" dirty="0"/>
              <a:t> </a:t>
            </a:r>
            <a:r>
              <a:rPr lang="fi-FI" dirty="0" err="1"/>
              <a:t>information</a:t>
            </a:r>
            <a:r>
              <a:rPr lang="fi-FI" dirty="0"/>
              <a:t>-</a:t>
            </a:r>
          </a:p>
          <a:p>
            <a:r>
              <a:rPr lang="fi-FI" dirty="0" err="1"/>
              <a:t>Result</a:t>
            </a:r>
            <a:r>
              <a:rPr lang="fi-FI" dirty="0"/>
              <a:t> </a:t>
            </a:r>
            <a:r>
              <a:rPr lang="fi-FI" dirty="0" err="1"/>
              <a:t>Review</a:t>
            </a:r>
            <a:r>
              <a:rPr lang="fi-FI" dirty="0"/>
              <a:t>:</a:t>
            </a:r>
          </a:p>
          <a:p>
            <a:pPr lvl="1"/>
            <a:r>
              <a:rPr lang="fi-FI" dirty="0" err="1"/>
              <a:t>First</a:t>
            </a:r>
            <a:r>
              <a:rPr lang="fi-FI" dirty="0"/>
              <a:t> </a:t>
            </a:r>
            <a:r>
              <a:rPr lang="fi-FI" dirty="0" err="1"/>
              <a:t>cluster</a:t>
            </a:r>
            <a:r>
              <a:rPr lang="fi-FI" dirty="0"/>
              <a:t> </a:t>
            </a:r>
            <a:r>
              <a:rPr lang="fi-FI" dirty="0" err="1"/>
              <a:t>looks</a:t>
            </a:r>
            <a:r>
              <a:rPr lang="fi-FI" dirty="0"/>
              <a:t> to </a:t>
            </a:r>
            <a:r>
              <a:rPr lang="fi-FI" dirty="0" err="1"/>
              <a:t>offer</a:t>
            </a:r>
            <a:r>
              <a:rPr lang="fi-FI" dirty="0"/>
              <a:t> </a:t>
            </a:r>
            <a:r>
              <a:rPr lang="fi-FI" dirty="0" err="1"/>
              <a:t>the</a:t>
            </a:r>
            <a:r>
              <a:rPr lang="fi-FI" dirty="0"/>
              <a:t> </a:t>
            </a:r>
            <a:r>
              <a:rPr lang="fi-FI" dirty="0" err="1"/>
              <a:t>best</a:t>
            </a:r>
            <a:r>
              <a:rPr lang="fi-FI" dirty="0"/>
              <a:t> business </a:t>
            </a:r>
            <a:r>
              <a:rPr lang="fi-FI" dirty="0" err="1"/>
              <a:t>expansion</a:t>
            </a:r>
            <a:r>
              <a:rPr lang="fi-FI" dirty="0"/>
              <a:t> </a:t>
            </a:r>
            <a:r>
              <a:rPr lang="fi-FI" dirty="0" err="1"/>
              <a:t>opportunity</a:t>
            </a:r>
            <a:r>
              <a:rPr lang="fi-FI" dirty="0"/>
              <a:t>.</a:t>
            </a:r>
          </a:p>
          <a:p>
            <a:pPr lvl="1"/>
            <a:r>
              <a:rPr lang="fi-FI" dirty="0" err="1"/>
              <a:t>Audubon</a:t>
            </a:r>
            <a:r>
              <a:rPr lang="fi-FI" dirty="0"/>
              <a:t> </a:t>
            </a:r>
            <a:r>
              <a:rPr lang="fi-FI" dirty="0" err="1"/>
              <a:t>park</a:t>
            </a:r>
            <a:r>
              <a:rPr lang="fi-FI" dirty="0"/>
              <a:t> </a:t>
            </a:r>
            <a:r>
              <a:rPr lang="fi-FI" dirty="0" err="1"/>
              <a:t>neighborhood</a:t>
            </a:r>
            <a:r>
              <a:rPr lang="fi-FI" dirty="0"/>
              <a:t> in </a:t>
            </a:r>
            <a:r>
              <a:rPr lang="fi-FI" dirty="0" err="1"/>
              <a:t>the</a:t>
            </a:r>
            <a:r>
              <a:rPr lang="fi-FI" dirty="0"/>
              <a:t> </a:t>
            </a:r>
            <a:r>
              <a:rPr lang="fi-FI" dirty="0" err="1"/>
              <a:t>first</a:t>
            </a:r>
            <a:r>
              <a:rPr lang="fi-FI" dirty="0"/>
              <a:t> </a:t>
            </a:r>
            <a:r>
              <a:rPr lang="fi-FI" dirty="0" err="1"/>
              <a:t>cluster</a:t>
            </a:r>
            <a:r>
              <a:rPr lang="fi-FI" dirty="0"/>
              <a:t> </a:t>
            </a:r>
            <a:r>
              <a:rPr lang="fi-FI" dirty="0" err="1"/>
              <a:t>looks</a:t>
            </a:r>
            <a:r>
              <a:rPr lang="fi-FI" dirty="0"/>
              <a:t> to </a:t>
            </a:r>
            <a:r>
              <a:rPr lang="fi-FI" dirty="0" err="1"/>
              <a:t>meet</a:t>
            </a:r>
            <a:r>
              <a:rPr lang="fi-FI" dirty="0"/>
              <a:t> </a:t>
            </a:r>
            <a:r>
              <a:rPr lang="fi-FI" dirty="0" err="1"/>
              <a:t>the</a:t>
            </a:r>
            <a:r>
              <a:rPr lang="fi-FI" dirty="0"/>
              <a:t> </a:t>
            </a:r>
            <a:r>
              <a:rPr lang="fi-FI" dirty="0" err="1"/>
              <a:t>key</a:t>
            </a:r>
            <a:r>
              <a:rPr lang="fi-FI" dirty="0"/>
              <a:t> business </a:t>
            </a:r>
            <a:r>
              <a:rPr lang="fi-FI" dirty="0" err="1"/>
              <a:t>criteria</a:t>
            </a:r>
            <a:r>
              <a:rPr lang="fi-FI" dirty="0"/>
              <a:t> </a:t>
            </a:r>
            <a:r>
              <a:rPr lang="fi-FI" dirty="0" err="1"/>
              <a:t>wherepy</a:t>
            </a:r>
            <a:r>
              <a:rPr lang="fi-FI" dirty="0"/>
              <a:t> it </a:t>
            </a:r>
            <a:r>
              <a:rPr lang="fi-FI" dirty="0" err="1"/>
              <a:t>will</a:t>
            </a:r>
            <a:r>
              <a:rPr lang="fi-FI" dirty="0"/>
              <a:t> </a:t>
            </a:r>
            <a:r>
              <a:rPr lang="fi-FI" dirty="0" err="1"/>
              <a:t>offer</a:t>
            </a:r>
            <a:r>
              <a:rPr lang="fi-FI" dirty="0"/>
              <a:t> </a:t>
            </a:r>
            <a:r>
              <a:rPr lang="fi-FI" dirty="0" err="1"/>
              <a:t>the</a:t>
            </a:r>
            <a:r>
              <a:rPr lang="fi-FI" dirty="0"/>
              <a:t> </a:t>
            </a:r>
            <a:r>
              <a:rPr lang="fi-FI" dirty="0" err="1"/>
              <a:t>highest</a:t>
            </a:r>
            <a:r>
              <a:rPr lang="fi-FI" dirty="0"/>
              <a:t> </a:t>
            </a:r>
            <a:r>
              <a:rPr lang="fi-FI" dirty="0" err="1"/>
              <a:t>demand</a:t>
            </a:r>
            <a:r>
              <a:rPr lang="fi-FI" dirty="0"/>
              <a:t> (i.e. </a:t>
            </a:r>
            <a:r>
              <a:rPr lang="fi-FI" dirty="0" err="1"/>
              <a:t>high</a:t>
            </a:r>
            <a:r>
              <a:rPr lang="fi-FI" dirty="0"/>
              <a:t> </a:t>
            </a:r>
            <a:r>
              <a:rPr lang="fi-FI" dirty="0" err="1"/>
              <a:t>population</a:t>
            </a:r>
            <a:r>
              <a:rPr lang="fi-FI" dirty="0"/>
              <a:t>) and </a:t>
            </a:r>
            <a:r>
              <a:rPr lang="fi-FI" dirty="0" err="1"/>
              <a:t>lowest</a:t>
            </a:r>
            <a:r>
              <a:rPr lang="fi-FI" dirty="0"/>
              <a:t> </a:t>
            </a:r>
            <a:r>
              <a:rPr lang="fi-FI" dirty="0" err="1"/>
              <a:t>competition</a:t>
            </a:r>
            <a:r>
              <a:rPr lang="fi-FI" dirty="0"/>
              <a:t> (i.e. </a:t>
            </a:r>
            <a:r>
              <a:rPr lang="fi-FI" dirty="0" err="1"/>
              <a:t>lower</a:t>
            </a:r>
            <a:r>
              <a:rPr lang="fi-FI" dirty="0"/>
              <a:t> </a:t>
            </a:r>
            <a:r>
              <a:rPr lang="fi-FI" dirty="0" err="1"/>
              <a:t>supply</a:t>
            </a:r>
            <a:r>
              <a:rPr lang="fi-FI" dirty="0"/>
              <a:t>).</a:t>
            </a:r>
          </a:p>
          <a:p>
            <a:pPr marL="914400" lvl="2" indent="0">
              <a:buNone/>
            </a:pPr>
            <a:endParaRPr lang="fi-FI" dirty="0"/>
          </a:p>
        </p:txBody>
      </p:sp>
    </p:spTree>
    <p:extLst>
      <p:ext uri="{BB962C8B-B14F-4D97-AF65-F5344CB8AC3E}">
        <p14:creationId xmlns:p14="http://schemas.microsoft.com/office/powerpoint/2010/main" val="39423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A8C2-3A4D-4D0A-A7F9-375CFB2D20CB}"/>
              </a:ext>
            </a:extLst>
          </p:cNvPr>
          <p:cNvSpPr>
            <a:spLocks noGrp="1"/>
          </p:cNvSpPr>
          <p:nvPr>
            <p:ph type="title"/>
          </p:nvPr>
        </p:nvSpPr>
        <p:spPr/>
        <p:txBody>
          <a:bodyPr/>
          <a:lstStyle/>
          <a:p>
            <a:r>
              <a:rPr lang="fi-FI" dirty="0" err="1"/>
              <a:t>Conclusion</a:t>
            </a:r>
            <a:endParaRPr lang="fi-FI" dirty="0"/>
          </a:p>
        </p:txBody>
      </p:sp>
      <p:sp>
        <p:nvSpPr>
          <p:cNvPr id="3" name="Content Placeholder 2">
            <a:extLst>
              <a:ext uri="{FF2B5EF4-FFF2-40B4-BE49-F238E27FC236}">
                <a16:creationId xmlns:a16="http://schemas.microsoft.com/office/drawing/2014/main" id="{DB4E51FF-3352-4804-A42A-C489CB957937}"/>
              </a:ext>
            </a:extLst>
          </p:cNvPr>
          <p:cNvSpPr>
            <a:spLocks noGrp="1"/>
          </p:cNvSpPr>
          <p:nvPr>
            <p:ph idx="1"/>
          </p:nvPr>
        </p:nvSpPr>
        <p:spPr/>
        <p:txBody>
          <a:bodyPr>
            <a:normAutofit/>
          </a:bodyPr>
          <a:lstStyle/>
          <a:p>
            <a:r>
              <a:rPr lang="fi-FI" sz="1500" dirty="0" err="1"/>
              <a:t>Recommendation</a:t>
            </a:r>
            <a:r>
              <a:rPr lang="fi-FI" sz="1500" dirty="0"/>
              <a:t> </a:t>
            </a:r>
            <a:r>
              <a:rPr lang="fi-FI" sz="1500" dirty="0" err="1"/>
              <a:t>Summary</a:t>
            </a:r>
            <a:r>
              <a:rPr lang="fi-FI" sz="1500" dirty="0"/>
              <a:t>:</a:t>
            </a:r>
          </a:p>
          <a:p>
            <a:pPr lvl="1"/>
            <a:r>
              <a:rPr lang="fi-FI" sz="1500" dirty="0" err="1"/>
              <a:t>Region</a:t>
            </a:r>
            <a:r>
              <a:rPr lang="fi-FI" sz="1500" dirty="0"/>
              <a:t>: </a:t>
            </a:r>
            <a:r>
              <a:rPr lang="fi-FI" sz="1500" dirty="0" err="1"/>
              <a:t>First</a:t>
            </a:r>
            <a:r>
              <a:rPr lang="fi-FI" sz="1500" dirty="0"/>
              <a:t> Cluster</a:t>
            </a:r>
          </a:p>
          <a:p>
            <a:pPr lvl="1"/>
            <a:r>
              <a:rPr lang="fi-FI" sz="1500" dirty="0" err="1"/>
              <a:t>Neighborhood</a:t>
            </a:r>
            <a:r>
              <a:rPr lang="fi-FI" sz="1500" dirty="0"/>
              <a:t>: </a:t>
            </a:r>
            <a:r>
              <a:rPr lang="fi-FI" sz="1500" dirty="0" err="1"/>
              <a:t>Audubon</a:t>
            </a:r>
            <a:r>
              <a:rPr lang="fi-FI" sz="1500" dirty="0"/>
              <a:t> </a:t>
            </a:r>
            <a:r>
              <a:rPr lang="fi-FI" sz="1500" dirty="0" err="1"/>
              <a:t>park</a:t>
            </a:r>
            <a:r>
              <a:rPr lang="fi-FI" sz="1500" dirty="0"/>
              <a:t> </a:t>
            </a:r>
          </a:p>
          <a:p>
            <a:r>
              <a:rPr lang="fi-FI" sz="1500" dirty="0"/>
              <a:t>In </a:t>
            </a:r>
            <a:r>
              <a:rPr lang="fi-FI" sz="1500" dirty="0" err="1"/>
              <a:t>this</a:t>
            </a:r>
            <a:r>
              <a:rPr lang="fi-FI" sz="1500" dirty="0"/>
              <a:t> </a:t>
            </a:r>
            <a:r>
              <a:rPr lang="fi-FI" sz="1500" dirty="0" err="1"/>
              <a:t>report</a:t>
            </a:r>
            <a:r>
              <a:rPr lang="fi-FI" sz="1500" dirty="0"/>
              <a:t> </a:t>
            </a:r>
            <a:r>
              <a:rPr lang="fi-FI" sz="1500" dirty="0" err="1"/>
              <a:t>we</a:t>
            </a:r>
            <a:r>
              <a:rPr lang="fi-FI" sz="1500" dirty="0"/>
              <a:t> </a:t>
            </a:r>
            <a:r>
              <a:rPr lang="fi-FI" sz="1500" dirty="0" err="1"/>
              <a:t>established</a:t>
            </a:r>
            <a:r>
              <a:rPr lang="fi-FI" sz="1500" dirty="0"/>
              <a:t> a </a:t>
            </a:r>
            <a:r>
              <a:rPr lang="fi-FI" sz="1500" dirty="0" err="1"/>
              <a:t>metology</a:t>
            </a:r>
            <a:r>
              <a:rPr lang="fi-FI" sz="1500" dirty="0"/>
              <a:t> to </a:t>
            </a:r>
            <a:r>
              <a:rPr lang="fi-FI" sz="1500" dirty="0" err="1"/>
              <a:t>determine</a:t>
            </a:r>
            <a:r>
              <a:rPr lang="fi-FI" sz="1500" dirty="0"/>
              <a:t> </a:t>
            </a:r>
            <a:r>
              <a:rPr lang="fi-FI" sz="1500" dirty="0" err="1"/>
              <a:t>what</a:t>
            </a:r>
            <a:r>
              <a:rPr lang="fi-FI" sz="1500" dirty="0"/>
              <a:t> </a:t>
            </a:r>
            <a:r>
              <a:rPr lang="fi-FI" sz="1500" dirty="0" err="1"/>
              <a:t>the</a:t>
            </a:r>
            <a:r>
              <a:rPr lang="fi-FI" sz="1500" dirty="0"/>
              <a:t> </a:t>
            </a:r>
            <a:r>
              <a:rPr lang="fi-FI" sz="1500" dirty="0" err="1"/>
              <a:t>most</a:t>
            </a:r>
            <a:r>
              <a:rPr lang="fi-FI" sz="1500" dirty="0"/>
              <a:t> </a:t>
            </a:r>
            <a:r>
              <a:rPr lang="fi-FI" sz="1500" dirty="0" err="1"/>
              <a:t>promising</a:t>
            </a:r>
            <a:r>
              <a:rPr lang="fi-FI" sz="1500" dirty="0"/>
              <a:t> </a:t>
            </a:r>
            <a:r>
              <a:rPr lang="fi-FI" sz="1500" dirty="0" err="1"/>
              <a:t>type</a:t>
            </a:r>
            <a:r>
              <a:rPr lang="fi-FI" sz="1500" dirty="0"/>
              <a:t> of restaurant is, and </a:t>
            </a:r>
            <a:r>
              <a:rPr lang="fi-FI" sz="1500" dirty="0" err="1"/>
              <a:t>where</a:t>
            </a:r>
            <a:r>
              <a:rPr lang="fi-FI" sz="1500" dirty="0"/>
              <a:t> it </a:t>
            </a:r>
            <a:r>
              <a:rPr lang="fi-FI" sz="1500" dirty="0" err="1"/>
              <a:t>should</a:t>
            </a:r>
            <a:r>
              <a:rPr lang="fi-FI" sz="1500" dirty="0"/>
              <a:t> </a:t>
            </a:r>
            <a:r>
              <a:rPr lang="fi-FI" sz="1500" dirty="0" err="1"/>
              <a:t>be</a:t>
            </a:r>
            <a:r>
              <a:rPr lang="fi-FI" sz="1500" dirty="0"/>
              <a:t> </a:t>
            </a:r>
            <a:r>
              <a:rPr lang="fi-FI" sz="1500" dirty="0" err="1"/>
              <a:t>opened</a:t>
            </a:r>
            <a:r>
              <a:rPr lang="fi-FI" sz="1500" dirty="0"/>
              <a:t>.</a:t>
            </a:r>
          </a:p>
          <a:p>
            <a:r>
              <a:rPr lang="fi-FI" sz="1500" dirty="0" err="1"/>
              <a:t>This</a:t>
            </a:r>
            <a:r>
              <a:rPr lang="fi-FI" sz="1500" dirty="0"/>
              <a:t> </a:t>
            </a:r>
            <a:r>
              <a:rPr lang="fi-FI" sz="1500" dirty="0" err="1"/>
              <a:t>type</a:t>
            </a:r>
            <a:r>
              <a:rPr lang="fi-FI" sz="1500" dirty="0"/>
              <a:t> of </a:t>
            </a:r>
            <a:r>
              <a:rPr lang="fi-FI" sz="1500" dirty="0" err="1"/>
              <a:t>analysis</a:t>
            </a:r>
            <a:r>
              <a:rPr lang="fi-FI" sz="1500" dirty="0"/>
              <a:t> </a:t>
            </a:r>
            <a:r>
              <a:rPr lang="fi-FI" sz="1500" dirty="0" err="1"/>
              <a:t>can</a:t>
            </a:r>
            <a:r>
              <a:rPr lang="fi-FI" sz="1500" dirty="0"/>
              <a:t> </a:t>
            </a:r>
            <a:r>
              <a:rPr lang="fi-FI" sz="1500" dirty="0" err="1"/>
              <a:t>be</a:t>
            </a:r>
            <a:r>
              <a:rPr lang="fi-FI" sz="1500" dirty="0"/>
              <a:t> </a:t>
            </a:r>
            <a:r>
              <a:rPr lang="fi-FI" sz="1500" dirty="0" err="1"/>
              <a:t>applied</a:t>
            </a:r>
            <a:r>
              <a:rPr lang="fi-FI" sz="1500" dirty="0"/>
              <a:t> to </a:t>
            </a:r>
            <a:r>
              <a:rPr lang="fi-FI" sz="1500" dirty="0" err="1"/>
              <a:t>any</a:t>
            </a:r>
            <a:r>
              <a:rPr lang="fi-FI" sz="1500" dirty="0"/>
              <a:t> city of </a:t>
            </a:r>
            <a:r>
              <a:rPr lang="fi-FI" sz="1500" dirty="0" err="1"/>
              <a:t>your</a:t>
            </a:r>
            <a:r>
              <a:rPr lang="fi-FI" sz="1500" dirty="0"/>
              <a:t> </a:t>
            </a:r>
            <a:r>
              <a:rPr lang="fi-FI" sz="1500" dirty="0" err="1"/>
              <a:t>choice</a:t>
            </a:r>
            <a:r>
              <a:rPr lang="fi-FI" sz="1500" dirty="0"/>
              <a:t> </a:t>
            </a:r>
            <a:r>
              <a:rPr lang="fi-FI" sz="1500" dirty="0" err="1"/>
              <a:t>that</a:t>
            </a:r>
            <a:r>
              <a:rPr lang="fi-FI" sz="1500" dirty="0"/>
              <a:t> </a:t>
            </a:r>
            <a:r>
              <a:rPr lang="fi-FI" sz="1500" dirty="0" err="1"/>
              <a:t>has</a:t>
            </a:r>
            <a:r>
              <a:rPr lang="fi-FI" sz="1500" dirty="0"/>
              <a:t> </a:t>
            </a:r>
            <a:r>
              <a:rPr lang="fi-FI" sz="1500" dirty="0" err="1"/>
              <a:t>available</a:t>
            </a:r>
            <a:r>
              <a:rPr lang="fi-FI" sz="1500" dirty="0"/>
              <a:t> </a:t>
            </a:r>
            <a:r>
              <a:rPr lang="fi-FI" sz="1500" dirty="0" err="1"/>
              <a:t>geospatial</a:t>
            </a:r>
            <a:r>
              <a:rPr lang="fi-FI" sz="1500" dirty="0"/>
              <a:t> </a:t>
            </a:r>
            <a:r>
              <a:rPr lang="fi-FI" sz="1500" dirty="0" err="1"/>
              <a:t>information</a:t>
            </a:r>
            <a:r>
              <a:rPr lang="fi-FI" sz="1500" dirty="0"/>
              <a:t>.</a:t>
            </a:r>
          </a:p>
          <a:p>
            <a:r>
              <a:rPr lang="fi-FI" sz="1500" dirty="0" err="1"/>
              <a:t>This</a:t>
            </a:r>
            <a:r>
              <a:rPr lang="fi-FI" sz="1500" dirty="0"/>
              <a:t> </a:t>
            </a:r>
            <a:r>
              <a:rPr lang="fi-FI" sz="1500" dirty="0" err="1"/>
              <a:t>type</a:t>
            </a:r>
            <a:r>
              <a:rPr lang="fi-FI" sz="1500" dirty="0"/>
              <a:t> of </a:t>
            </a:r>
            <a:r>
              <a:rPr lang="fi-FI" sz="1500" dirty="0" err="1"/>
              <a:t>analysis</a:t>
            </a:r>
            <a:r>
              <a:rPr lang="fi-FI" sz="1500" dirty="0"/>
              <a:t> </a:t>
            </a:r>
            <a:r>
              <a:rPr lang="fi-FI" sz="1500" dirty="0" err="1"/>
              <a:t>can</a:t>
            </a:r>
            <a:r>
              <a:rPr lang="fi-FI" sz="1500" dirty="0"/>
              <a:t> </a:t>
            </a:r>
            <a:r>
              <a:rPr lang="fi-FI" sz="1500" dirty="0" err="1"/>
              <a:t>be</a:t>
            </a:r>
            <a:r>
              <a:rPr lang="fi-FI" sz="1500" dirty="0"/>
              <a:t> </a:t>
            </a:r>
            <a:r>
              <a:rPr lang="fi-FI" sz="1500" dirty="0" err="1"/>
              <a:t>applied</a:t>
            </a:r>
            <a:r>
              <a:rPr lang="fi-FI" sz="1500" dirty="0"/>
              <a:t> to </a:t>
            </a:r>
            <a:r>
              <a:rPr lang="fi-FI" sz="1500" dirty="0" err="1"/>
              <a:t>anyt</a:t>
            </a:r>
            <a:r>
              <a:rPr lang="fi-FI" sz="1500" dirty="0"/>
              <a:t> </a:t>
            </a:r>
            <a:r>
              <a:rPr lang="fi-FI" sz="1500" dirty="0" err="1"/>
              <a:t>type</a:t>
            </a:r>
            <a:r>
              <a:rPr lang="fi-FI" sz="1500" dirty="0"/>
              <a:t> of </a:t>
            </a:r>
            <a:r>
              <a:rPr lang="fi-FI" sz="1500" dirty="0" err="1"/>
              <a:t>venue</a:t>
            </a:r>
            <a:r>
              <a:rPr lang="fi-FI" sz="1500" dirty="0"/>
              <a:t> (</a:t>
            </a:r>
            <a:r>
              <a:rPr lang="fi-FI" sz="1500" dirty="0" err="1"/>
              <a:t>shopping</a:t>
            </a:r>
            <a:r>
              <a:rPr lang="fi-FI" sz="1500" dirty="0"/>
              <a:t>, </a:t>
            </a:r>
            <a:r>
              <a:rPr lang="fi-FI" sz="1500" dirty="0" err="1"/>
              <a:t>etc</a:t>
            </a:r>
            <a:r>
              <a:rPr lang="fi-FI" sz="1500" dirty="0"/>
              <a:t>). ) </a:t>
            </a:r>
            <a:r>
              <a:rPr lang="fi-FI" sz="1500" dirty="0" err="1"/>
              <a:t>that</a:t>
            </a:r>
            <a:r>
              <a:rPr lang="fi-FI" sz="1500" dirty="0"/>
              <a:t> is </a:t>
            </a:r>
            <a:r>
              <a:rPr lang="fi-FI" sz="1500" dirty="0" err="1"/>
              <a:t>available</a:t>
            </a:r>
            <a:r>
              <a:rPr lang="fi-FI" sz="1500" dirty="0"/>
              <a:t> in </a:t>
            </a:r>
            <a:r>
              <a:rPr lang="fi-FI" sz="1500" dirty="0" err="1"/>
              <a:t>Forsquare</a:t>
            </a:r>
            <a:r>
              <a:rPr lang="fi-FI" sz="1500" dirty="0"/>
              <a:t> </a:t>
            </a:r>
            <a:r>
              <a:rPr lang="fi-FI" sz="1500" dirty="0" err="1"/>
              <a:t>dateabase</a:t>
            </a:r>
            <a:r>
              <a:rPr lang="fi-FI" sz="1500" dirty="0"/>
              <a:t>.</a:t>
            </a:r>
          </a:p>
          <a:p>
            <a:r>
              <a:rPr lang="fi-FI" sz="1500" dirty="0" err="1"/>
              <a:t>Thank</a:t>
            </a:r>
            <a:r>
              <a:rPr lang="fi-FI" sz="1500" dirty="0"/>
              <a:t> </a:t>
            </a:r>
            <a:r>
              <a:rPr lang="fi-FI" sz="1500" dirty="0" err="1"/>
              <a:t>You</a:t>
            </a:r>
            <a:r>
              <a:rPr lang="fi-FI" sz="1500" dirty="0"/>
              <a:t>:</a:t>
            </a:r>
          </a:p>
          <a:p>
            <a:pPr lvl="1"/>
            <a:r>
              <a:rPr lang="fi-FI" sz="1500" dirty="0" err="1"/>
              <a:t>Appreciation</a:t>
            </a:r>
            <a:r>
              <a:rPr lang="fi-FI" sz="1500" dirty="0"/>
              <a:t> Notes </a:t>
            </a:r>
            <a:r>
              <a:rPr lang="fi-FI" sz="1500" dirty="0" err="1"/>
              <a:t>from</a:t>
            </a:r>
            <a:r>
              <a:rPr lang="fi-FI" sz="1500" dirty="0"/>
              <a:t> Data Science Team for </a:t>
            </a:r>
            <a:r>
              <a:rPr lang="fi-FI" sz="1500" dirty="0" err="1"/>
              <a:t>this</a:t>
            </a:r>
            <a:r>
              <a:rPr lang="fi-FI" sz="1500" dirty="0"/>
              <a:t> </a:t>
            </a:r>
            <a:r>
              <a:rPr lang="fi-FI" sz="1500" dirty="0" err="1"/>
              <a:t>project</a:t>
            </a:r>
            <a:r>
              <a:rPr lang="fi-FI" sz="1500" dirty="0"/>
              <a:t>.</a:t>
            </a:r>
          </a:p>
          <a:p>
            <a:endParaRPr lang="fi-FI" dirty="0"/>
          </a:p>
        </p:txBody>
      </p:sp>
    </p:spTree>
    <p:extLst>
      <p:ext uri="{BB962C8B-B14F-4D97-AF65-F5344CB8AC3E}">
        <p14:creationId xmlns:p14="http://schemas.microsoft.com/office/powerpoint/2010/main" val="385713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ridge over a body of water with a city in the background&#10;&#10;Description automatically generated">
            <a:extLst>
              <a:ext uri="{FF2B5EF4-FFF2-40B4-BE49-F238E27FC236}">
                <a16:creationId xmlns:a16="http://schemas.microsoft.com/office/drawing/2014/main" id="{C6AD9E9A-B01D-415D-8F31-D7387D9C8426}"/>
              </a:ext>
            </a:extLst>
          </p:cNvPr>
          <p:cNvPicPr>
            <a:picLocks noChangeAspect="1"/>
          </p:cNvPicPr>
          <p:nvPr/>
        </p:nvPicPr>
        <p:blipFill rotWithShape="1">
          <a:blip r:embed="rId2">
            <a:extLst>
              <a:ext uri="{28A0092B-C50C-407E-A947-70E740481C1C}">
                <a14:useLocalDpi xmlns:a14="http://schemas.microsoft.com/office/drawing/2010/main" val="0"/>
              </a:ext>
            </a:extLst>
          </a:blip>
          <a:srcRect l="1150" r="2" b="2"/>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3" name="Freeform: Shape 12">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4546D5-7DFB-48A4-9239-4871752B35EA}"/>
              </a:ext>
            </a:extLst>
          </p:cNvPr>
          <p:cNvSpPr>
            <a:spLocks noGrp="1"/>
          </p:cNvSpPr>
          <p:nvPr>
            <p:ph type="title"/>
          </p:nvPr>
        </p:nvSpPr>
        <p:spPr>
          <a:xfrm>
            <a:off x="371094" y="1161288"/>
            <a:ext cx="3438144" cy="1125728"/>
          </a:xfrm>
        </p:spPr>
        <p:txBody>
          <a:bodyPr anchor="b">
            <a:normAutofit/>
          </a:bodyPr>
          <a:lstStyle/>
          <a:p>
            <a:r>
              <a:rPr lang="fi-FI" sz="2800"/>
              <a:t>Table of Content	</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E707D64-EFA0-4CF6-AC79-1FAECEFBCD12}"/>
              </a:ext>
            </a:extLst>
          </p:cNvPr>
          <p:cNvSpPr>
            <a:spLocks noGrp="1"/>
          </p:cNvSpPr>
          <p:nvPr>
            <p:ph idx="1"/>
          </p:nvPr>
        </p:nvSpPr>
        <p:spPr>
          <a:xfrm>
            <a:off x="371094" y="2718054"/>
            <a:ext cx="3438906" cy="3207258"/>
          </a:xfrm>
        </p:spPr>
        <p:txBody>
          <a:bodyPr anchor="t">
            <a:normAutofit/>
          </a:bodyPr>
          <a:lstStyle/>
          <a:p>
            <a:pPr marL="514350" indent="-514350">
              <a:buFont typeface="+mj-lt"/>
              <a:buAutoNum type="arabicPeriod"/>
            </a:pPr>
            <a:r>
              <a:rPr lang="fi-FI" sz="1700" dirty="0"/>
              <a:t>Business </a:t>
            </a:r>
            <a:r>
              <a:rPr lang="fi-FI" sz="1700" dirty="0" err="1"/>
              <a:t>Problem</a:t>
            </a:r>
            <a:endParaRPr lang="fi-FI" sz="1700" dirty="0"/>
          </a:p>
          <a:p>
            <a:pPr marL="514350" indent="-514350">
              <a:buFont typeface="+mj-lt"/>
              <a:buAutoNum type="arabicPeriod"/>
            </a:pPr>
            <a:r>
              <a:rPr lang="fi-FI" sz="1700" dirty="0"/>
              <a:t>Data</a:t>
            </a:r>
          </a:p>
          <a:p>
            <a:pPr marL="514350" indent="-514350">
              <a:buFont typeface="+mj-lt"/>
              <a:buAutoNum type="arabicPeriod"/>
            </a:pPr>
            <a:r>
              <a:rPr lang="fi-FI" sz="1700" dirty="0" err="1"/>
              <a:t>Methodology</a:t>
            </a:r>
            <a:endParaRPr lang="fi-FI" sz="1700" dirty="0"/>
          </a:p>
          <a:p>
            <a:pPr marL="514350" indent="-514350">
              <a:buFont typeface="+mj-lt"/>
              <a:buAutoNum type="arabicPeriod"/>
            </a:pPr>
            <a:r>
              <a:rPr lang="fi-FI" sz="1700" dirty="0" err="1"/>
              <a:t>Exploring</a:t>
            </a:r>
            <a:r>
              <a:rPr lang="fi-FI" sz="1700" dirty="0"/>
              <a:t> Tampa </a:t>
            </a:r>
            <a:r>
              <a:rPr lang="fi-FI" sz="1700" dirty="0" err="1"/>
              <a:t>Neighborhood</a:t>
            </a:r>
            <a:endParaRPr lang="fi-FI" sz="1700" dirty="0"/>
          </a:p>
          <a:p>
            <a:pPr marL="514350" indent="-514350">
              <a:buFont typeface="+mj-lt"/>
              <a:buAutoNum type="arabicPeriod"/>
            </a:pPr>
            <a:r>
              <a:rPr lang="fi-FI" sz="1700" dirty="0" err="1"/>
              <a:t>Exploring</a:t>
            </a:r>
            <a:r>
              <a:rPr lang="fi-FI" sz="1700" dirty="0"/>
              <a:t> Tampa Restaurant</a:t>
            </a:r>
          </a:p>
          <a:p>
            <a:pPr marL="514350" indent="-514350">
              <a:buFont typeface="+mj-lt"/>
              <a:buAutoNum type="arabicPeriod"/>
            </a:pPr>
            <a:r>
              <a:rPr lang="fi-FI" sz="1700" dirty="0" err="1"/>
              <a:t>Result</a:t>
            </a:r>
            <a:endParaRPr lang="fi-FI" sz="1700" dirty="0"/>
          </a:p>
          <a:p>
            <a:pPr marL="514350" indent="-514350">
              <a:buFont typeface="+mj-lt"/>
              <a:buAutoNum type="arabicPeriod"/>
            </a:pPr>
            <a:r>
              <a:rPr lang="fi-FI" sz="1700" dirty="0" err="1"/>
              <a:t>Discussion</a:t>
            </a:r>
            <a:endParaRPr lang="fi-FI" sz="1700" dirty="0"/>
          </a:p>
          <a:p>
            <a:pPr marL="514350" indent="-514350">
              <a:buFont typeface="+mj-lt"/>
              <a:buAutoNum type="arabicPeriod"/>
            </a:pPr>
            <a:r>
              <a:rPr lang="fi-FI" sz="1700" dirty="0" err="1"/>
              <a:t>Conclusion</a:t>
            </a:r>
            <a:endParaRPr lang="fi-FI" sz="1700" dirty="0"/>
          </a:p>
        </p:txBody>
      </p:sp>
    </p:spTree>
    <p:extLst>
      <p:ext uri="{BB962C8B-B14F-4D97-AF65-F5344CB8AC3E}">
        <p14:creationId xmlns:p14="http://schemas.microsoft.com/office/powerpoint/2010/main" val="160663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06BE-F449-4219-8BDA-45AF29762EAC}"/>
              </a:ext>
            </a:extLst>
          </p:cNvPr>
          <p:cNvSpPr>
            <a:spLocks noGrp="1"/>
          </p:cNvSpPr>
          <p:nvPr>
            <p:ph type="title"/>
          </p:nvPr>
        </p:nvSpPr>
        <p:spPr>
          <a:xfrm>
            <a:off x="838200" y="365125"/>
            <a:ext cx="10515600" cy="1325563"/>
          </a:xfrm>
        </p:spPr>
        <p:txBody>
          <a:bodyPr/>
          <a:lstStyle/>
          <a:p>
            <a:r>
              <a:rPr lang="fi-FI" dirty="0"/>
              <a:t>Business </a:t>
            </a:r>
            <a:r>
              <a:rPr lang="fi-FI" dirty="0" err="1"/>
              <a:t>Problem</a:t>
            </a:r>
            <a:endParaRPr lang="fi-FI" dirty="0"/>
          </a:p>
        </p:txBody>
      </p:sp>
      <p:sp>
        <p:nvSpPr>
          <p:cNvPr id="3" name="Content Placeholder 2">
            <a:extLst>
              <a:ext uri="{FF2B5EF4-FFF2-40B4-BE49-F238E27FC236}">
                <a16:creationId xmlns:a16="http://schemas.microsoft.com/office/drawing/2014/main" id="{902D4325-43F1-4A2C-9E73-5319C6A2673B}"/>
              </a:ext>
            </a:extLst>
          </p:cNvPr>
          <p:cNvSpPr>
            <a:spLocks noGrp="1"/>
          </p:cNvSpPr>
          <p:nvPr>
            <p:ph idx="1"/>
          </p:nvPr>
        </p:nvSpPr>
        <p:spPr>
          <a:xfrm>
            <a:off x="838200" y="1825625"/>
            <a:ext cx="4715312" cy="4351338"/>
          </a:xfrm>
        </p:spPr>
        <p:txBody>
          <a:bodyPr>
            <a:noAutofit/>
          </a:bodyPr>
          <a:lstStyle/>
          <a:p>
            <a:r>
              <a:rPr lang="en-US" sz="1400" dirty="0"/>
              <a:t>Tampa is the 48th most-populous city in the U.S. and the third-largest city in Florida after Miami and Jacksonville. The population of the Tampa Bay MSA is estimated at 3,142,663 people as of 2018.</a:t>
            </a:r>
          </a:p>
          <a:p>
            <a:r>
              <a:rPr lang="en-US" sz="1400" dirty="0"/>
              <a:t>A recently released report analyzed 236 cities across the U.S., including the 150 most populous, to determine the 50 best cities to open a restaurant.</a:t>
            </a:r>
          </a:p>
          <a:p>
            <a:r>
              <a:rPr lang="en-US" sz="1400" dirty="0"/>
              <a:t>Bid on Equipment named Tampa the No. 13 best city to open a restaurant, using the key factors of annual restaurant sales per capita, competition and market saturation (restaurants per capita), workforce (the number of restaurant industry workers per capita) and medium income in each city</a:t>
            </a:r>
          </a:p>
          <a:p>
            <a:r>
              <a:rPr lang="en-US" sz="1400" dirty="0"/>
              <a:t>Let suppose, an investor has enough time and moneys, as well as a passion to open the best eating spot in Tampa. What type of restaurant would it be? What would be the best location for it?</a:t>
            </a:r>
          </a:p>
          <a:p>
            <a:r>
              <a:rPr lang="en-US" sz="1400" dirty="0"/>
              <a:t>Target audience: investors, entrepreneurs, and chefs interest in opening a restaurant in Tampa, who may require objective advice regarding what type exactly it should be opened.</a:t>
            </a:r>
          </a:p>
        </p:txBody>
      </p:sp>
      <p:pic>
        <p:nvPicPr>
          <p:cNvPr id="4" name="Picture 3">
            <a:extLst>
              <a:ext uri="{FF2B5EF4-FFF2-40B4-BE49-F238E27FC236}">
                <a16:creationId xmlns:a16="http://schemas.microsoft.com/office/drawing/2014/main" id="{C04496E0-BB40-464F-BF85-29475D5306A9}"/>
              </a:ext>
            </a:extLst>
          </p:cNvPr>
          <p:cNvPicPr>
            <a:picLocks noChangeAspect="1"/>
          </p:cNvPicPr>
          <p:nvPr/>
        </p:nvPicPr>
        <p:blipFill>
          <a:blip r:embed="rId2"/>
          <a:stretch>
            <a:fillRect/>
          </a:stretch>
        </p:blipFill>
        <p:spPr>
          <a:xfrm>
            <a:off x="6003781" y="1690688"/>
            <a:ext cx="5594638" cy="3937202"/>
          </a:xfrm>
          <a:prstGeom prst="rect">
            <a:avLst/>
          </a:prstGeom>
        </p:spPr>
      </p:pic>
      <p:sp>
        <p:nvSpPr>
          <p:cNvPr id="5" name="Rectangle 4">
            <a:extLst>
              <a:ext uri="{FF2B5EF4-FFF2-40B4-BE49-F238E27FC236}">
                <a16:creationId xmlns:a16="http://schemas.microsoft.com/office/drawing/2014/main" id="{7248D0AB-A7E5-48F1-AE21-C0C9FDF7CD43}"/>
              </a:ext>
            </a:extLst>
          </p:cNvPr>
          <p:cNvSpPr/>
          <p:nvPr/>
        </p:nvSpPr>
        <p:spPr>
          <a:xfrm>
            <a:off x="7203440" y="2976880"/>
            <a:ext cx="183896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304158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F1F9-6A4C-46D4-829B-9F5E290C0522}"/>
              </a:ext>
            </a:extLst>
          </p:cNvPr>
          <p:cNvSpPr>
            <a:spLocks noGrp="1"/>
          </p:cNvSpPr>
          <p:nvPr>
            <p:ph type="title"/>
          </p:nvPr>
        </p:nvSpPr>
        <p:spPr/>
        <p:txBody>
          <a:bodyPr/>
          <a:lstStyle/>
          <a:p>
            <a:r>
              <a:rPr lang="fi-FI" b="1" dirty="0"/>
              <a:t>Data</a:t>
            </a:r>
            <a:endParaRPr lang="fi-FI" dirty="0"/>
          </a:p>
        </p:txBody>
      </p:sp>
      <p:sp>
        <p:nvSpPr>
          <p:cNvPr id="3" name="Content Placeholder 2">
            <a:extLst>
              <a:ext uri="{FF2B5EF4-FFF2-40B4-BE49-F238E27FC236}">
                <a16:creationId xmlns:a16="http://schemas.microsoft.com/office/drawing/2014/main" id="{792FF432-17C6-46A9-8E0A-5A63C8329D57}"/>
              </a:ext>
            </a:extLst>
          </p:cNvPr>
          <p:cNvSpPr>
            <a:spLocks noGrp="1"/>
          </p:cNvSpPr>
          <p:nvPr>
            <p:ph idx="1"/>
          </p:nvPr>
        </p:nvSpPr>
        <p:spPr>
          <a:xfrm>
            <a:off x="838200" y="1463042"/>
            <a:ext cx="10889609" cy="2320394"/>
          </a:xfrm>
        </p:spPr>
        <p:txBody>
          <a:bodyPr>
            <a:noAutofit/>
          </a:bodyPr>
          <a:lstStyle/>
          <a:p>
            <a:r>
              <a:rPr lang="fi-FI" sz="1400" dirty="0"/>
              <a:t>Data </a:t>
            </a:r>
            <a:r>
              <a:rPr lang="fi-FI" sz="1400" dirty="0" err="1"/>
              <a:t>Requirements</a:t>
            </a:r>
            <a:r>
              <a:rPr lang="fi-FI" sz="1400" dirty="0"/>
              <a:t> for </a:t>
            </a:r>
            <a:r>
              <a:rPr lang="fi-FI" sz="1400" dirty="0" err="1"/>
              <a:t>this</a:t>
            </a:r>
            <a:r>
              <a:rPr lang="fi-FI" sz="1400" dirty="0"/>
              <a:t> </a:t>
            </a:r>
            <a:r>
              <a:rPr lang="fi-FI" sz="1400" dirty="0" err="1"/>
              <a:t>project</a:t>
            </a:r>
            <a:r>
              <a:rPr lang="fi-FI" sz="1400" dirty="0"/>
              <a:t>:</a:t>
            </a:r>
          </a:p>
          <a:p>
            <a:pPr lvl="1"/>
            <a:r>
              <a:rPr lang="fi-FI" sz="1400" dirty="0" err="1"/>
              <a:t>PostalCode</a:t>
            </a:r>
            <a:r>
              <a:rPr lang="fi-FI" sz="1400" dirty="0"/>
              <a:t> </a:t>
            </a:r>
            <a:r>
              <a:rPr lang="fi-FI" sz="1400" dirty="0" err="1"/>
              <a:t>information</a:t>
            </a:r>
            <a:r>
              <a:rPr lang="fi-FI" sz="1400" dirty="0"/>
              <a:t> (i.e. </a:t>
            </a:r>
            <a:r>
              <a:rPr lang="fi-FI" sz="1400" dirty="0" err="1"/>
              <a:t>name</a:t>
            </a:r>
            <a:r>
              <a:rPr lang="fi-FI" sz="1400" dirty="0"/>
              <a:t>, </a:t>
            </a:r>
            <a:r>
              <a:rPr lang="fi-FI" sz="1400" dirty="0" err="1"/>
              <a:t>coordinates</a:t>
            </a:r>
            <a:r>
              <a:rPr lang="fi-FI" sz="1400" dirty="0"/>
              <a:t>, </a:t>
            </a:r>
            <a:r>
              <a:rPr lang="fi-FI" sz="1400" dirty="0" err="1"/>
              <a:t>populations</a:t>
            </a:r>
            <a:r>
              <a:rPr lang="fi-FI" sz="1400" dirty="0"/>
              <a:t>).</a:t>
            </a:r>
          </a:p>
          <a:p>
            <a:pPr lvl="1"/>
            <a:r>
              <a:rPr lang="fi-FI" sz="1400" dirty="0" err="1"/>
              <a:t>Venue</a:t>
            </a:r>
            <a:r>
              <a:rPr lang="fi-FI" sz="1400" dirty="0"/>
              <a:t> </a:t>
            </a:r>
            <a:r>
              <a:rPr lang="fi-FI" sz="1400" dirty="0" err="1"/>
              <a:t>information</a:t>
            </a:r>
            <a:r>
              <a:rPr lang="fi-FI" sz="1400" dirty="0"/>
              <a:t> (i.e. </a:t>
            </a:r>
            <a:r>
              <a:rPr lang="fi-FI" sz="1400" dirty="0" err="1"/>
              <a:t>name</a:t>
            </a:r>
            <a:r>
              <a:rPr lang="fi-FI" sz="1400" dirty="0"/>
              <a:t>, </a:t>
            </a:r>
            <a:r>
              <a:rPr lang="fi-FI" sz="1400" dirty="0" err="1"/>
              <a:t>category</a:t>
            </a:r>
            <a:r>
              <a:rPr lang="fi-FI" sz="1400" dirty="0"/>
              <a:t>, </a:t>
            </a:r>
            <a:r>
              <a:rPr lang="fi-FI" sz="1400" dirty="0" err="1"/>
              <a:t>coordinates</a:t>
            </a:r>
            <a:r>
              <a:rPr lang="fi-FI" sz="1400" dirty="0"/>
              <a:t>)</a:t>
            </a:r>
          </a:p>
          <a:p>
            <a:r>
              <a:rPr lang="fi-FI" sz="1400" dirty="0"/>
              <a:t>Data </a:t>
            </a:r>
            <a:r>
              <a:rPr lang="fi-FI" sz="1400" dirty="0" err="1"/>
              <a:t>Sources</a:t>
            </a:r>
            <a:r>
              <a:rPr lang="fi-FI" sz="1400" dirty="0"/>
              <a:t> for </a:t>
            </a:r>
            <a:r>
              <a:rPr lang="fi-FI" sz="1400" dirty="0" err="1"/>
              <a:t>this</a:t>
            </a:r>
            <a:r>
              <a:rPr lang="fi-FI" sz="1400" dirty="0"/>
              <a:t> </a:t>
            </a:r>
            <a:r>
              <a:rPr lang="fi-FI" sz="1400" dirty="0" err="1"/>
              <a:t>project</a:t>
            </a:r>
            <a:r>
              <a:rPr lang="fi-FI" sz="1400" dirty="0"/>
              <a:t>:</a:t>
            </a:r>
          </a:p>
          <a:p>
            <a:pPr lvl="1"/>
            <a:r>
              <a:rPr lang="fi-FI" sz="1400" dirty="0"/>
              <a:t>Foursquare.com</a:t>
            </a:r>
          </a:p>
          <a:p>
            <a:pPr lvl="1"/>
            <a:r>
              <a:rPr lang="fi-FI" sz="1400" dirty="0"/>
              <a:t>US ZIP </a:t>
            </a:r>
            <a:r>
              <a:rPr lang="fi-FI" sz="1400" dirty="0" err="1"/>
              <a:t>Code</a:t>
            </a:r>
            <a:r>
              <a:rPr lang="fi-FI" sz="1400" dirty="0"/>
              <a:t> data. </a:t>
            </a:r>
            <a:r>
              <a:rPr lang="fi-FI" sz="1400" dirty="0">
                <a:hlinkClick r:id="rId2"/>
              </a:rPr>
              <a:t>https://simplemaps.com/data/us-zips </a:t>
            </a:r>
            <a:endParaRPr lang="fi-FI" sz="1400" dirty="0"/>
          </a:p>
          <a:p>
            <a:pPr lvl="1"/>
            <a:r>
              <a:rPr lang="fi-FI" sz="1400" dirty="0"/>
              <a:t>Tampa City Data. </a:t>
            </a:r>
            <a:r>
              <a:rPr lang="fi-FI" sz="1400" dirty="0">
                <a:hlinkClick r:id="rId3"/>
              </a:rPr>
              <a:t>https://www.tampagov.net/</a:t>
            </a:r>
            <a:endParaRPr lang="fi-FI" sz="1400" dirty="0"/>
          </a:p>
          <a:p>
            <a:r>
              <a:rPr lang="fi-FI" sz="1400" dirty="0"/>
              <a:t>Data Processing for </a:t>
            </a:r>
            <a:r>
              <a:rPr lang="fi-FI" sz="1400" dirty="0" err="1"/>
              <a:t>this</a:t>
            </a:r>
            <a:r>
              <a:rPr lang="fi-FI" sz="1400" dirty="0"/>
              <a:t> </a:t>
            </a:r>
            <a:r>
              <a:rPr lang="fi-FI" sz="1400" dirty="0" err="1"/>
              <a:t>project</a:t>
            </a:r>
            <a:r>
              <a:rPr lang="fi-FI" sz="1400" dirty="0"/>
              <a:t>:</a:t>
            </a:r>
          </a:p>
          <a:p>
            <a:pPr lvl="1"/>
            <a:r>
              <a:rPr lang="fi-FI" sz="1400" dirty="0"/>
              <a:t>Data </a:t>
            </a:r>
            <a:r>
              <a:rPr lang="fi-FI" sz="1400" dirty="0" err="1"/>
              <a:t>Cleaning</a:t>
            </a:r>
            <a:r>
              <a:rPr lang="fi-FI" sz="1400" dirty="0"/>
              <a:t> is </a:t>
            </a:r>
            <a:r>
              <a:rPr lang="fi-FI" sz="1400" dirty="0" err="1"/>
              <a:t>required</a:t>
            </a:r>
            <a:endParaRPr lang="fi-FI" sz="1400" dirty="0"/>
          </a:p>
          <a:p>
            <a:pPr lvl="1"/>
            <a:r>
              <a:rPr lang="fi-FI" sz="1400" dirty="0"/>
              <a:t>Data </a:t>
            </a:r>
            <a:r>
              <a:rPr lang="fi-FI" sz="1400" dirty="0" err="1"/>
              <a:t>needs</a:t>
            </a:r>
            <a:r>
              <a:rPr lang="fi-FI" sz="1400" dirty="0"/>
              <a:t> to </a:t>
            </a:r>
            <a:r>
              <a:rPr lang="fi-FI" sz="1400" dirty="0" err="1"/>
              <a:t>be</a:t>
            </a:r>
            <a:r>
              <a:rPr lang="fi-FI" sz="1400" dirty="0"/>
              <a:t> in a </a:t>
            </a:r>
            <a:r>
              <a:rPr lang="fi-FI" sz="1400" dirty="0" err="1"/>
              <a:t>structured</a:t>
            </a:r>
            <a:r>
              <a:rPr lang="fi-FI" sz="1400" dirty="0"/>
              <a:t> </a:t>
            </a:r>
            <a:r>
              <a:rPr lang="fi-FI" sz="1400" dirty="0" err="1"/>
              <a:t>format</a:t>
            </a:r>
            <a:endParaRPr lang="fi-FI" sz="1400" dirty="0"/>
          </a:p>
        </p:txBody>
      </p:sp>
      <p:pic>
        <p:nvPicPr>
          <p:cNvPr id="5" name="Picture 4">
            <a:extLst>
              <a:ext uri="{FF2B5EF4-FFF2-40B4-BE49-F238E27FC236}">
                <a16:creationId xmlns:a16="http://schemas.microsoft.com/office/drawing/2014/main" id="{B4F2D484-C716-470D-866F-43887B49A1C1}"/>
              </a:ext>
            </a:extLst>
          </p:cNvPr>
          <p:cNvPicPr>
            <a:picLocks noChangeAspect="1"/>
          </p:cNvPicPr>
          <p:nvPr/>
        </p:nvPicPr>
        <p:blipFill>
          <a:blip r:embed="rId4"/>
          <a:stretch>
            <a:fillRect/>
          </a:stretch>
        </p:blipFill>
        <p:spPr>
          <a:xfrm>
            <a:off x="838200" y="4311754"/>
            <a:ext cx="10019038" cy="2072640"/>
          </a:xfrm>
          <a:prstGeom prst="rect">
            <a:avLst/>
          </a:prstGeom>
        </p:spPr>
      </p:pic>
    </p:spTree>
    <p:extLst>
      <p:ext uri="{BB962C8B-B14F-4D97-AF65-F5344CB8AC3E}">
        <p14:creationId xmlns:p14="http://schemas.microsoft.com/office/powerpoint/2010/main" val="169627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CABF-A25F-4C7E-8E62-3C146BD1CB86}"/>
              </a:ext>
            </a:extLst>
          </p:cNvPr>
          <p:cNvSpPr>
            <a:spLocks noGrp="1"/>
          </p:cNvSpPr>
          <p:nvPr>
            <p:ph type="title"/>
          </p:nvPr>
        </p:nvSpPr>
        <p:spPr/>
        <p:txBody>
          <a:bodyPr/>
          <a:lstStyle/>
          <a:p>
            <a:r>
              <a:rPr lang="fi-FI" dirty="0" err="1"/>
              <a:t>Methodology</a:t>
            </a:r>
            <a:endParaRPr lang="fi-FI" dirty="0"/>
          </a:p>
        </p:txBody>
      </p:sp>
      <p:sp>
        <p:nvSpPr>
          <p:cNvPr id="3" name="Content Placeholder 2">
            <a:extLst>
              <a:ext uri="{FF2B5EF4-FFF2-40B4-BE49-F238E27FC236}">
                <a16:creationId xmlns:a16="http://schemas.microsoft.com/office/drawing/2014/main" id="{169F3564-3E7D-4C88-94DA-49C490868C08}"/>
              </a:ext>
            </a:extLst>
          </p:cNvPr>
          <p:cNvSpPr>
            <a:spLocks noGrp="1"/>
          </p:cNvSpPr>
          <p:nvPr>
            <p:ph idx="1"/>
          </p:nvPr>
        </p:nvSpPr>
        <p:spPr>
          <a:xfrm>
            <a:off x="838200" y="1825625"/>
            <a:ext cx="5603240" cy="3599815"/>
          </a:xfrm>
        </p:spPr>
        <p:txBody>
          <a:bodyPr>
            <a:normAutofit/>
          </a:bodyPr>
          <a:lstStyle/>
          <a:p>
            <a:r>
              <a:rPr lang="fi-FI" sz="1600" dirty="0"/>
              <a:t>Data </a:t>
            </a:r>
            <a:r>
              <a:rPr lang="fi-FI" sz="1600" dirty="0" err="1"/>
              <a:t>Scrapping</a:t>
            </a:r>
            <a:r>
              <a:rPr lang="fi-FI" sz="1600" dirty="0"/>
              <a:t> </a:t>
            </a:r>
            <a:r>
              <a:rPr lang="fi-FI" sz="1600" dirty="0" err="1"/>
              <a:t>Technique</a:t>
            </a:r>
            <a:r>
              <a:rPr lang="fi-FI" sz="1600" dirty="0"/>
              <a:t> internet </a:t>
            </a:r>
            <a:r>
              <a:rPr lang="fi-FI" sz="1600" dirty="0" err="1"/>
              <a:t>page</a:t>
            </a:r>
            <a:endParaRPr lang="fi-FI" sz="1600" dirty="0"/>
          </a:p>
          <a:p>
            <a:pPr lvl="1"/>
            <a:r>
              <a:rPr lang="fi-FI" sz="1600" dirty="0"/>
              <a:t>To </a:t>
            </a:r>
            <a:r>
              <a:rPr lang="fi-FI" sz="1600" dirty="0" err="1"/>
              <a:t>scrap</a:t>
            </a:r>
            <a:r>
              <a:rPr lang="fi-FI" sz="1600" dirty="0"/>
              <a:t> </a:t>
            </a:r>
            <a:r>
              <a:rPr lang="fi-FI" sz="1600" dirty="0" err="1"/>
              <a:t>the</a:t>
            </a:r>
            <a:r>
              <a:rPr lang="fi-FI" sz="1600" dirty="0"/>
              <a:t> </a:t>
            </a:r>
            <a:r>
              <a:rPr lang="fi-FI" sz="1600" dirty="0" err="1"/>
              <a:t>postalcode</a:t>
            </a:r>
            <a:r>
              <a:rPr lang="fi-FI" sz="1600" dirty="0"/>
              <a:t> data </a:t>
            </a:r>
            <a:r>
              <a:rPr lang="fi-FI" sz="1600" dirty="0" err="1"/>
              <a:t>from</a:t>
            </a:r>
            <a:r>
              <a:rPr lang="fi-FI" sz="1600" dirty="0"/>
              <a:t> US ZIP </a:t>
            </a:r>
            <a:r>
              <a:rPr lang="fi-FI" sz="1600" dirty="0" err="1"/>
              <a:t>code</a:t>
            </a:r>
            <a:r>
              <a:rPr lang="fi-FI" sz="1600" dirty="0"/>
              <a:t> </a:t>
            </a:r>
            <a:r>
              <a:rPr lang="fi-FI" sz="1600" dirty="0" err="1"/>
              <a:t>page</a:t>
            </a:r>
            <a:endParaRPr lang="fi-FI" sz="1600" dirty="0"/>
          </a:p>
          <a:p>
            <a:r>
              <a:rPr lang="fi-FI" sz="1600" dirty="0"/>
              <a:t>Using </a:t>
            </a:r>
            <a:r>
              <a:rPr lang="fi-FI" sz="1600" dirty="0" err="1"/>
              <a:t>Forsquare</a:t>
            </a:r>
            <a:r>
              <a:rPr lang="fi-FI" sz="1600" dirty="0"/>
              <a:t> API, </a:t>
            </a:r>
            <a:r>
              <a:rPr lang="fi-FI" sz="1600" dirty="0" err="1"/>
              <a:t>collect</a:t>
            </a:r>
            <a:r>
              <a:rPr lang="fi-FI" sz="1600" dirty="0"/>
              <a:t> </a:t>
            </a:r>
            <a:r>
              <a:rPr lang="fi-FI" sz="1600" dirty="0" err="1"/>
              <a:t>the</a:t>
            </a:r>
            <a:r>
              <a:rPr lang="fi-FI" sz="1600" dirty="0"/>
              <a:t> top 100 </a:t>
            </a:r>
            <a:r>
              <a:rPr lang="fi-FI" sz="1600" dirty="0" err="1"/>
              <a:t>restaurants</a:t>
            </a:r>
            <a:r>
              <a:rPr lang="fi-FI" sz="1600" dirty="0"/>
              <a:t> and </a:t>
            </a:r>
            <a:r>
              <a:rPr lang="fi-FI" sz="1600" dirty="0" err="1"/>
              <a:t>their</a:t>
            </a:r>
            <a:r>
              <a:rPr lang="fi-FI" sz="1600" dirty="0"/>
              <a:t> </a:t>
            </a:r>
            <a:r>
              <a:rPr lang="fi-FI" sz="1600" dirty="0" err="1"/>
              <a:t>Categories</a:t>
            </a:r>
            <a:r>
              <a:rPr lang="fi-FI" sz="1600" dirty="0"/>
              <a:t> for </a:t>
            </a:r>
            <a:r>
              <a:rPr lang="fi-FI" sz="1600" dirty="0" err="1"/>
              <a:t>each</a:t>
            </a:r>
            <a:r>
              <a:rPr lang="fi-FI" sz="1600" dirty="0"/>
              <a:t> </a:t>
            </a:r>
            <a:r>
              <a:rPr lang="fi-FI" sz="1600" dirty="0" err="1"/>
              <a:t>location</a:t>
            </a:r>
            <a:r>
              <a:rPr lang="fi-FI" sz="1600" dirty="0"/>
              <a:t> </a:t>
            </a:r>
            <a:r>
              <a:rPr lang="fi-FI" sz="1600" dirty="0" err="1"/>
              <a:t>withing</a:t>
            </a:r>
            <a:r>
              <a:rPr lang="fi-FI" sz="1600" dirty="0"/>
              <a:t> a 500 </a:t>
            </a:r>
            <a:r>
              <a:rPr lang="fi-FI" sz="1600" dirty="0" err="1"/>
              <a:t>meter</a:t>
            </a:r>
            <a:r>
              <a:rPr lang="fi-FI" sz="1600" dirty="0"/>
              <a:t> radius.</a:t>
            </a:r>
          </a:p>
          <a:p>
            <a:r>
              <a:rPr lang="fi-FI" sz="1600" dirty="0"/>
              <a:t>Group </a:t>
            </a:r>
            <a:r>
              <a:rPr lang="fi-FI" sz="1600" dirty="0" err="1"/>
              <a:t>collected</a:t>
            </a:r>
            <a:r>
              <a:rPr lang="fi-FI" sz="1600" dirty="0"/>
              <a:t> </a:t>
            </a:r>
            <a:r>
              <a:rPr lang="fi-FI" sz="1600" dirty="0" err="1"/>
              <a:t>restaurants</a:t>
            </a:r>
            <a:r>
              <a:rPr lang="fi-FI" sz="1600" dirty="0"/>
              <a:t> </a:t>
            </a:r>
            <a:r>
              <a:rPr lang="fi-FI" sz="1600" dirty="0" err="1"/>
              <a:t>by</a:t>
            </a:r>
            <a:r>
              <a:rPr lang="fi-FI" sz="1600" dirty="0"/>
              <a:t> </a:t>
            </a:r>
            <a:r>
              <a:rPr lang="fi-FI" sz="1600" dirty="0" err="1"/>
              <a:t>location</a:t>
            </a:r>
            <a:r>
              <a:rPr lang="fi-FI" sz="1600" dirty="0"/>
              <a:t> and </a:t>
            </a:r>
            <a:r>
              <a:rPr lang="fi-FI" sz="1600" dirty="0" err="1"/>
              <a:t>by</a:t>
            </a:r>
            <a:r>
              <a:rPr lang="fi-FI" sz="1600" dirty="0"/>
              <a:t> </a:t>
            </a:r>
            <a:r>
              <a:rPr lang="fi-FI" sz="1600" dirty="0" err="1"/>
              <a:t>taking</a:t>
            </a:r>
            <a:r>
              <a:rPr lang="fi-FI" sz="1600" dirty="0"/>
              <a:t> </a:t>
            </a:r>
            <a:r>
              <a:rPr lang="fi-FI" sz="1600" dirty="0" err="1"/>
              <a:t>the</a:t>
            </a:r>
            <a:r>
              <a:rPr lang="fi-FI" sz="1600" dirty="0"/>
              <a:t> </a:t>
            </a:r>
            <a:r>
              <a:rPr lang="fi-FI" sz="1600" dirty="0" err="1"/>
              <a:t>mean</a:t>
            </a:r>
            <a:r>
              <a:rPr lang="fi-FI" sz="1600" dirty="0"/>
              <a:t> of </a:t>
            </a:r>
            <a:r>
              <a:rPr lang="fi-FI" sz="1600" dirty="0" err="1"/>
              <a:t>the</a:t>
            </a:r>
            <a:r>
              <a:rPr lang="fi-FI" sz="1600" dirty="0"/>
              <a:t> </a:t>
            </a:r>
            <a:r>
              <a:rPr lang="fi-FI" sz="1600" dirty="0" err="1"/>
              <a:t>frequency</a:t>
            </a:r>
            <a:r>
              <a:rPr lang="fi-FI" sz="1600" dirty="0"/>
              <a:t> of </a:t>
            </a:r>
            <a:r>
              <a:rPr lang="fi-FI" sz="1600" dirty="0" err="1"/>
              <a:t>occured</a:t>
            </a:r>
            <a:r>
              <a:rPr lang="fi-FI" sz="1600" dirty="0"/>
              <a:t> of </a:t>
            </a:r>
            <a:r>
              <a:rPr lang="fi-FI" sz="1600" dirty="0" err="1"/>
              <a:t>each</a:t>
            </a:r>
            <a:r>
              <a:rPr lang="fi-FI" sz="1600" dirty="0"/>
              <a:t> </a:t>
            </a:r>
            <a:r>
              <a:rPr lang="fi-FI" sz="1600" dirty="0" err="1"/>
              <a:t>type</a:t>
            </a:r>
            <a:r>
              <a:rPr lang="fi-FI" sz="1600" dirty="0"/>
              <a:t>, </a:t>
            </a:r>
            <a:r>
              <a:rPr lang="fi-FI" sz="1600" dirty="0" err="1"/>
              <a:t>preparing</a:t>
            </a:r>
            <a:r>
              <a:rPr lang="fi-FI" sz="1600" dirty="0"/>
              <a:t> </a:t>
            </a:r>
            <a:r>
              <a:rPr lang="fi-FI" sz="1600" dirty="0" err="1"/>
              <a:t>them</a:t>
            </a:r>
            <a:r>
              <a:rPr lang="fi-FI" sz="1600" dirty="0"/>
              <a:t> for </a:t>
            </a:r>
            <a:r>
              <a:rPr lang="fi-FI" sz="1600" dirty="0" err="1"/>
              <a:t>clustering</a:t>
            </a:r>
            <a:r>
              <a:rPr lang="fi-FI" sz="1600" dirty="0"/>
              <a:t>.</a:t>
            </a:r>
          </a:p>
          <a:p>
            <a:r>
              <a:rPr lang="fi-FI" sz="1600" dirty="0"/>
              <a:t>Cluster </a:t>
            </a:r>
            <a:r>
              <a:rPr lang="fi-FI" sz="1600" dirty="0" err="1"/>
              <a:t>restaurants</a:t>
            </a:r>
            <a:r>
              <a:rPr lang="fi-FI" sz="1600" dirty="0"/>
              <a:t> </a:t>
            </a:r>
            <a:r>
              <a:rPr lang="fi-FI" sz="1600" dirty="0" err="1"/>
              <a:t>by</a:t>
            </a:r>
            <a:r>
              <a:rPr lang="fi-FI" sz="1600" dirty="0"/>
              <a:t> k-</a:t>
            </a:r>
            <a:r>
              <a:rPr lang="fi-FI" sz="1600" dirty="0" err="1"/>
              <a:t>means</a:t>
            </a:r>
            <a:r>
              <a:rPr lang="fi-FI" sz="1600" dirty="0"/>
              <a:t> </a:t>
            </a:r>
            <a:r>
              <a:rPr lang="fi-FI" sz="1600" dirty="0" err="1"/>
              <a:t>algorithm</a:t>
            </a:r>
            <a:r>
              <a:rPr lang="fi-FI" sz="1600" dirty="0"/>
              <a:t> </a:t>
            </a:r>
            <a:r>
              <a:rPr lang="fi-FI" sz="1600" dirty="0" err="1"/>
              <a:t>analyze</a:t>
            </a:r>
            <a:r>
              <a:rPr lang="fi-FI" sz="1600" dirty="0"/>
              <a:t> 10 </a:t>
            </a:r>
            <a:r>
              <a:rPr lang="fi-FI" sz="1600" dirty="0" err="1"/>
              <a:t>most</a:t>
            </a:r>
            <a:r>
              <a:rPr lang="fi-FI" sz="1600" dirty="0"/>
              <a:t> </a:t>
            </a:r>
            <a:r>
              <a:rPr lang="fi-FI" sz="1600" dirty="0" err="1"/>
              <a:t>common</a:t>
            </a:r>
            <a:r>
              <a:rPr lang="fi-FI" sz="1600" dirty="0"/>
              <a:t> </a:t>
            </a:r>
            <a:r>
              <a:rPr lang="fi-FI" sz="1600" dirty="0" err="1"/>
              <a:t>restauirant</a:t>
            </a:r>
            <a:r>
              <a:rPr lang="fi-FI" sz="1600" dirty="0"/>
              <a:t> in </a:t>
            </a:r>
            <a:r>
              <a:rPr lang="fi-FI" sz="1600" dirty="0" err="1"/>
              <a:t>each</a:t>
            </a:r>
            <a:r>
              <a:rPr lang="fi-FI" sz="1600" dirty="0"/>
              <a:t> </a:t>
            </a:r>
            <a:r>
              <a:rPr lang="fi-FI" sz="1600" dirty="0" err="1"/>
              <a:t>cluster</a:t>
            </a:r>
            <a:endParaRPr lang="fi-FI" sz="1600" dirty="0"/>
          </a:p>
          <a:p>
            <a:r>
              <a:rPr lang="fi-FI" sz="1600" dirty="0" err="1"/>
              <a:t>Visualize</a:t>
            </a:r>
            <a:r>
              <a:rPr lang="fi-FI" sz="1600" dirty="0"/>
              <a:t> </a:t>
            </a:r>
            <a:r>
              <a:rPr lang="fi-FI" sz="1600" dirty="0" err="1"/>
              <a:t>cluster</a:t>
            </a:r>
            <a:r>
              <a:rPr lang="fi-FI" sz="1600" dirty="0"/>
              <a:t> on </a:t>
            </a:r>
            <a:r>
              <a:rPr lang="fi-FI" sz="1600" dirty="0" err="1"/>
              <a:t>the</a:t>
            </a:r>
            <a:r>
              <a:rPr lang="fi-FI" sz="1600" dirty="0"/>
              <a:t> </a:t>
            </a:r>
            <a:r>
              <a:rPr lang="fi-FI" sz="1600" dirty="0" err="1"/>
              <a:t>map</a:t>
            </a:r>
            <a:r>
              <a:rPr lang="fi-FI" sz="1600" dirty="0"/>
              <a:t>, </a:t>
            </a:r>
            <a:r>
              <a:rPr lang="fi-FI" sz="1600" dirty="0" err="1"/>
              <a:t>thus</a:t>
            </a:r>
            <a:r>
              <a:rPr lang="fi-FI" sz="1600" dirty="0"/>
              <a:t> </a:t>
            </a:r>
            <a:r>
              <a:rPr lang="fi-FI" sz="1600" dirty="0" err="1"/>
              <a:t>showing</a:t>
            </a:r>
            <a:r>
              <a:rPr lang="fi-FI" sz="1600" dirty="0"/>
              <a:t> </a:t>
            </a:r>
            <a:r>
              <a:rPr lang="fi-FI" sz="1600" dirty="0" err="1"/>
              <a:t>the</a:t>
            </a:r>
            <a:r>
              <a:rPr lang="fi-FI" sz="1600" dirty="0"/>
              <a:t> </a:t>
            </a:r>
            <a:r>
              <a:rPr lang="fi-FI" sz="1600" dirty="0" err="1"/>
              <a:t>best</a:t>
            </a:r>
            <a:r>
              <a:rPr lang="fi-FI" sz="1600" dirty="0"/>
              <a:t> </a:t>
            </a:r>
            <a:r>
              <a:rPr lang="fi-FI" sz="1600" dirty="0" err="1"/>
              <a:t>location</a:t>
            </a:r>
            <a:r>
              <a:rPr lang="fi-FI" sz="1600" dirty="0"/>
              <a:t> for </a:t>
            </a:r>
            <a:r>
              <a:rPr lang="fi-FI" sz="1600" dirty="0" err="1"/>
              <a:t>opening</a:t>
            </a:r>
            <a:r>
              <a:rPr lang="fi-FI" sz="1600" dirty="0"/>
              <a:t> </a:t>
            </a:r>
            <a:r>
              <a:rPr lang="fi-FI" sz="1600" dirty="0" err="1"/>
              <a:t>the</a:t>
            </a:r>
            <a:r>
              <a:rPr lang="fi-FI" sz="1600" dirty="0"/>
              <a:t> </a:t>
            </a:r>
            <a:r>
              <a:rPr lang="fi-FI" sz="1600" dirty="0" err="1"/>
              <a:t>chosen</a:t>
            </a:r>
            <a:r>
              <a:rPr lang="fi-FI" sz="1600" dirty="0"/>
              <a:t> restaurant.</a:t>
            </a:r>
          </a:p>
        </p:txBody>
      </p:sp>
      <p:pic>
        <p:nvPicPr>
          <p:cNvPr id="4" name="Picture 3">
            <a:extLst>
              <a:ext uri="{FF2B5EF4-FFF2-40B4-BE49-F238E27FC236}">
                <a16:creationId xmlns:a16="http://schemas.microsoft.com/office/drawing/2014/main" id="{83B6B909-53AA-4D4C-AE10-8C4FEEDE8A1C}"/>
              </a:ext>
            </a:extLst>
          </p:cNvPr>
          <p:cNvPicPr>
            <a:picLocks noChangeAspect="1"/>
          </p:cNvPicPr>
          <p:nvPr/>
        </p:nvPicPr>
        <p:blipFill>
          <a:blip r:embed="rId2"/>
          <a:stretch>
            <a:fillRect/>
          </a:stretch>
        </p:blipFill>
        <p:spPr>
          <a:xfrm>
            <a:off x="6441440" y="1690688"/>
            <a:ext cx="5383428" cy="2743200"/>
          </a:xfrm>
          <a:prstGeom prst="rect">
            <a:avLst/>
          </a:prstGeom>
        </p:spPr>
      </p:pic>
    </p:spTree>
    <p:extLst>
      <p:ext uri="{BB962C8B-B14F-4D97-AF65-F5344CB8AC3E}">
        <p14:creationId xmlns:p14="http://schemas.microsoft.com/office/powerpoint/2010/main" val="20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EC2DC-990E-49B5-8DAF-031C865440F6}"/>
              </a:ext>
            </a:extLst>
          </p:cNvPr>
          <p:cNvSpPr>
            <a:spLocks noGrp="1"/>
          </p:cNvSpPr>
          <p:nvPr>
            <p:ph type="title"/>
          </p:nvPr>
        </p:nvSpPr>
        <p:spPr/>
        <p:txBody>
          <a:bodyPr/>
          <a:lstStyle/>
          <a:p>
            <a:r>
              <a:rPr lang="fi-FI" dirty="0" err="1"/>
              <a:t>Exploring</a:t>
            </a:r>
            <a:r>
              <a:rPr lang="fi-FI" dirty="0"/>
              <a:t> Tampa </a:t>
            </a:r>
            <a:r>
              <a:rPr lang="fi-FI" dirty="0" err="1"/>
              <a:t>Neighborhoods</a:t>
            </a:r>
            <a:endParaRPr lang="fi-FI" dirty="0"/>
          </a:p>
        </p:txBody>
      </p:sp>
      <p:sp>
        <p:nvSpPr>
          <p:cNvPr id="3" name="Content Placeholder 2">
            <a:extLst>
              <a:ext uri="{FF2B5EF4-FFF2-40B4-BE49-F238E27FC236}">
                <a16:creationId xmlns:a16="http://schemas.microsoft.com/office/drawing/2014/main" id="{0A300808-3C44-49B2-A423-67852927650C}"/>
              </a:ext>
            </a:extLst>
          </p:cNvPr>
          <p:cNvSpPr>
            <a:spLocks noGrp="1"/>
          </p:cNvSpPr>
          <p:nvPr>
            <p:ph idx="1"/>
          </p:nvPr>
        </p:nvSpPr>
        <p:spPr>
          <a:xfrm>
            <a:off x="838200" y="1825625"/>
            <a:ext cx="3255628" cy="4351338"/>
          </a:xfrm>
        </p:spPr>
        <p:txBody>
          <a:bodyPr>
            <a:normAutofit/>
          </a:bodyPr>
          <a:lstStyle/>
          <a:p>
            <a:r>
              <a:rPr lang="fi-FI" sz="1500" dirty="0"/>
              <a:t>Using US ZIP </a:t>
            </a:r>
            <a:r>
              <a:rPr lang="fi-FI" sz="1500" dirty="0" err="1"/>
              <a:t>code</a:t>
            </a:r>
            <a:r>
              <a:rPr lang="fi-FI" sz="1500" dirty="0"/>
              <a:t> </a:t>
            </a:r>
            <a:r>
              <a:rPr lang="fi-FI" sz="1500" dirty="0" err="1"/>
              <a:t>we</a:t>
            </a:r>
            <a:r>
              <a:rPr lang="fi-FI" sz="1500" dirty="0"/>
              <a:t> </a:t>
            </a:r>
            <a:r>
              <a:rPr lang="fi-FI" sz="1500" dirty="0" err="1"/>
              <a:t>collected</a:t>
            </a:r>
            <a:r>
              <a:rPr lang="fi-FI" sz="1500" dirty="0"/>
              <a:t> </a:t>
            </a:r>
            <a:r>
              <a:rPr lang="fi-FI" sz="1500" dirty="0" err="1"/>
              <a:t>all</a:t>
            </a:r>
            <a:r>
              <a:rPr lang="fi-FI" sz="1500" dirty="0"/>
              <a:t> of </a:t>
            </a:r>
            <a:r>
              <a:rPr lang="fi-FI" sz="1500" dirty="0" err="1"/>
              <a:t>Tampa’s</a:t>
            </a:r>
            <a:r>
              <a:rPr lang="fi-FI" sz="1500" dirty="0"/>
              <a:t> </a:t>
            </a:r>
            <a:r>
              <a:rPr lang="fi-FI" sz="1500" dirty="0" err="1"/>
              <a:t>neighborhoods</a:t>
            </a:r>
            <a:r>
              <a:rPr lang="fi-FI" sz="1500" dirty="0"/>
              <a:t>.</a:t>
            </a:r>
          </a:p>
          <a:p>
            <a:r>
              <a:rPr lang="fi-FI" sz="1500" dirty="0"/>
              <a:t>Using </a:t>
            </a:r>
            <a:r>
              <a:rPr lang="fi-FI" sz="1500" dirty="0" err="1"/>
              <a:t>geospatial</a:t>
            </a:r>
            <a:r>
              <a:rPr lang="fi-FI" sz="1500" dirty="0"/>
              <a:t> </a:t>
            </a:r>
            <a:r>
              <a:rPr lang="fi-FI" sz="1500" dirty="0" err="1"/>
              <a:t>libraries</a:t>
            </a:r>
            <a:r>
              <a:rPr lang="fi-FI" sz="1500" dirty="0"/>
              <a:t> and </a:t>
            </a:r>
            <a:r>
              <a:rPr lang="fi-FI" sz="1500" dirty="0" err="1"/>
              <a:t>Scraping</a:t>
            </a:r>
            <a:r>
              <a:rPr lang="fi-FI" sz="1500" dirty="0"/>
              <a:t> ZIP </a:t>
            </a:r>
            <a:r>
              <a:rPr lang="fi-FI" sz="1500" dirty="0" err="1"/>
              <a:t>codes</a:t>
            </a:r>
            <a:r>
              <a:rPr lang="fi-FI" sz="1500" dirty="0"/>
              <a:t> </a:t>
            </a:r>
            <a:r>
              <a:rPr lang="fi-FI" sz="1500" dirty="0" err="1"/>
              <a:t>we</a:t>
            </a:r>
            <a:r>
              <a:rPr lang="fi-FI" sz="1500" dirty="0"/>
              <a:t> </a:t>
            </a:r>
            <a:r>
              <a:rPr lang="fi-FI" sz="1500" dirty="0" err="1"/>
              <a:t>added</a:t>
            </a:r>
            <a:r>
              <a:rPr lang="fi-FI" sz="1500" dirty="0"/>
              <a:t> </a:t>
            </a:r>
            <a:r>
              <a:rPr lang="fi-FI" sz="1500" dirty="0" err="1"/>
              <a:t>geographical</a:t>
            </a:r>
            <a:r>
              <a:rPr lang="fi-FI" sz="1500" dirty="0"/>
              <a:t> </a:t>
            </a:r>
            <a:r>
              <a:rPr lang="fi-FI" sz="1500" dirty="0" err="1"/>
              <a:t>coordinates</a:t>
            </a:r>
            <a:r>
              <a:rPr lang="fi-FI" sz="1500" dirty="0"/>
              <a:t>.</a:t>
            </a:r>
          </a:p>
          <a:p>
            <a:r>
              <a:rPr lang="fi-FI" sz="1500" dirty="0" err="1"/>
              <a:t>With</a:t>
            </a:r>
            <a:r>
              <a:rPr lang="fi-FI" sz="1500" dirty="0"/>
              <a:t> some </a:t>
            </a:r>
            <a:r>
              <a:rPr lang="fi-FI" sz="1500" dirty="0" err="1"/>
              <a:t>cleaning</a:t>
            </a:r>
            <a:r>
              <a:rPr lang="fi-FI" sz="1500" dirty="0"/>
              <a:t> and </a:t>
            </a:r>
            <a:r>
              <a:rPr lang="fi-FI" sz="1500" dirty="0" err="1"/>
              <a:t>wrangling</a:t>
            </a:r>
            <a:r>
              <a:rPr lang="fi-FI" sz="1500" dirty="0"/>
              <a:t>, </a:t>
            </a:r>
            <a:r>
              <a:rPr lang="fi-FI" sz="1500" dirty="0" err="1"/>
              <a:t>we</a:t>
            </a:r>
            <a:r>
              <a:rPr lang="fi-FI" sz="1500" dirty="0"/>
              <a:t> </a:t>
            </a:r>
            <a:r>
              <a:rPr lang="fi-FI" sz="1500" dirty="0" err="1"/>
              <a:t>obtained</a:t>
            </a:r>
            <a:r>
              <a:rPr lang="fi-FI" sz="1500" dirty="0"/>
              <a:t> 24 </a:t>
            </a:r>
            <a:r>
              <a:rPr lang="fi-FI" sz="1500" dirty="0" err="1"/>
              <a:t>locations</a:t>
            </a:r>
            <a:r>
              <a:rPr lang="fi-FI" sz="1500" dirty="0"/>
              <a:t> in Tampa.</a:t>
            </a:r>
          </a:p>
          <a:p>
            <a:endParaRPr lang="fi-FI" dirty="0"/>
          </a:p>
          <a:p>
            <a:endParaRPr lang="fi-FI" dirty="0"/>
          </a:p>
        </p:txBody>
      </p:sp>
      <p:pic>
        <p:nvPicPr>
          <p:cNvPr id="4" name="Picture 3">
            <a:extLst>
              <a:ext uri="{FF2B5EF4-FFF2-40B4-BE49-F238E27FC236}">
                <a16:creationId xmlns:a16="http://schemas.microsoft.com/office/drawing/2014/main" id="{A8F58432-5EC6-450F-BEC8-36E15F327F7C}"/>
              </a:ext>
            </a:extLst>
          </p:cNvPr>
          <p:cNvPicPr>
            <a:picLocks noChangeAspect="1"/>
          </p:cNvPicPr>
          <p:nvPr/>
        </p:nvPicPr>
        <p:blipFill>
          <a:blip r:embed="rId2"/>
          <a:stretch>
            <a:fillRect/>
          </a:stretch>
        </p:blipFill>
        <p:spPr>
          <a:xfrm>
            <a:off x="5333573" y="1825625"/>
            <a:ext cx="4896102" cy="3784795"/>
          </a:xfrm>
          <a:prstGeom prst="rect">
            <a:avLst/>
          </a:prstGeom>
        </p:spPr>
      </p:pic>
    </p:spTree>
    <p:extLst>
      <p:ext uri="{BB962C8B-B14F-4D97-AF65-F5344CB8AC3E}">
        <p14:creationId xmlns:p14="http://schemas.microsoft.com/office/powerpoint/2010/main" val="245654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11D3-1258-4D59-9B74-4ACE92382843}"/>
              </a:ext>
            </a:extLst>
          </p:cNvPr>
          <p:cNvSpPr>
            <a:spLocks noGrp="1"/>
          </p:cNvSpPr>
          <p:nvPr>
            <p:ph type="title"/>
          </p:nvPr>
        </p:nvSpPr>
        <p:spPr/>
        <p:txBody>
          <a:bodyPr/>
          <a:lstStyle/>
          <a:p>
            <a:r>
              <a:rPr lang="fi-FI" dirty="0" err="1"/>
              <a:t>Exploring</a:t>
            </a:r>
            <a:r>
              <a:rPr lang="fi-FI" dirty="0"/>
              <a:t> Tampa </a:t>
            </a:r>
            <a:r>
              <a:rPr lang="fi-FI" dirty="0" err="1"/>
              <a:t>Restaurants</a:t>
            </a:r>
            <a:endParaRPr lang="fi-FI" dirty="0"/>
          </a:p>
        </p:txBody>
      </p:sp>
      <p:sp>
        <p:nvSpPr>
          <p:cNvPr id="3" name="Content Placeholder 2">
            <a:extLst>
              <a:ext uri="{FF2B5EF4-FFF2-40B4-BE49-F238E27FC236}">
                <a16:creationId xmlns:a16="http://schemas.microsoft.com/office/drawing/2014/main" id="{FE7FC682-CA7B-42EF-B5A0-69A14E02C0FE}"/>
              </a:ext>
            </a:extLst>
          </p:cNvPr>
          <p:cNvSpPr>
            <a:spLocks noGrp="1"/>
          </p:cNvSpPr>
          <p:nvPr>
            <p:ph idx="1"/>
          </p:nvPr>
        </p:nvSpPr>
        <p:spPr>
          <a:xfrm>
            <a:off x="838200" y="1825625"/>
            <a:ext cx="10515600" cy="2343419"/>
          </a:xfrm>
        </p:spPr>
        <p:txBody>
          <a:bodyPr/>
          <a:lstStyle/>
          <a:p>
            <a:r>
              <a:rPr lang="fi-FI" sz="1400" dirty="0" err="1"/>
              <a:t>We</a:t>
            </a:r>
            <a:r>
              <a:rPr lang="fi-FI" sz="1400" dirty="0"/>
              <a:t> </a:t>
            </a:r>
            <a:r>
              <a:rPr lang="fi-FI" sz="1400" dirty="0" err="1"/>
              <a:t>utilized</a:t>
            </a:r>
            <a:r>
              <a:rPr lang="fi-FI" sz="1400" dirty="0"/>
              <a:t> </a:t>
            </a:r>
            <a:r>
              <a:rPr lang="fi-FI" sz="1400" dirty="0" err="1"/>
              <a:t>the</a:t>
            </a:r>
            <a:r>
              <a:rPr lang="fi-FI" sz="1400" dirty="0"/>
              <a:t> </a:t>
            </a:r>
            <a:r>
              <a:rPr lang="fi-FI" sz="1400" dirty="0" err="1"/>
              <a:t>Foursquare</a:t>
            </a:r>
            <a:r>
              <a:rPr lang="fi-FI" sz="1400" dirty="0"/>
              <a:t> API to </a:t>
            </a:r>
            <a:r>
              <a:rPr lang="fi-FI" sz="1400" dirty="0" err="1"/>
              <a:t>get</a:t>
            </a:r>
            <a:r>
              <a:rPr lang="fi-FI" sz="1400" dirty="0"/>
              <a:t> </a:t>
            </a:r>
            <a:r>
              <a:rPr lang="fi-FI" sz="1400" dirty="0" err="1"/>
              <a:t>the</a:t>
            </a:r>
            <a:r>
              <a:rPr lang="fi-FI" sz="1400" dirty="0"/>
              <a:t> top 100 </a:t>
            </a:r>
            <a:r>
              <a:rPr lang="fi-FI" sz="1400" dirty="0" err="1"/>
              <a:t>restaurants</a:t>
            </a:r>
            <a:r>
              <a:rPr lang="fi-FI" sz="1400" dirty="0"/>
              <a:t> in </a:t>
            </a:r>
            <a:r>
              <a:rPr lang="fi-FI" sz="1400" dirty="0" err="1"/>
              <a:t>each</a:t>
            </a:r>
            <a:r>
              <a:rPr lang="fi-FI" sz="1400" dirty="0"/>
              <a:t> </a:t>
            </a:r>
            <a:r>
              <a:rPr lang="fi-FI" sz="1400" dirty="0" err="1"/>
              <a:t>neighborhood</a:t>
            </a:r>
            <a:r>
              <a:rPr lang="fi-FI" sz="1400" dirty="0"/>
              <a:t>.</a:t>
            </a:r>
          </a:p>
          <a:p>
            <a:r>
              <a:rPr lang="fi-FI" sz="1400" dirty="0" err="1"/>
              <a:t>Thus</a:t>
            </a:r>
            <a:r>
              <a:rPr lang="fi-FI" sz="1400" dirty="0"/>
              <a:t> </a:t>
            </a:r>
            <a:r>
              <a:rPr lang="fi-FI" sz="1400" dirty="0" err="1"/>
              <a:t>we</a:t>
            </a:r>
            <a:r>
              <a:rPr lang="fi-FI" sz="1400" dirty="0"/>
              <a:t> </a:t>
            </a:r>
            <a:r>
              <a:rPr lang="fi-FI" sz="1400" dirty="0" err="1"/>
              <a:t>obtaineid</a:t>
            </a:r>
            <a:r>
              <a:rPr lang="fi-FI" sz="1400" dirty="0"/>
              <a:t> 2173 </a:t>
            </a:r>
            <a:r>
              <a:rPr lang="fi-FI" sz="1400" dirty="0" err="1"/>
              <a:t>restaurants</a:t>
            </a:r>
            <a:r>
              <a:rPr lang="fi-FI" sz="1400" dirty="0"/>
              <a:t> of 112 </a:t>
            </a:r>
            <a:r>
              <a:rPr lang="fi-FI" sz="1400" dirty="0" err="1"/>
              <a:t>individual</a:t>
            </a:r>
            <a:r>
              <a:rPr lang="fi-FI" sz="1400" dirty="0"/>
              <a:t> </a:t>
            </a:r>
            <a:r>
              <a:rPr lang="fi-FI" sz="1400" dirty="0" err="1"/>
              <a:t>types</a:t>
            </a:r>
            <a:r>
              <a:rPr lang="fi-FI" sz="1400" dirty="0"/>
              <a:t>.</a:t>
            </a:r>
          </a:p>
          <a:p>
            <a:r>
              <a:rPr lang="fi-FI" sz="1400" dirty="0" err="1"/>
              <a:t>We</a:t>
            </a:r>
            <a:r>
              <a:rPr lang="fi-FI" sz="1400" dirty="0"/>
              <a:t> </a:t>
            </a:r>
            <a:r>
              <a:rPr lang="fi-FI" sz="1400" dirty="0" err="1"/>
              <a:t>applied</a:t>
            </a:r>
            <a:r>
              <a:rPr lang="fi-FI" sz="1400" dirty="0"/>
              <a:t> </a:t>
            </a:r>
            <a:r>
              <a:rPr lang="fi-FI" sz="1400" dirty="0" err="1"/>
              <a:t>one-hot</a:t>
            </a:r>
            <a:r>
              <a:rPr lang="fi-FI" sz="1400" dirty="0"/>
              <a:t> </a:t>
            </a:r>
            <a:r>
              <a:rPr lang="fi-FI" sz="1400" dirty="0" err="1"/>
              <a:t>encoding</a:t>
            </a:r>
            <a:r>
              <a:rPr lang="fi-FI" sz="1400" dirty="0"/>
              <a:t> and </a:t>
            </a:r>
            <a:r>
              <a:rPr lang="fi-FI" sz="1400" dirty="0" err="1"/>
              <a:t>grouped</a:t>
            </a:r>
            <a:r>
              <a:rPr lang="fi-FI" sz="1400" dirty="0"/>
              <a:t> </a:t>
            </a:r>
            <a:r>
              <a:rPr lang="fi-FI" sz="1400" dirty="0" err="1"/>
              <a:t>themp</a:t>
            </a:r>
            <a:r>
              <a:rPr lang="fi-FI" sz="1400" dirty="0"/>
              <a:t> </a:t>
            </a:r>
            <a:r>
              <a:rPr lang="fi-FI" sz="1400" dirty="0" err="1"/>
              <a:t>by</a:t>
            </a:r>
            <a:r>
              <a:rPr lang="fi-FI" sz="1400" dirty="0"/>
              <a:t> </a:t>
            </a:r>
            <a:r>
              <a:rPr lang="fi-FI" sz="1400" dirty="0" err="1"/>
              <a:t>taking</a:t>
            </a:r>
            <a:r>
              <a:rPr lang="fi-FI" sz="1400" dirty="0"/>
              <a:t> </a:t>
            </a:r>
            <a:r>
              <a:rPr lang="fi-FI" sz="1400" dirty="0" err="1"/>
              <a:t>the</a:t>
            </a:r>
            <a:r>
              <a:rPr lang="fi-FI" sz="1400" dirty="0"/>
              <a:t> </a:t>
            </a:r>
            <a:r>
              <a:rPr lang="fi-FI" sz="1400" dirty="0" err="1"/>
              <a:t>mean</a:t>
            </a:r>
            <a:r>
              <a:rPr lang="fi-FI" sz="1400" dirty="0"/>
              <a:t> of </a:t>
            </a:r>
            <a:r>
              <a:rPr lang="fi-FI" sz="1400" dirty="0" err="1"/>
              <a:t>the</a:t>
            </a:r>
            <a:r>
              <a:rPr lang="fi-FI" sz="1400" dirty="0"/>
              <a:t> </a:t>
            </a:r>
            <a:r>
              <a:rPr lang="fi-FI" sz="1400" dirty="0" err="1"/>
              <a:t>frequency</a:t>
            </a:r>
            <a:r>
              <a:rPr lang="fi-FI" sz="1400" dirty="0"/>
              <a:t> of </a:t>
            </a:r>
            <a:r>
              <a:rPr lang="fi-FI" sz="1400" dirty="0" err="1"/>
              <a:t>occurrence</a:t>
            </a:r>
            <a:r>
              <a:rPr lang="fi-FI" sz="1400" dirty="0"/>
              <a:t> of </a:t>
            </a:r>
            <a:r>
              <a:rPr lang="fi-FI" sz="1400" dirty="0" err="1"/>
              <a:t>each</a:t>
            </a:r>
            <a:r>
              <a:rPr lang="fi-FI" sz="1400" dirty="0"/>
              <a:t> </a:t>
            </a:r>
            <a:r>
              <a:rPr lang="fi-FI" sz="1400" dirty="0" err="1"/>
              <a:t>tyoe</a:t>
            </a:r>
            <a:r>
              <a:rPr lang="fi-FI" sz="1400" dirty="0"/>
              <a:t>.</a:t>
            </a:r>
          </a:p>
          <a:p>
            <a:r>
              <a:rPr lang="fi-FI" sz="1400" dirty="0" err="1"/>
              <a:t>Then</a:t>
            </a:r>
            <a:r>
              <a:rPr lang="fi-FI" sz="1400" dirty="0"/>
              <a:t> </a:t>
            </a:r>
            <a:r>
              <a:rPr lang="fi-FI" sz="1400" dirty="0" err="1"/>
              <a:t>we</a:t>
            </a:r>
            <a:r>
              <a:rPr lang="fi-FI" sz="1400" dirty="0"/>
              <a:t> </a:t>
            </a:r>
            <a:r>
              <a:rPr lang="fi-FI" sz="1400" dirty="0" err="1"/>
              <a:t>clustered</a:t>
            </a:r>
            <a:r>
              <a:rPr lang="fi-FI" sz="1400" dirty="0"/>
              <a:t> </a:t>
            </a:r>
            <a:r>
              <a:rPr lang="fi-FI" sz="1400" dirty="0" err="1"/>
              <a:t>restaurants</a:t>
            </a:r>
            <a:r>
              <a:rPr lang="fi-FI" sz="1400" dirty="0"/>
              <a:t> </a:t>
            </a:r>
            <a:r>
              <a:rPr lang="fi-FI" sz="1400" dirty="0" err="1"/>
              <a:t>using</a:t>
            </a:r>
            <a:r>
              <a:rPr lang="fi-FI" sz="1400" dirty="0"/>
              <a:t> </a:t>
            </a:r>
            <a:r>
              <a:rPr lang="fi-FI" sz="1400" dirty="0" err="1"/>
              <a:t>the</a:t>
            </a:r>
            <a:r>
              <a:rPr lang="fi-FI" sz="1400" dirty="0"/>
              <a:t> K-</a:t>
            </a:r>
            <a:r>
              <a:rPr lang="fi-FI" sz="1400" dirty="0" err="1"/>
              <a:t>means</a:t>
            </a:r>
            <a:r>
              <a:rPr lang="fi-FI" sz="1400" dirty="0"/>
              <a:t> </a:t>
            </a:r>
            <a:r>
              <a:rPr lang="fi-FI" sz="1400" dirty="0" err="1"/>
              <a:t>algorithm</a:t>
            </a:r>
            <a:r>
              <a:rPr lang="fi-FI" sz="1400" dirty="0"/>
              <a:t> </a:t>
            </a:r>
            <a:r>
              <a:rPr lang="fi-FI" sz="1400" dirty="0" err="1"/>
              <a:t>based</a:t>
            </a:r>
            <a:r>
              <a:rPr lang="fi-FI" sz="1400" dirty="0"/>
              <a:t> on </a:t>
            </a:r>
            <a:r>
              <a:rPr lang="fi-FI" sz="1400" dirty="0" err="1"/>
              <a:t>their</a:t>
            </a:r>
            <a:r>
              <a:rPr lang="fi-FI" sz="1400" dirty="0"/>
              <a:t> </a:t>
            </a:r>
            <a:r>
              <a:rPr lang="fi-FI" sz="1400" dirty="0" err="1"/>
              <a:t>types</a:t>
            </a:r>
            <a:r>
              <a:rPr lang="fi-FI" sz="1400" dirty="0"/>
              <a:t> </a:t>
            </a:r>
            <a:r>
              <a:rPr lang="fi-FI" sz="1400" dirty="0" err="1"/>
              <a:t>similarity</a:t>
            </a:r>
            <a:r>
              <a:rPr lang="fi-FI" sz="1400" dirty="0"/>
              <a:t>. </a:t>
            </a:r>
            <a:r>
              <a:rPr lang="fi-FI" sz="1400" dirty="0" err="1"/>
              <a:t>The</a:t>
            </a:r>
            <a:r>
              <a:rPr lang="fi-FI" sz="1400" dirty="0"/>
              <a:t> k-</a:t>
            </a:r>
            <a:r>
              <a:rPr lang="fi-FI" sz="1400" dirty="0" err="1"/>
              <a:t>means</a:t>
            </a:r>
            <a:r>
              <a:rPr lang="fi-FI" sz="1400" dirty="0"/>
              <a:t> is an </a:t>
            </a:r>
            <a:r>
              <a:rPr lang="fi-FI" sz="1400" dirty="0" err="1"/>
              <a:t>unsupervised</a:t>
            </a:r>
            <a:r>
              <a:rPr lang="fi-FI" sz="1400" dirty="0"/>
              <a:t> </a:t>
            </a:r>
            <a:r>
              <a:rPr lang="fi-FI" sz="1400" dirty="0" err="1"/>
              <a:t>machine</a:t>
            </a:r>
            <a:r>
              <a:rPr lang="fi-FI" sz="1400" dirty="0"/>
              <a:t> </a:t>
            </a:r>
            <a:r>
              <a:rPr lang="fi-FI" sz="1400" dirty="0" err="1"/>
              <a:t>learning</a:t>
            </a:r>
            <a:r>
              <a:rPr lang="fi-FI" sz="1400" dirty="0"/>
              <a:t> </a:t>
            </a:r>
            <a:r>
              <a:rPr lang="fi-FI" sz="1400" dirty="0" err="1"/>
              <a:t>algorithm</a:t>
            </a:r>
            <a:r>
              <a:rPr lang="fi-FI" sz="1400" dirty="0"/>
              <a:t> for </a:t>
            </a:r>
            <a:r>
              <a:rPr lang="fi-FI" sz="1400" dirty="0" err="1"/>
              <a:t>clustering</a:t>
            </a:r>
            <a:r>
              <a:rPr lang="fi-FI" sz="1400" dirty="0"/>
              <a:t> </a:t>
            </a:r>
            <a:r>
              <a:rPr lang="fi-FI" sz="1400" dirty="0" err="1"/>
              <a:t>unlabeled</a:t>
            </a:r>
            <a:r>
              <a:rPr lang="fi-FI" sz="1400" dirty="0"/>
              <a:t> data.</a:t>
            </a:r>
          </a:p>
          <a:p>
            <a:endParaRPr lang="fi-FI" dirty="0"/>
          </a:p>
        </p:txBody>
      </p:sp>
    </p:spTree>
    <p:extLst>
      <p:ext uri="{BB962C8B-B14F-4D97-AF65-F5344CB8AC3E}">
        <p14:creationId xmlns:p14="http://schemas.microsoft.com/office/powerpoint/2010/main" val="212728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EDAA-C064-4CA1-BA8F-A30288FE0A82}"/>
              </a:ext>
            </a:extLst>
          </p:cNvPr>
          <p:cNvSpPr>
            <a:spLocks noGrp="1"/>
          </p:cNvSpPr>
          <p:nvPr>
            <p:ph type="title"/>
          </p:nvPr>
        </p:nvSpPr>
        <p:spPr/>
        <p:txBody>
          <a:bodyPr/>
          <a:lstStyle/>
          <a:p>
            <a:r>
              <a:rPr lang="fi-FI" dirty="0" err="1"/>
              <a:t>Result</a:t>
            </a:r>
            <a:endParaRPr lang="fi-FI" dirty="0"/>
          </a:p>
        </p:txBody>
      </p:sp>
      <p:sp>
        <p:nvSpPr>
          <p:cNvPr id="3" name="Content Placeholder 2">
            <a:extLst>
              <a:ext uri="{FF2B5EF4-FFF2-40B4-BE49-F238E27FC236}">
                <a16:creationId xmlns:a16="http://schemas.microsoft.com/office/drawing/2014/main" id="{C85BF7BD-D4B5-4B0B-B044-E323CC577A44}"/>
              </a:ext>
            </a:extLst>
          </p:cNvPr>
          <p:cNvSpPr>
            <a:spLocks noGrp="1"/>
          </p:cNvSpPr>
          <p:nvPr>
            <p:ph idx="1"/>
          </p:nvPr>
        </p:nvSpPr>
        <p:spPr>
          <a:xfrm>
            <a:off x="662240" y="1027906"/>
            <a:ext cx="5838825" cy="4351338"/>
          </a:xfrm>
        </p:spPr>
        <p:txBody>
          <a:bodyPr>
            <a:normAutofit/>
          </a:bodyPr>
          <a:lstStyle/>
          <a:p>
            <a:endParaRPr lang="fi-FI" sz="1400" dirty="0"/>
          </a:p>
          <a:p>
            <a:r>
              <a:rPr lang="fi-FI" sz="1400" dirty="0"/>
              <a:t>Cluster 1 </a:t>
            </a:r>
            <a:r>
              <a:rPr lang="fi-FI" sz="1400" dirty="0" err="1"/>
              <a:t>red</a:t>
            </a:r>
            <a:r>
              <a:rPr lang="fi-FI" sz="1400" dirty="0"/>
              <a:t>, </a:t>
            </a:r>
            <a:r>
              <a:rPr lang="fi-FI" sz="1400" dirty="0" err="1"/>
              <a:t>cluster</a:t>
            </a:r>
            <a:r>
              <a:rPr lang="fi-FI" sz="1400" dirty="0"/>
              <a:t> 2 </a:t>
            </a:r>
            <a:r>
              <a:rPr lang="fi-FI" sz="1400" dirty="0" err="1"/>
              <a:t>blue</a:t>
            </a:r>
            <a:r>
              <a:rPr lang="fi-FI" sz="1400" dirty="0"/>
              <a:t>, </a:t>
            </a:r>
            <a:r>
              <a:rPr lang="fi-FI" sz="1400" dirty="0" err="1"/>
              <a:t>cluster</a:t>
            </a:r>
            <a:r>
              <a:rPr lang="fi-FI" sz="1400" dirty="0"/>
              <a:t> 3 </a:t>
            </a:r>
            <a:r>
              <a:rPr lang="fi-FI" sz="1400" dirty="0" err="1"/>
              <a:t>purple</a:t>
            </a:r>
            <a:r>
              <a:rPr lang="fi-FI" sz="1400" dirty="0"/>
              <a:t> and </a:t>
            </a:r>
            <a:r>
              <a:rPr lang="fi-FI" sz="1400" dirty="0" err="1"/>
              <a:t>cluster</a:t>
            </a:r>
            <a:r>
              <a:rPr lang="fi-FI" sz="1400" dirty="0"/>
              <a:t> 4 </a:t>
            </a:r>
            <a:r>
              <a:rPr lang="fi-FI" sz="1400" dirty="0" err="1"/>
              <a:t>orange</a:t>
            </a:r>
            <a:endParaRPr lang="fi-FI" sz="1400" dirty="0"/>
          </a:p>
          <a:p>
            <a:r>
              <a:rPr lang="fi-FI" sz="1400" dirty="0"/>
              <a:t>Clustering </a:t>
            </a:r>
            <a:r>
              <a:rPr lang="fi-FI" sz="1400" dirty="0" err="1"/>
              <a:t>Similar</a:t>
            </a:r>
            <a:r>
              <a:rPr lang="fi-FI" sz="1400" dirty="0"/>
              <a:t> </a:t>
            </a:r>
            <a:r>
              <a:rPr lang="fi-FI" sz="1400" dirty="0" err="1"/>
              <a:t>Neighborhoods</a:t>
            </a:r>
            <a:endParaRPr lang="fi-FI" sz="1400" dirty="0"/>
          </a:p>
          <a:p>
            <a:pPr lvl="1"/>
            <a:r>
              <a:rPr lang="fi-FI" sz="1400" dirty="0" err="1"/>
              <a:t>Grouping</a:t>
            </a:r>
            <a:r>
              <a:rPr lang="fi-FI" sz="1400" dirty="0"/>
              <a:t> </a:t>
            </a:r>
            <a:r>
              <a:rPr lang="fi-FI" sz="1400" dirty="0" err="1"/>
              <a:t>based</a:t>
            </a:r>
            <a:r>
              <a:rPr lang="fi-FI" sz="1400" dirty="0"/>
              <a:t> on </a:t>
            </a:r>
            <a:r>
              <a:rPr lang="fi-FI" sz="1400" dirty="0" err="1"/>
              <a:t>common</a:t>
            </a:r>
            <a:r>
              <a:rPr lang="fi-FI" sz="1400" dirty="0"/>
              <a:t> </a:t>
            </a:r>
            <a:r>
              <a:rPr lang="fi-FI" sz="1400" dirty="0" err="1"/>
              <a:t>venues</a:t>
            </a:r>
            <a:endParaRPr lang="fi-FI" sz="1400" dirty="0"/>
          </a:p>
          <a:p>
            <a:pPr lvl="1"/>
            <a:endParaRPr lang="fi-FI" dirty="0"/>
          </a:p>
        </p:txBody>
      </p:sp>
      <p:pic>
        <p:nvPicPr>
          <p:cNvPr id="5" name="Picture 4">
            <a:extLst>
              <a:ext uri="{FF2B5EF4-FFF2-40B4-BE49-F238E27FC236}">
                <a16:creationId xmlns:a16="http://schemas.microsoft.com/office/drawing/2014/main" id="{BFBCD238-C64E-4901-B154-AD6A742B1984}"/>
              </a:ext>
            </a:extLst>
          </p:cNvPr>
          <p:cNvPicPr/>
          <p:nvPr/>
        </p:nvPicPr>
        <p:blipFill>
          <a:blip r:embed="rId2"/>
          <a:stretch>
            <a:fillRect/>
          </a:stretch>
        </p:blipFill>
        <p:spPr>
          <a:xfrm>
            <a:off x="6677025" y="891410"/>
            <a:ext cx="5092065" cy="5075179"/>
          </a:xfrm>
          <a:prstGeom prst="rect">
            <a:avLst/>
          </a:prstGeom>
        </p:spPr>
      </p:pic>
      <p:pic>
        <p:nvPicPr>
          <p:cNvPr id="4" name="Picture 3">
            <a:extLst>
              <a:ext uri="{FF2B5EF4-FFF2-40B4-BE49-F238E27FC236}">
                <a16:creationId xmlns:a16="http://schemas.microsoft.com/office/drawing/2014/main" id="{27532A3F-C495-485B-BF5F-A78855F4E1CF}"/>
              </a:ext>
            </a:extLst>
          </p:cNvPr>
          <p:cNvPicPr>
            <a:picLocks noChangeAspect="1"/>
          </p:cNvPicPr>
          <p:nvPr/>
        </p:nvPicPr>
        <p:blipFill>
          <a:blip r:embed="rId3"/>
          <a:stretch>
            <a:fillRect/>
          </a:stretch>
        </p:blipFill>
        <p:spPr>
          <a:xfrm>
            <a:off x="486280" y="2366435"/>
            <a:ext cx="4901572" cy="4126440"/>
          </a:xfrm>
          <a:prstGeom prst="rect">
            <a:avLst/>
          </a:prstGeom>
        </p:spPr>
      </p:pic>
    </p:spTree>
    <p:extLst>
      <p:ext uri="{BB962C8B-B14F-4D97-AF65-F5344CB8AC3E}">
        <p14:creationId xmlns:p14="http://schemas.microsoft.com/office/powerpoint/2010/main" val="127528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D83F1-01FB-4A80-8954-EDBF0AA4C67E}"/>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sz="5200" dirty="0"/>
              <a:t>Discussion</a:t>
            </a:r>
          </a:p>
        </p:txBody>
      </p:sp>
      <p:pic>
        <p:nvPicPr>
          <p:cNvPr id="18" name="Content Placeholder 17" descr="A screenshot of a computer&#10;&#10;Description automatically generated">
            <a:extLst>
              <a:ext uri="{FF2B5EF4-FFF2-40B4-BE49-F238E27FC236}">
                <a16:creationId xmlns:a16="http://schemas.microsoft.com/office/drawing/2014/main" id="{DCDA913D-F6C9-4D22-9584-05573050B844}"/>
              </a:ext>
            </a:extLst>
          </p:cNvPr>
          <p:cNvPicPr>
            <a:picLocks noGrp="1" noChangeAspect="1"/>
          </p:cNvPicPr>
          <p:nvPr>
            <p:ph idx="1"/>
          </p:nvPr>
        </p:nvPicPr>
        <p:blipFill rotWithShape="1">
          <a:blip r:embed="rId2"/>
          <a:srcRect l="3973" r="9215" b="-1"/>
          <a:stretch/>
        </p:blipFill>
        <p:spPr>
          <a:xfrm>
            <a:off x="727447" y="1690688"/>
            <a:ext cx="10882914" cy="4450303"/>
          </a:xfrm>
          <a:prstGeom prst="rect">
            <a:avLst/>
          </a:prstGeom>
        </p:spPr>
      </p:pic>
      <p:cxnSp>
        <p:nvCxnSpPr>
          <p:cNvPr id="20" name="Straight Connector 19">
            <a:extLst>
              <a:ext uri="{FF2B5EF4-FFF2-40B4-BE49-F238E27FC236}">
                <a16:creationId xmlns:a16="http://schemas.microsoft.com/office/drawing/2014/main" id="{859D2EE2-920B-4055-AAC0-531CC50EEA52}"/>
              </a:ext>
            </a:extLst>
          </p:cNvPr>
          <p:cNvCxnSpPr/>
          <p:nvPr/>
        </p:nvCxnSpPr>
        <p:spPr>
          <a:xfrm>
            <a:off x="1935126" y="2360428"/>
            <a:ext cx="6485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801C72-7C72-4303-A164-8BCA45915B54}"/>
              </a:ext>
            </a:extLst>
          </p:cNvPr>
          <p:cNvCxnSpPr/>
          <p:nvPr/>
        </p:nvCxnSpPr>
        <p:spPr>
          <a:xfrm>
            <a:off x="1881963" y="2541181"/>
            <a:ext cx="680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E9BB8A-0CC9-448A-9B98-C26BF8F01346}"/>
              </a:ext>
            </a:extLst>
          </p:cNvPr>
          <p:cNvCxnSpPr/>
          <p:nvPr/>
        </p:nvCxnSpPr>
        <p:spPr>
          <a:xfrm>
            <a:off x="1839433" y="2743200"/>
            <a:ext cx="7442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8BD4203-69DE-438E-9A2D-C4CE17242202}"/>
              </a:ext>
            </a:extLst>
          </p:cNvPr>
          <p:cNvCxnSpPr/>
          <p:nvPr/>
        </p:nvCxnSpPr>
        <p:spPr>
          <a:xfrm>
            <a:off x="1839433" y="6145619"/>
            <a:ext cx="680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B15C35C-0DE6-478A-88F1-F5C5E3F0388A}"/>
              </a:ext>
            </a:extLst>
          </p:cNvPr>
          <p:cNvCxnSpPr/>
          <p:nvPr/>
        </p:nvCxnSpPr>
        <p:spPr>
          <a:xfrm>
            <a:off x="2945219" y="3880884"/>
            <a:ext cx="7336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2C6488-6347-400D-A16F-410D2927EB27}"/>
              </a:ext>
            </a:extLst>
          </p:cNvPr>
          <p:cNvCxnSpPr>
            <a:cxnSpLocks/>
          </p:cNvCxnSpPr>
          <p:nvPr/>
        </p:nvCxnSpPr>
        <p:spPr>
          <a:xfrm>
            <a:off x="3827721" y="2360428"/>
            <a:ext cx="21690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EBF33EF-24E3-43FC-A689-E81069F24054}"/>
              </a:ext>
            </a:extLst>
          </p:cNvPr>
          <p:cNvCxnSpPr>
            <a:cxnSpLocks/>
          </p:cNvCxnSpPr>
          <p:nvPr/>
        </p:nvCxnSpPr>
        <p:spPr>
          <a:xfrm>
            <a:off x="4051005" y="5422605"/>
            <a:ext cx="691116"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B79B2E69-27DC-4053-8EFE-84CB215DCCF9}"/>
              </a:ext>
            </a:extLst>
          </p:cNvPr>
          <p:cNvSpPr txBox="1">
            <a:spLocks/>
          </p:cNvSpPr>
          <p:nvPr/>
        </p:nvSpPr>
        <p:spPr>
          <a:xfrm>
            <a:off x="5738884" y="470656"/>
            <a:ext cx="3684896"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i-FI" sz="1400" dirty="0" err="1">
                <a:solidFill>
                  <a:srgbClr val="FF0000"/>
                </a:solidFill>
              </a:rPr>
              <a:t>Recommedation</a:t>
            </a:r>
            <a:r>
              <a:rPr lang="fi-FI" sz="1400" dirty="0">
                <a:solidFill>
                  <a:srgbClr val="FF0000"/>
                </a:solidFill>
              </a:rPr>
              <a:t> </a:t>
            </a:r>
            <a:r>
              <a:rPr lang="fi-FI" sz="1400" dirty="0" err="1">
                <a:solidFill>
                  <a:srgbClr val="FF0000"/>
                </a:solidFill>
              </a:rPr>
              <a:t>Summary</a:t>
            </a:r>
            <a:r>
              <a:rPr lang="fi-FI" sz="1400" dirty="0">
                <a:solidFill>
                  <a:srgbClr val="FF0000"/>
                </a:solidFill>
              </a:rPr>
              <a:t>:</a:t>
            </a:r>
          </a:p>
          <a:p>
            <a:pPr lvl="1"/>
            <a:r>
              <a:rPr lang="fi-FI" sz="1400" dirty="0" err="1">
                <a:solidFill>
                  <a:srgbClr val="FF0000"/>
                </a:solidFill>
              </a:rPr>
              <a:t>Region</a:t>
            </a:r>
            <a:r>
              <a:rPr lang="fi-FI" sz="1400" dirty="0">
                <a:solidFill>
                  <a:srgbClr val="FF0000"/>
                </a:solidFill>
              </a:rPr>
              <a:t>: </a:t>
            </a:r>
            <a:r>
              <a:rPr lang="fi-FI" sz="1400" dirty="0" err="1">
                <a:solidFill>
                  <a:srgbClr val="FF0000"/>
                </a:solidFill>
              </a:rPr>
              <a:t>First</a:t>
            </a:r>
            <a:r>
              <a:rPr lang="fi-FI" sz="1400" dirty="0">
                <a:solidFill>
                  <a:srgbClr val="FF0000"/>
                </a:solidFill>
              </a:rPr>
              <a:t> Cluster</a:t>
            </a:r>
          </a:p>
          <a:p>
            <a:pPr lvl="1"/>
            <a:r>
              <a:rPr lang="fi-FI" sz="1400" dirty="0" err="1">
                <a:solidFill>
                  <a:srgbClr val="FF0000"/>
                </a:solidFill>
              </a:rPr>
              <a:t>Neighborhood</a:t>
            </a:r>
            <a:r>
              <a:rPr lang="fi-FI" sz="1400" dirty="0">
                <a:solidFill>
                  <a:srgbClr val="FF0000"/>
                </a:solidFill>
              </a:rPr>
              <a:t> </a:t>
            </a:r>
            <a:r>
              <a:rPr lang="fi-FI" sz="1400" dirty="0" err="1">
                <a:solidFill>
                  <a:srgbClr val="FF0000"/>
                </a:solidFill>
              </a:rPr>
              <a:t>Audubon</a:t>
            </a:r>
            <a:r>
              <a:rPr lang="fi-FI" sz="1400" dirty="0">
                <a:solidFill>
                  <a:srgbClr val="FF0000"/>
                </a:solidFill>
              </a:rPr>
              <a:t> Park</a:t>
            </a:r>
          </a:p>
          <a:p>
            <a:pPr lvl="1"/>
            <a:r>
              <a:rPr lang="fi-FI" sz="1400" dirty="0" err="1">
                <a:solidFill>
                  <a:srgbClr val="FF0000"/>
                </a:solidFill>
              </a:rPr>
              <a:t>Additional</a:t>
            </a:r>
            <a:r>
              <a:rPr lang="fi-FI" sz="1400" dirty="0">
                <a:solidFill>
                  <a:srgbClr val="FF0000"/>
                </a:solidFill>
              </a:rPr>
              <a:t> </a:t>
            </a:r>
            <a:r>
              <a:rPr lang="fi-FI" sz="1400" dirty="0" err="1">
                <a:solidFill>
                  <a:srgbClr val="FF0000"/>
                </a:solidFill>
              </a:rPr>
              <a:t>Offering</a:t>
            </a:r>
            <a:r>
              <a:rPr lang="fi-FI" sz="1400" dirty="0">
                <a:solidFill>
                  <a:srgbClr val="FF0000"/>
                </a:solidFill>
              </a:rPr>
              <a:t>: American Food</a:t>
            </a:r>
          </a:p>
        </p:txBody>
      </p:sp>
    </p:spTree>
    <p:extLst>
      <p:ext uri="{BB962C8B-B14F-4D97-AF65-F5344CB8AC3E}">
        <p14:creationId xmlns:p14="http://schemas.microsoft.com/office/powerpoint/2010/main" val="421680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520</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Coursera Capstone IBM Applied Data Science Capstone</vt:lpstr>
      <vt:lpstr>Table of Content </vt:lpstr>
      <vt:lpstr>Business Problem</vt:lpstr>
      <vt:lpstr>Data</vt:lpstr>
      <vt:lpstr>Methodology</vt:lpstr>
      <vt:lpstr>Exploring Tampa Neighborhoods</vt:lpstr>
      <vt:lpstr>Exploring Tampa Restaurants</vt:lpstr>
      <vt:lpstr>Result</vt:lpstr>
      <vt:lpstr>Discussion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IBM Applied Data Science Capstone</dc:title>
  <dc:creator>Karttunen Ville</dc:creator>
  <cp:lastModifiedBy>Karttunen Ville</cp:lastModifiedBy>
  <cp:revision>3</cp:revision>
  <dcterms:created xsi:type="dcterms:W3CDTF">2020-09-01T11:02:57Z</dcterms:created>
  <dcterms:modified xsi:type="dcterms:W3CDTF">2020-09-01T11:18:11Z</dcterms:modified>
</cp:coreProperties>
</file>