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8" r:id="rId3"/>
    <p:sldId id="261" r:id="rId4"/>
    <p:sldId id="267" r:id="rId5"/>
    <p:sldId id="263" r:id="rId6"/>
    <p:sldId id="264" r:id="rId7"/>
    <p:sldId id="265" r:id="rId8"/>
    <p:sldId id="266"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63" y="3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3842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65935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1121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45979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94646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57239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2140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5712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6964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3158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8985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0329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6373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16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5738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33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4/23/2024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9300723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258F-B8EB-46D5-B501-F100D5CC604E}"/>
              </a:ext>
            </a:extLst>
          </p:cNvPr>
          <p:cNvSpPr>
            <a:spLocks noGrp="1"/>
          </p:cNvSpPr>
          <p:nvPr>
            <p:ph type="ctrTitle"/>
          </p:nvPr>
        </p:nvSpPr>
        <p:spPr/>
        <p:txBody>
          <a:bodyPr/>
          <a:lstStyle/>
          <a:p>
            <a:r>
              <a:rPr lang="en-US" dirty="0"/>
              <a:t>Phone Screen Time</a:t>
            </a:r>
          </a:p>
        </p:txBody>
      </p:sp>
      <p:sp>
        <p:nvSpPr>
          <p:cNvPr id="3" name="TextBox 2">
            <a:extLst>
              <a:ext uri="{FF2B5EF4-FFF2-40B4-BE49-F238E27FC236}">
                <a16:creationId xmlns:a16="http://schemas.microsoft.com/office/drawing/2014/main" id="{B788FBD5-2F2B-0B1A-CED9-656C6AF4841F}"/>
              </a:ext>
            </a:extLst>
          </p:cNvPr>
          <p:cNvSpPr txBox="1"/>
          <p:nvPr/>
        </p:nvSpPr>
        <p:spPr>
          <a:xfrm>
            <a:off x="4659085" y="4050836"/>
            <a:ext cx="3177473" cy="369332"/>
          </a:xfrm>
          <a:prstGeom prst="rect">
            <a:avLst/>
          </a:prstGeom>
          <a:noFill/>
        </p:spPr>
        <p:txBody>
          <a:bodyPr wrap="none" rtlCol="0">
            <a:spAutoFit/>
          </a:bodyPr>
          <a:lstStyle/>
          <a:p>
            <a:r>
              <a:rPr lang="en-US" dirty="0"/>
              <a:t>By Dennis Campoverde-Lema</a:t>
            </a:r>
          </a:p>
        </p:txBody>
      </p:sp>
    </p:spTree>
    <p:extLst>
      <p:ext uri="{BB962C8B-B14F-4D97-AF65-F5344CB8AC3E}">
        <p14:creationId xmlns:p14="http://schemas.microsoft.com/office/powerpoint/2010/main" val="3072675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4E08-DD67-4C57-95D6-22BE7D4A2EB3}"/>
              </a:ext>
            </a:extLst>
          </p:cNvPr>
          <p:cNvSpPr>
            <a:spLocks noGrp="1"/>
          </p:cNvSpPr>
          <p:nvPr>
            <p:ph type="title"/>
          </p:nvPr>
        </p:nvSpPr>
        <p:spPr>
          <a:xfrm>
            <a:off x="685799" y="1523509"/>
            <a:ext cx="10654646" cy="1600200"/>
          </a:xfrm>
        </p:spPr>
        <p:txBody>
          <a:bodyPr vert="horz" lIns="91440" tIns="45720" rIns="91440" bIns="45720" rtlCol="0" anchor="b">
            <a:normAutofit/>
          </a:bodyPr>
          <a:lstStyle/>
          <a:p>
            <a:pPr algn="l"/>
            <a:r>
              <a:rPr lang="en-US" sz="3200" b="1" u="sng" kern="1200" cap="all" baseline="0" dirty="0">
                <a:solidFill>
                  <a:schemeClr val="tx1"/>
                </a:solidFill>
                <a:latin typeface="+mj-lt"/>
                <a:ea typeface="+mj-ea"/>
                <a:cs typeface="+mj-cs"/>
              </a:rPr>
              <a:t>Question: </a:t>
            </a:r>
            <a:br>
              <a:rPr lang="en-US" sz="3200" kern="1200" cap="all" baseline="0" dirty="0">
                <a:solidFill>
                  <a:schemeClr val="tx1"/>
                </a:solidFill>
                <a:latin typeface="+mj-lt"/>
                <a:ea typeface="+mj-ea"/>
                <a:cs typeface="+mj-cs"/>
              </a:rPr>
            </a:br>
            <a:r>
              <a:rPr lang="en-US" sz="3100" kern="1200" cap="all" baseline="0" dirty="0">
                <a:solidFill>
                  <a:schemeClr val="tx1"/>
                </a:solidFill>
                <a:latin typeface="+mj-lt"/>
                <a:ea typeface="+mj-ea"/>
                <a:cs typeface="+mj-cs"/>
              </a:rPr>
              <a:t>is there a significant difference in the average total screen time on weekdays versus weekends?</a:t>
            </a:r>
          </a:p>
        </p:txBody>
      </p:sp>
      <p:sp>
        <p:nvSpPr>
          <p:cNvPr id="3" name="Content Placeholder 2">
            <a:extLst>
              <a:ext uri="{FF2B5EF4-FFF2-40B4-BE49-F238E27FC236}">
                <a16:creationId xmlns:a16="http://schemas.microsoft.com/office/drawing/2014/main" id="{2BA1AF95-484F-4C04-B7C8-8B20ADD7D4C8}"/>
              </a:ext>
            </a:extLst>
          </p:cNvPr>
          <p:cNvSpPr>
            <a:spLocks noGrp="1"/>
          </p:cNvSpPr>
          <p:nvPr>
            <p:ph sz="half" idx="1"/>
          </p:nvPr>
        </p:nvSpPr>
        <p:spPr>
          <a:xfrm>
            <a:off x="1647333" y="3205768"/>
            <a:ext cx="9155785" cy="1469927"/>
          </a:xfrm>
        </p:spPr>
        <p:txBody>
          <a:bodyPr vert="horz" lIns="91440" tIns="45720" rIns="91440" bIns="45720" rtlCol="0">
            <a:normAutofit/>
          </a:bodyPr>
          <a:lstStyle/>
          <a:p>
            <a:pPr marL="0" indent="0">
              <a:buNone/>
            </a:pPr>
            <a:endParaRPr lang="en-US" sz="1600" dirty="0"/>
          </a:p>
        </p:txBody>
      </p:sp>
    </p:spTree>
    <p:extLst>
      <p:ext uri="{BB962C8B-B14F-4D97-AF65-F5344CB8AC3E}">
        <p14:creationId xmlns:p14="http://schemas.microsoft.com/office/powerpoint/2010/main" val="70755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4">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8" name="Rectangle 2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0" name="Rectangle 2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Isosceles Triangle 3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Isosceles Triangle 4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Freeform: Shape 45">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8F4C201-B88F-402F-ADC1-47950C372A03}"/>
              </a:ext>
            </a:extLst>
          </p:cNvPr>
          <p:cNvSpPr>
            <a:spLocks noGrp="1"/>
          </p:cNvSpPr>
          <p:nvPr>
            <p:ph type="title"/>
          </p:nvPr>
        </p:nvSpPr>
        <p:spPr>
          <a:xfrm>
            <a:off x="6855386" y="187557"/>
            <a:ext cx="4512989" cy="2227730"/>
          </a:xfrm>
        </p:spPr>
        <p:txBody>
          <a:bodyPr vert="horz" lIns="91440" tIns="45720" rIns="91440" bIns="45720" rtlCol="0" anchor="ctr">
            <a:normAutofit/>
          </a:bodyPr>
          <a:lstStyle/>
          <a:p>
            <a:r>
              <a:rPr lang="en-US" dirty="0">
                <a:solidFill>
                  <a:srgbClr val="FFFFFF"/>
                </a:solidFill>
              </a:rPr>
              <a:t>Data</a:t>
            </a:r>
          </a:p>
        </p:txBody>
      </p:sp>
      <p:pic>
        <p:nvPicPr>
          <p:cNvPr id="11" name="Content Placeholder 10">
            <a:extLst>
              <a:ext uri="{FF2B5EF4-FFF2-40B4-BE49-F238E27FC236}">
                <a16:creationId xmlns:a16="http://schemas.microsoft.com/office/drawing/2014/main" id="{1E02B205-FDD2-BBDA-F45C-7D3A46628419}"/>
              </a:ext>
            </a:extLst>
          </p:cNvPr>
          <p:cNvPicPr>
            <a:picLocks noGrp="1" noChangeAspect="1"/>
          </p:cNvPicPr>
          <p:nvPr>
            <p:ph sz="half" idx="2"/>
          </p:nvPr>
        </p:nvPicPr>
        <p:blipFill>
          <a:blip r:embed="rId2"/>
          <a:stretch>
            <a:fillRect/>
          </a:stretch>
        </p:blipFill>
        <p:spPr>
          <a:xfrm>
            <a:off x="139497" y="322144"/>
            <a:ext cx="5564022" cy="5685850"/>
          </a:xfrm>
          <a:prstGeom prst="rect">
            <a:avLst/>
          </a:prstGeom>
        </p:spPr>
      </p:pic>
      <p:sp>
        <p:nvSpPr>
          <p:cNvPr id="3" name="Content Placeholder 2">
            <a:extLst>
              <a:ext uri="{FF2B5EF4-FFF2-40B4-BE49-F238E27FC236}">
                <a16:creationId xmlns:a16="http://schemas.microsoft.com/office/drawing/2014/main" id="{19B49239-725F-4509-AB41-4B358EBD8632}"/>
              </a:ext>
            </a:extLst>
          </p:cNvPr>
          <p:cNvSpPr>
            <a:spLocks noGrp="1"/>
          </p:cNvSpPr>
          <p:nvPr>
            <p:ph sz="half" idx="1"/>
          </p:nvPr>
        </p:nvSpPr>
        <p:spPr>
          <a:xfrm>
            <a:off x="7181725" y="2837329"/>
            <a:ext cx="4512988" cy="3317938"/>
          </a:xfrm>
        </p:spPr>
        <p:txBody>
          <a:bodyPr vert="horz" lIns="91440" tIns="45720" rIns="91440" bIns="45720" rtlCol="0" anchor="t">
            <a:normAutofit/>
          </a:bodyPr>
          <a:lstStyle/>
          <a:p>
            <a:r>
              <a:rPr lang="en-US" dirty="0">
                <a:solidFill>
                  <a:srgbClr val="FFFFFF"/>
                </a:solidFill>
              </a:rPr>
              <a:t>14 Observations</a:t>
            </a:r>
          </a:p>
          <a:p>
            <a:r>
              <a:rPr lang="en-US" dirty="0">
                <a:solidFill>
                  <a:srgbClr val="FFFFFF"/>
                </a:solidFill>
              </a:rPr>
              <a:t>Variables</a:t>
            </a:r>
          </a:p>
          <a:p>
            <a:pPr lvl="1"/>
            <a:r>
              <a:rPr lang="en-US" dirty="0" err="1">
                <a:solidFill>
                  <a:srgbClr val="FFFFFF"/>
                </a:solidFill>
              </a:rPr>
              <a:t>DayType</a:t>
            </a:r>
            <a:endParaRPr lang="en-US" dirty="0">
              <a:solidFill>
                <a:srgbClr val="FFFFFF"/>
              </a:solidFill>
            </a:endParaRPr>
          </a:p>
          <a:p>
            <a:pPr lvl="2"/>
            <a:r>
              <a:rPr lang="en-US" dirty="0">
                <a:solidFill>
                  <a:srgbClr val="FFFFFF"/>
                </a:solidFill>
              </a:rPr>
              <a:t>Weekend or Weekday</a:t>
            </a:r>
          </a:p>
          <a:p>
            <a:pPr lvl="1"/>
            <a:r>
              <a:rPr lang="en-US" dirty="0" err="1">
                <a:solidFill>
                  <a:srgbClr val="FFFFFF"/>
                </a:solidFill>
              </a:rPr>
              <a:t>Total_Screen_Time</a:t>
            </a:r>
            <a:endParaRPr lang="en-US" dirty="0">
              <a:solidFill>
                <a:srgbClr val="FFFFFF"/>
              </a:solidFill>
            </a:endParaRPr>
          </a:p>
          <a:p>
            <a:pPr lvl="2"/>
            <a:r>
              <a:rPr lang="en-US" dirty="0">
                <a:solidFill>
                  <a:srgbClr val="FFFFFF"/>
                </a:solidFill>
              </a:rPr>
              <a:t>Used SAMSUNG screen time tracker</a:t>
            </a:r>
          </a:p>
        </p:txBody>
      </p:sp>
    </p:spTree>
    <p:extLst>
      <p:ext uri="{BB962C8B-B14F-4D97-AF65-F5344CB8AC3E}">
        <p14:creationId xmlns:p14="http://schemas.microsoft.com/office/powerpoint/2010/main" val="95840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35C5-E571-C4BF-38FB-9D7B9B0D37CD}"/>
              </a:ext>
            </a:extLst>
          </p:cNvPr>
          <p:cNvSpPr>
            <a:spLocks noGrp="1"/>
          </p:cNvSpPr>
          <p:nvPr>
            <p:ph type="title"/>
          </p:nvPr>
        </p:nvSpPr>
        <p:spPr/>
        <p:txBody>
          <a:bodyPr/>
          <a:lstStyle/>
          <a:p>
            <a:r>
              <a:rPr lang="en-US" dirty="0"/>
              <a:t>Visualize data </a:t>
            </a:r>
          </a:p>
        </p:txBody>
      </p:sp>
      <p:pic>
        <p:nvPicPr>
          <p:cNvPr id="5" name="Content Placeholder 4">
            <a:extLst>
              <a:ext uri="{FF2B5EF4-FFF2-40B4-BE49-F238E27FC236}">
                <a16:creationId xmlns:a16="http://schemas.microsoft.com/office/drawing/2014/main" id="{DE2B6DC3-414D-0363-6C25-999188FC765E}"/>
              </a:ext>
            </a:extLst>
          </p:cNvPr>
          <p:cNvPicPr>
            <a:picLocks noGrp="1" noChangeAspect="1"/>
          </p:cNvPicPr>
          <p:nvPr>
            <p:ph idx="1"/>
          </p:nvPr>
        </p:nvPicPr>
        <p:blipFill>
          <a:blip r:embed="rId2"/>
          <a:stretch>
            <a:fillRect/>
          </a:stretch>
        </p:blipFill>
        <p:spPr>
          <a:xfrm>
            <a:off x="843632" y="1404258"/>
            <a:ext cx="8596667" cy="4637768"/>
          </a:xfrm>
        </p:spPr>
      </p:pic>
    </p:spTree>
    <p:extLst>
      <p:ext uri="{BB962C8B-B14F-4D97-AF65-F5344CB8AC3E}">
        <p14:creationId xmlns:p14="http://schemas.microsoft.com/office/powerpoint/2010/main" val="3133374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AB20-0E7B-4C7F-862E-14BE6BA4E2FD}"/>
              </a:ext>
            </a:extLst>
          </p:cNvPr>
          <p:cNvSpPr>
            <a:spLocks noGrp="1"/>
          </p:cNvSpPr>
          <p:nvPr>
            <p:ph type="title"/>
          </p:nvPr>
        </p:nvSpPr>
        <p:spPr/>
        <p:txBody>
          <a:bodyPr/>
          <a:lstStyle/>
          <a:p>
            <a:r>
              <a:rPr lang="en-US" dirty="0"/>
              <a:t>Hypothesis Testing</a:t>
            </a:r>
          </a:p>
        </p:txBody>
      </p:sp>
      <p:sp>
        <p:nvSpPr>
          <p:cNvPr id="5" name="Content Placeholder 4">
            <a:extLst>
              <a:ext uri="{FF2B5EF4-FFF2-40B4-BE49-F238E27FC236}">
                <a16:creationId xmlns:a16="http://schemas.microsoft.com/office/drawing/2014/main" id="{EB5F2902-1C6E-47F1-8DE8-C5404FE2739C}"/>
              </a:ext>
            </a:extLst>
          </p:cNvPr>
          <p:cNvSpPr>
            <a:spLocks noGrp="1"/>
          </p:cNvSpPr>
          <p:nvPr>
            <p:ph idx="1"/>
          </p:nvPr>
        </p:nvSpPr>
        <p:spPr>
          <a:xfrm>
            <a:off x="234044" y="1488613"/>
            <a:ext cx="9696136" cy="3880773"/>
          </a:xfrm>
        </p:spPr>
        <p:txBody>
          <a:bodyPr>
            <a:normAutofit fontScale="92500"/>
          </a:bodyPr>
          <a:lstStyle/>
          <a:p>
            <a:r>
              <a:rPr lang="en-US" sz="3200" b="1" u="sng" dirty="0"/>
              <a:t>Claim:</a:t>
            </a:r>
            <a:r>
              <a:rPr lang="en-US" sz="3200" b="1" dirty="0"/>
              <a:t> </a:t>
            </a:r>
            <a:r>
              <a:rPr lang="en-US" sz="3200" dirty="0"/>
              <a:t>The mean total screen time on weekdays is equal to the mean total screen time on weekends.</a:t>
            </a:r>
          </a:p>
          <a:p>
            <a:pPr marL="0" indent="0">
              <a:buNone/>
            </a:pPr>
            <a:endParaRPr lang="en-US" sz="3200" dirty="0"/>
          </a:p>
          <a:p>
            <a:pPr lvl="1"/>
            <a:r>
              <a:rPr lang="en-US" sz="3200" dirty="0"/>
              <a:t>Variables:</a:t>
            </a:r>
          </a:p>
          <a:p>
            <a:pPr lvl="2"/>
            <a:r>
              <a:rPr lang="en-US" sz="3200" dirty="0"/>
              <a:t>Independent: Day Type (Weekday vs. Weekend)</a:t>
            </a:r>
          </a:p>
          <a:p>
            <a:pPr lvl="2"/>
            <a:r>
              <a:rPr lang="en-US" sz="3200" dirty="0"/>
              <a:t>Dependent: Total Screen Time (measured in hours)</a:t>
            </a:r>
          </a:p>
        </p:txBody>
      </p:sp>
    </p:spTree>
    <p:extLst>
      <p:ext uri="{BB962C8B-B14F-4D97-AF65-F5344CB8AC3E}">
        <p14:creationId xmlns:p14="http://schemas.microsoft.com/office/powerpoint/2010/main" val="3145102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Isosceles Triangle 22">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970D7E15-D490-4814-8F98-17B3765AE0D2}"/>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a:t>Hypothesis Testing</a:t>
            </a:r>
            <a:endParaRPr lang="en-US" dirty="0"/>
          </a:p>
        </p:txBody>
      </p:sp>
      <p:sp>
        <p:nvSpPr>
          <p:cNvPr id="3" name="Content Placeholder 2">
            <a:extLst>
              <a:ext uri="{FF2B5EF4-FFF2-40B4-BE49-F238E27FC236}">
                <a16:creationId xmlns:a16="http://schemas.microsoft.com/office/drawing/2014/main" id="{716A2BA9-BA0B-443C-8747-3A0BDE202BE2}"/>
              </a:ext>
            </a:extLst>
          </p:cNvPr>
          <p:cNvSpPr>
            <a:spLocks noRot="1" noMove="1" noResize="1" noEditPoints="1" noAdjustHandles="1" noChangeArrowheads="1" noChangeShapeType="1"/>
          </p:cNvSpPr>
          <p:nvPr/>
        </p:nvSpPr>
        <p:spPr>
          <a:xfrm>
            <a:off x="677863" y="2161001"/>
            <a:ext cx="4183861" cy="3880610"/>
          </a:xfrm>
          <a:prstGeom prst="rect">
            <a:avLst/>
          </a:prstGeom>
        </p:spPr>
        <p:txBody>
          <a:bodyPr>
            <a:normAutofit/>
          </a:bodyPr>
          <a:lstStyle/>
          <a:p>
            <a:pPr defTabSz="452628">
              <a:lnSpc>
                <a:spcPct val="90000"/>
              </a:lnSpc>
              <a:spcAft>
                <a:spcPts val="600"/>
              </a:spcAft>
            </a:pPr>
            <a:r>
              <a:rPr lang="en-US" sz="1700" kern="1200" dirty="0">
                <a:solidFill>
                  <a:schemeClr val="tx1"/>
                </a:solidFill>
                <a:latin typeface="+mn-lt"/>
                <a:ea typeface="+mn-ea"/>
                <a:cs typeface="+mn-cs"/>
              </a:rPr>
              <a:t>Step 1 </a:t>
            </a:r>
          </a:p>
          <a:p>
            <a:pPr marL="452628" lvl="1" defTabSz="452628">
              <a:lnSpc>
                <a:spcPct val="90000"/>
              </a:lnSpc>
              <a:spcAft>
                <a:spcPts val="600"/>
              </a:spcAft>
            </a:pPr>
            <a:r>
              <a:rPr lang="en-US" sz="1700" kern="1200" dirty="0">
                <a:solidFill>
                  <a:schemeClr val="tx1"/>
                </a:solidFill>
                <a:latin typeface="+mn-lt"/>
                <a:ea typeface="+mn-ea"/>
                <a:cs typeface="+mn-cs"/>
              </a:rPr>
              <a:t>Null Hypothesis</a:t>
            </a:r>
          </a:p>
          <a:p>
            <a:pPr marL="905256" lvl="2" defTabSz="452628">
              <a:lnSpc>
                <a:spcPct val="90000"/>
              </a:lnSpc>
              <a:spcAft>
                <a:spcPts val="600"/>
              </a:spcAft>
            </a:pPr>
            <a:r>
              <a:rPr lang="en-US" sz="1700" b="1" kern="1200" dirty="0">
                <a:solidFill>
                  <a:schemeClr val="tx1"/>
                </a:solidFill>
                <a:latin typeface="+mn-lt"/>
                <a:ea typeface="+mn-ea"/>
                <a:cs typeface="+mn-cs"/>
              </a:rPr>
              <a:t>H0:</a:t>
            </a:r>
            <a:r>
              <a:rPr lang="el-GR" sz="1700" b="1" kern="1200" dirty="0">
                <a:solidFill>
                  <a:schemeClr val="tx1"/>
                </a:solidFill>
                <a:latin typeface="+mn-lt"/>
                <a:ea typeface="+mn-ea"/>
                <a:cs typeface="+mn-cs"/>
              </a:rPr>
              <a:t>μ</a:t>
            </a:r>
            <a:r>
              <a:rPr lang="en-US" sz="1700" b="1" kern="1200" dirty="0">
                <a:solidFill>
                  <a:schemeClr val="tx1"/>
                </a:solidFill>
                <a:latin typeface="+mn-lt"/>
                <a:ea typeface="+mn-ea"/>
                <a:cs typeface="+mn-cs"/>
              </a:rPr>
              <a:t>weekday=</a:t>
            </a:r>
            <a:r>
              <a:rPr lang="el-GR" sz="1700" b="1" kern="1200" dirty="0">
                <a:solidFill>
                  <a:schemeClr val="tx1"/>
                </a:solidFill>
                <a:latin typeface="+mn-lt"/>
                <a:ea typeface="+mn-ea"/>
                <a:cs typeface="+mn-cs"/>
              </a:rPr>
              <a:t>μ</a:t>
            </a:r>
            <a:r>
              <a:rPr lang="en-US" sz="1700" b="1" kern="1200" dirty="0">
                <a:solidFill>
                  <a:schemeClr val="tx1"/>
                </a:solidFill>
                <a:latin typeface="+mn-lt"/>
                <a:ea typeface="+mn-ea"/>
                <a:cs typeface="+mn-cs"/>
              </a:rPr>
              <a:t>weekend</a:t>
            </a:r>
          </a:p>
          <a:p>
            <a:pPr marL="452628" lvl="1" defTabSz="452628">
              <a:lnSpc>
                <a:spcPct val="90000"/>
              </a:lnSpc>
              <a:spcAft>
                <a:spcPts val="600"/>
              </a:spcAft>
            </a:pPr>
            <a:r>
              <a:rPr lang="en-US" sz="1700" kern="1200" dirty="0">
                <a:solidFill>
                  <a:schemeClr val="tx1"/>
                </a:solidFill>
                <a:latin typeface="+mn-lt"/>
                <a:ea typeface="+mn-ea"/>
                <a:cs typeface="+mn-cs"/>
              </a:rPr>
              <a:t>Alternative Hypothesis</a:t>
            </a:r>
          </a:p>
          <a:p>
            <a:pPr marL="905256" lvl="2" defTabSz="452628">
              <a:lnSpc>
                <a:spcPct val="90000"/>
              </a:lnSpc>
              <a:spcAft>
                <a:spcPts val="600"/>
              </a:spcAft>
            </a:pPr>
            <a:r>
              <a:rPr lang="en-US" sz="1700" b="1" kern="1200" dirty="0">
                <a:solidFill>
                  <a:schemeClr val="tx1"/>
                </a:solidFill>
                <a:latin typeface="+mn-lt"/>
                <a:ea typeface="+mn-ea"/>
                <a:cs typeface="+mn-cs"/>
              </a:rPr>
              <a:t>H1:</a:t>
            </a:r>
            <a:r>
              <a:rPr lang="el-GR" sz="1700" b="1" kern="1200" dirty="0">
                <a:solidFill>
                  <a:schemeClr val="tx1"/>
                </a:solidFill>
                <a:latin typeface="+mn-lt"/>
                <a:ea typeface="+mn-ea"/>
                <a:cs typeface="+mn-cs"/>
              </a:rPr>
              <a:t>μ</a:t>
            </a:r>
            <a:r>
              <a:rPr lang="en-US" sz="1700" b="1" kern="1200" dirty="0">
                <a:solidFill>
                  <a:schemeClr val="tx1"/>
                </a:solidFill>
                <a:latin typeface="+mn-lt"/>
                <a:ea typeface="+mn-ea"/>
                <a:cs typeface="+mn-cs"/>
              </a:rPr>
              <a:t>weekday≠</a:t>
            </a:r>
            <a:r>
              <a:rPr lang="el-GR" sz="1700" b="1" kern="1200" dirty="0">
                <a:solidFill>
                  <a:schemeClr val="tx1"/>
                </a:solidFill>
                <a:latin typeface="+mn-lt"/>
                <a:ea typeface="+mn-ea"/>
                <a:cs typeface="+mn-cs"/>
              </a:rPr>
              <a:t>μ</a:t>
            </a:r>
            <a:r>
              <a:rPr lang="en-US" sz="1700" b="1" kern="1200" dirty="0">
                <a:solidFill>
                  <a:schemeClr val="tx1"/>
                </a:solidFill>
                <a:latin typeface="+mn-lt"/>
                <a:ea typeface="+mn-ea"/>
                <a:cs typeface="+mn-cs"/>
              </a:rPr>
              <a:t>weekend</a:t>
            </a:r>
          </a:p>
          <a:p>
            <a:pPr marL="0" indent="0">
              <a:lnSpc>
                <a:spcPct val="90000"/>
              </a:lnSpc>
              <a:spcAft>
                <a:spcPts val="600"/>
              </a:spcAft>
              <a:buNone/>
            </a:pPr>
            <a:endParaRPr lang="en-US" sz="1700" dirty="0"/>
          </a:p>
        </p:txBody>
      </p:sp>
      <p:sp>
        <p:nvSpPr>
          <p:cNvPr id="8" name="Content Placeholder 7">
            <a:extLst>
              <a:ext uri="{FF2B5EF4-FFF2-40B4-BE49-F238E27FC236}">
                <a16:creationId xmlns:a16="http://schemas.microsoft.com/office/drawing/2014/main" id="{2F7DB7B1-EE48-40D0-9339-BB91980E82BB}"/>
              </a:ext>
            </a:extLst>
          </p:cNvPr>
          <p:cNvSpPr>
            <a:spLocks/>
          </p:cNvSpPr>
          <p:nvPr/>
        </p:nvSpPr>
        <p:spPr>
          <a:xfrm>
            <a:off x="5090315" y="2161001"/>
            <a:ext cx="4183860" cy="3880611"/>
          </a:xfrm>
          <a:prstGeom prst="rect">
            <a:avLst/>
          </a:prstGeom>
        </p:spPr>
        <p:txBody>
          <a:bodyPr>
            <a:normAutofit/>
          </a:bodyPr>
          <a:lstStyle/>
          <a:p>
            <a:pPr defTabSz="452628">
              <a:spcAft>
                <a:spcPts val="600"/>
              </a:spcAft>
            </a:pPr>
            <a:r>
              <a:rPr lang="en-US" sz="3168" kern="1200">
                <a:solidFill>
                  <a:schemeClr val="tx1"/>
                </a:solidFill>
                <a:latin typeface="+mn-lt"/>
                <a:ea typeface="+mn-ea"/>
                <a:cs typeface="+mn-cs"/>
              </a:rPr>
              <a:t>Step 2</a:t>
            </a:r>
          </a:p>
          <a:p>
            <a:pPr marL="452628" lvl="1" defTabSz="452628">
              <a:spcAft>
                <a:spcPts val="600"/>
              </a:spcAft>
            </a:pPr>
            <a:r>
              <a:rPr lang="en-US" sz="3168" kern="1200">
                <a:solidFill>
                  <a:schemeClr val="tx1"/>
                </a:solidFill>
                <a:latin typeface="+mn-lt"/>
                <a:ea typeface="+mn-ea"/>
                <a:cs typeface="+mn-cs"/>
              </a:rPr>
              <a:t>Use t –test</a:t>
            </a:r>
          </a:p>
          <a:p>
            <a:pPr>
              <a:spcAft>
                <a:spcPts val="600"/>
              </a:spcAft>
            </a:pPr>
            <a:endParaRPr lang="en-US"/>
          </a:p>
        </p:txBody>
      </p:sp>
    </p:spTree>
    <p:extLst>
      <p:ext uri="{BB962C8B-B14F-4D97-AF65-F5344CB8AC3E}">
        <p14:creationId xmlns:p14="http://schemas.microsoft.com/office/powerpoint/2010/main" val="2184496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A7989-1D3F-4CC3-8EAC-485AEFBD4BFC}"/>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89F5FA91-E4FA-4B6A-A27F-FD47B197906F}"/>
              </a:ext>
            </a:extLst>
          </p:cNvPr>
          <p:cNvSpPr>
            <a:spLocks noGrp="1"/>
          </p:cNvSpPr>
          <p:nvPr>
            <p:ph sz="half" idx="1"/>
          </p:nvPr>
        </p:nvSpPr>
        <p:spPr/>
        <p:txBody>
          <a:bodyPr/>
          <a:lstStyle/>
          <a:p>
            <a:r>
              <a:rPr lang="en-US" sz="2800" dirty="0"/>
              <a:t>Step 3</a:t>
            </a:r>
          </a:p>
          <a:p>
            <a:pPr lvl="1"/>
            <a:r>
              <a:rPr lang="en-US" sz="2800" dirty="0"/>
              <a:t>Test Statistic</a:t>
            </a:r>
          </a:p>
          <a:p>
            <a:pPr lvl="2"/>
            <a:r>
              <a:rPr lang="en-US" sz="2800" dirty="0"/>
              <a:t>T = -0.65418</a:t>
            </a:r>
          </a:p>
          <a:p>
            <a:pPr lvl="2"/>
            <a:r>
              <a:rPr lang="en-US" sz="2800" dirty="0"/>
              <a:t>P-value : 0.5512</a:t>
            </a:r>
            <a:endParaRPr lang="en-US" dirty="0"/>
          </a:p>
        </p:txBody>
      </p:sp>
      <p:sp>
        <p:nvSpPr>
          <p:cNvPr id="4" name="Content Placeholder 3">
            <a:extLst>
              <a:ext uri="{FF2B5EF4-FFF2-40B4-BE49-F238E27FC236}">
                <a16:creationId xmlns:a16="http://schemas.microsoft.com/office/drawing/2014/main" id="{39998838-B274-4C17-A2D4-7F488B09B9B3}"/>
              </a:ext>
            </a:extLst>
          </p:cNvPr>
          <p:cNvSpPr>
            <a:spLocks noGrp="1"/>
          </p:cNvSpPr>
          <p:nvPr>
            <p:ph sz="half" idx="2"/>
          </p:nvPr>
        </p:nvSpPr>
        <p:spPr>
          <a:xfrm>
            <a:off x="5776984" y="2194559"/>
            <a:ext cx="5729216" cy="4024125"/>
          </a:xfrm>
        </p:spPr>
        <p:txBody>
          <a:bodyPr>
            <a:normAutofit/>
          </a:bodyPr>
          <a:lstStyle/>
          <a:p>
            <a:r>
              <a:rPr lang="en-US" sz="2800" dirty="0"/>
              <a:t>Step 4</a:t>
            </a:r>
          </a:p>
          <a:p>
            <a:pPr lvl="1"/>
            <a:r>
              <a:rPr lang="en-US" sz="2600" dirty="0"/>
              <a:t>Using a significance level of 0.05, reject the null hypothesis</a:t>
            </a:r>
          </a:p>
        </p:txBody>
      </p:sp>
      <p:pic>
        <p:nvPicPr>
          <p:cNvPr id="7" name="Picture 6">
            <a:extLst>
              <a:ext uri="{FF2B5EF4-FFF2-40B4-BE49-F238E27FC236}">
                <a16:creationId xmlns:a16="http://schemas.microsoft.com/office/drawing/2014/main" id="{4AA47D89-E730-235D-0621-F9B8EA7A97C2}"/>
              </a:ext>
            </a:extLst>
          </p:cNvPr>
          <p:cNvPicPr>
            <a:picLocks noChangeAspect="1"/>
          </p:cNvPicPr>
          <p:nvPr/>
        </p:nvPicPr>
        <p:blipFill>
          <a:blip r:embed="rId2"/>
          <a:stretch>
            <a:fillRect/>
          </a:stretch>
        </p:blipFill>
        <p:spPr>
          <a:xfrm>
            <a:off x="2299573" y="4390244"/>
            <a:ext cx="6871642" cy="2092599"/>
          </a:xfrm>
          <a:prstGeom prst="rect">
            <a:avLst/>
          </a:prstGeom>
        </p:spPr>
      </p:pic>
    </p:spTree>
    <p:extLst>
      <p:ext uri="{BB962C8B-B14F-4D97-AF65-F5344CB8AC3E}">
        <p14:creationId xmlns:p14="http://schemas.microsoft.com/office/powerpoint/2010/main" val="551032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11501-6066-4207-9FC1-1C1AC742DA03}"/>
              </a:ext>
            </a:extLst>
          </p:cNvPr>
          <p:cNvSpPr>
            <a:spLocks noGrp="1"/>
          </p:cNvSpPr>
          <p:nvPr>
            <p:ph type="title"/>
          </p:nvPr>
        </p:nvSpPr>
        <p:spPr>
          <a:xfrm>
            <a:off x="6090445" y="609600"/>
            <a:ext cx="3183556" cy="1320800"/>
          </a:xfrm>
        </p:spPr>
        <p:txBody>
          <a:bodyPr anchor="ctr">
            <a:normAutofit/>
          </a:bodyPr>
          <a:lstStyle/>
          <a:p>
            <a:r>
              <a:rPr lang="en-US"/>
              <a:t>Conclusion</a:t>
            </a:r>
          </a:p>
        </p:txBody>
      </p:sp>
      <p:sp>
        <p:nvSpPr>
          <p:cNvPr id="3" name="Content Placeholder 2">
            <a:extLst>
              <a:ext uri="{FF2B5EF4-FFF2-40B4-BE49-F238E27FC236}">
                <a16:creationId xmlns:a16="http://schemas.microsoft.com/office/drawing/2014/main" id="{67BFA841-9D5F-4922-8D31-48481BB2683D}"/>
              </a:ext>
            </a:extLst>
          </p:cNvPr>
          <p:cNvSpPr>
            <a:spLocks noGrp="1"/>
          </p:cNvSpPr>
          <p:nvPr>
            <p:ph idx="1"/>
          </p:nvPr>
        </p:nvSpPr>
        <p:spPr>
          <a:xfrm>
            <a:off x="6094410" y="2160589"/>
            <a:ext cx="3176589" cy="3880773"/>
          </a:xfrm>
        </p:spPr>
        <p:txBody>
          <a:bodyPr>
            <a:normAutofit/>
          </a:bodyPr>
          <a:lstStyle/>
          <a:p>
            <a:pPr>
              <a:lnSpc>
                <a:spcPct val="90000"/>
              </a:lnSpc>
            </a:pPr>
            <a:r>
              <a:rPr lang="en-US" sz="1500"/>
              <a:t>Given that the p-value is 0.5512, which is greater than the commonly used threshold of 0.05, we fail to reject the null hypothesis. There is not enough evidence to conclude that there is a significant difference in the average total screen time between weekdays and weekends. This means, based on your collected data, the average screen time does not significantly differ when comparing weekdays to weekends.</a:t>
            </a:r>
          </a:p>
        </p:txBody>
      </p:sp>
      <p:pic>
        <p:nvPicPr>
          <p:cNvPr id="7" name="Picture 6" descr="A screenshot of a graph&#10;&#10;Description automatically generated">
            <a:extLst>
              <a:ext uri="{FF2B5EF4-FFF2-40B4-BE49-F238E27FC236}">
                <a16:creationId xmlns:a16="http://schemas.microsoft.com/office/drawing/2014/main" id="{88448468-C041-1812-745F-6E87BCB9F758}"/>
              </a:ext>
            </a:extLst>
          </p:cNvPr>
          <p:cNvPicPr>
            <a:picLocks noChangeAspect="1"/>
          </p:cNvPicPr>
          <p:nvPr/>
        </p:nvPicPr>
        <p:blipFill>
          <a:blip r:embed="rId2"/>
          <a:stretch>
            <a:fillRect/>
          </a:stretch>
        </p:blipFill>
        <p:spPr>
          <a:xfrm>
            <a:off x="799815" y="1004348"/>
            <a:ext cx="5292968" cy="4057049"/>
          </a:xfrm>
          <a:prstGeom prst="rect">
            <a:avLst/>
          </a:prstGeom>
        </p:spPr>
      </p:pic>
    </p:spTree>
    <p:extLst>
      <p:ext uri="{BB962C8B-B14F-4D97-AF65-F5344CB8AC3E}">
        <p14:creationId xmlns:p14="http://schemas.microsoft.com/office/powerpoint/2010/main" val="643375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417DB-1761-CFD3-AD89-2FC4A5C9B5C9}"/>
              </a:ext>
            </a:extLst>
          </p:cNvPr>
          <p:cNvSpPr>
            <a:spLocks noGrp="1"/>
          </p:cNvSpPr>
          <p:nvPr>
            <p:ph type="title"/>
          </p:nvPr>
        </p:nvSpPr>
        <p:spPr/>
        <p:txBody>
          <a:bodyPr/>
          <a:lstStyle/>
          <a:p>
            <a:pPr algn="ctr"/>
            <a:r>
              <a:rPr lang="en-US" dirty="0"/>
              <a:t>Questions? </a:t>
            </a:r>
          </a:p>
        </p:txBody>
      </p:sp>
    </p:spTree>
    <p:extLst>
      <p:ext uri="{BB962C8B-B14F-4D97-AF65-F5344CB8AC3E}">
        <p14:creationId xmlns:p14="http://schemas.microsoft.com/office/powerpoint/2010/main" val="6402528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264</TotalTime>
  <Words>219</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Phone Screen Time</vt:lpstr>
      <vt:lpstr>Question:  is there a significant difference in the average total screen time on weekdays versus weekends?</vt:lpstr>
      <vt:lpstr>Data</vt:lpstr>
      <vt:lpstr>Visualize data </vt:lpstr>
      <vt:lpstr>Hypothesis Testing</vt:lpstr>
      <vt:lpstr>Hypothesis Testing</vt:lpstr>
      <vt:lpstr>Hypothesis Testing</vt:lpstr>
      <vt:lpstr>Conclusion</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 Study</dc:title>
  <dc:creator>Linsay Bellanger</dc:creator>
  <cp:lastModifiedBy>Dennis L Campoverde-Lema</cp:lastModifiedBy>
  <cp:revision>11</cp:revision>
  <dcterms:created xsi:type="dcterms:W3CDTF">2019-12-04T02:57:47Z</dcterms:created>
  <dcterms:modified xsi:type="dcterms:W3CDTF">2024-04-23T16:47:54Z</dcterms:modified>
</cp:coreProperties>
</file>